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32"/>
  </p:notesMasterIdLst>
  <p:handoutMasterIdLst>
    <p:handoutMasterId r:id="rId33"/>
  </p:handoutMasterIdLst>
  <p:sldIdLst>
    <p:sldId id="265" r:id="rId2"/>
    <p:sldId id="299" r:id="rId3"/>
    <p:sldId id="302" r:id="rId4"/>
    <p:sldId id="289" r:id="rId5"/>
    <p:sldId id="325" r:id="rId6"/>
    <p:sldId id="290" r:id="rId7"/>
    <p:sldId id="313" r:id="rId8"/>
    <p:sldId id="320" r:id="rId9"/>
    <p:sldId id="300" r:id="rId10"/>
    <p:sldId id="314" r:id="rId11"/>
    <p:sldId id="315" r:id="rId12"/>
    <p:sldId id="307" r:id="rId13"/>
    <p:sldId id="324" r:id="rId14"/>
    <p:sldId id="319" r:id="rId15"/>
    <p:sldId id="309" r:id="rId16"/>
    <p:sldId id="312" r:id="rId17"/>
    <p:sldId id="318" r:id="rId18"/>
    <p:sldId id="326" r:id="rId19"/>
    <p:sldId id="321" r:id="rId20"/>
    <p:sldId id="301" r:id="rId21"/>
    <p:sldId id="316" r:id="rId22"/>
    <p:sldId id="303" r:id="rId23"/>
    <p:sldId id="317" r:id="rId24"/>
    <p:sldId id="322" r:id="rId25"/>
    <p:sldId id="291" r:id="rId26"/>
    <p:sldId id="305" r:id="rId27"/>
    <p:sldId id="323" r:id="rId28"/>
    <p:sldId id="304" r:id="rId29"/>
    <p:sldId id="306" r:id="rId30"/>
    <p:sldId id="32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6816" userDrawn="1">
          <p15:clr>
            <a:srgbClr val="A4A3A4"/>
          </p15:clr>
        </p15:guide>
        <p15:guide id="3" pos="816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88" autoAdjust="0"/>
    <p:restoredTop sz="79559" autoAdjust="0"/>
  </p:normalViewPr>
  <p:slideViewPr>
    <p:cSldViewPr>
      <p:cViewPr>
        <p:scale>
          <a:sx n="99" d="100"/>
          <a:sy n="99" d="100"/>
        </p:scale>
        <p:origin x="302" y="62"/>
      </p:cViewPr>
      <p:guideLst>
        <p:guide pos="3840"/>
        <p:guide pos="6816"/>
        <p:guide pos="81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357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8BB50B-9128-4804-9E09-981FA1DAFC55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E7598515-3F1B-470E-952B-11A46D57261E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/>
            <a:t>DAX</a:t>
          </a:r>
        </a:p>
      </dgm:t>
    </dgm:pt>
    <dgm:pt modelId="{84CCDFD5-9D42-4A97-A8C1-8E8DA2E1F744}" type="parTrans" cxnId="{586E528A-E786-4239-B34D-CA2D51B7CB78}">
      <dgm:prSet/>
      <dgm:spPr/>
      <dgm:t>
        <a:bodyPr/>
        <a:lstStyle/>
        <a:p>
          <a:endParaRPr lang="en-US"/>
        </a:p>
      </dgm:t>
    </dgm:pt>
    <dgm:pt modelId="{941C2664-F741-4830-89F7-A36D77F7F156}" type="sibTrans" cxnId="{586E528A-E786-4239-B34D-CA2D51B7CB78}">
      <dgm:prSet/>
      <dgm:spPr/>
      <dgm:t>
        <a:bodyPr/>
        <a:lstStyle/>
        <a:p>
          <a:endParaRPr lang="en-US"/>
        </a:p>
      </dgm:t>
    </dgm:pt>
    <dgm:pt modelId="{710A9E75-92F8-4BD0-8125-3225979C97D2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/>
            <a:t>Model</a:t>
          </a:r>
        </a:p>
      </dgm:t>
    </dgm:pt>
    <dgm:pt modelId="{B00D83C5-2EA3-47A6-B761-9CD59307D810}" type="parTrans" cxnId="{F5F17DDB-F883-4D15-8465-8BDA1AD0FF6F}">
      <dgm:prSet/>
      <dgm:spPr/>
      <dgm:t>
        <a:bodyPr/>
        <a:lstStyle/>
        <a:p>
          <a:endParaRPr lang="en-US"/>
        </a:p>
      </dgm:t>
    </dgm:pt>
    <dgm:pt modelId="{146CEF04-ABFD-421D-9403-FDD490C4A988}" type="sibTrans" cxnId="{F5F17DDB-F883-4D15-8465-8BDA1AD0FF6F}">
      <dgm:prSet/>
      <dgm:spPr/>
      <dgm:t>
        <a:bodyPr/>
        <a:lstStyle/>
        <a:p>
          <a:endParaRPr lang="en-US"/>
        </a:p>
      </dgm:t>
    </dgm:pt>
    <dgm:pt modelId="{ADE10617-03D7-446C-83E9-1E59AF869E13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Hardware</a:t>
          </a:r>
        </a:p>
      </dgm:t>
    </dgm:pt>
    <dgm:pt modelId="{B1705DAB-C484-48D8-BCCA-30350C51DF99}" type="parTrans" cxnId="{D706A846-C28D-468C-8F08-CDF141F61AD2}">
      <dgm:prSet/>
      <dgm:spPr/>
      <dgm:t>
        <a:bodyPr/>
        <a:lstStyle/>
        <a:p>
          <a:endParaRPr lang="en-US"/>
        </a:p>
      </dgm:t>
    </dgm:pt>
    <dgm:pt modelId="{9F6ADBAE-9A02-45A3-AFB3-D776013239CA}" type="sibTrans" cxnId="{D706A846-C28D-468C-8F08-CDF141F61AD2}">
      <dgm:prSet/>
      <dgm:spPr/>
      <dgm:t>
        <a:bodyPr/>
        <a:lstStyle/>
        <a:p>
          <a:endParaRPr lang="en-US"/>
        </a:p>
      </dgm:t>
    </dgm:pt>
    <dgm:pt modelId="{604EAC1C-A7B5-4F91-B575-ED4A9D5080AD}" type="pres">
      <dgm:prSet presAssocID="{3E8BB50B-9128-4804-9E09-981FA1DAFC55}" presName="Name0" presStyleCnt="0">
        <dgm:presLayoutVars>
          <dgm:dir/>
          <dgm:animLvl val="lvl"/>
          <dgm:resizeHandles val="exact"/>
        </dgm:presLayoutVars>
      </dgm:prSet>
      <dgm:spPr/>
    </dgm:pt>
    <dgm:pt modelId="{664EE1F1-D0C7-4AE3-ADF5-E0AD06A0146A}" type="pres">
      <dgm:prSet presAssocID="{E7598515-3F1B-470E-952B-11A46D57261E}" presName="Name8" presStyleCnt="0"/>
      <dgm:spPr/>
    </dgm:pt>
    <dgm:pt modelId="{64A7FBAF-B844-4847-A71A-F267B5679942}" type="pres">
      <dgm:prSet presAssocID="{E7598515-3F1B-470E-952B-11A46D57261E}" presName="level" presStyleLbl="node1" presStyleIdx="0" presStyleCnt="3">
        <dgm:presLayoutVars>
          <dgm:chMax val="1"/>
          <dgm:bulletEnabled val="1"/>
        </dgm:presLayoutVars>
      </dgm:prSet>
      <dgm:spPr/>
    </dgm:pt>
    <dgm:pt modelId="{E2E2EA76-1182-4072-B4DA-D62C64B4EB24}" type="pres">
      <dgm:prSet presAssocID="{E7598515-3F1B-470E-952B-11A46D57261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029AD22-8782-425E-A471-64A14E2949E2}" type="pres">
      <dgm:prSet presAssocID="{710A9E75-92F8-4BD0-8125-3225979C97D2}" presName="Name8" presStyleCnt="0"/>
      <dgm:spPr/>
    </dgm:pt>
    <dgm:pt modelId="{A767F1F5-C463-4252-8846-2E501B3C2DBD}" type="pres">
      <dgm:prSet presAssocID="{710A9E75-92F8-4BD0-8125-3225979C97D2}" presName="level" presStyleLbl="node1" presStyleIdx="1" presStyleCnt="3">
        <dgm:presLayoutVars>
          <dgm:chMax val="1"/>
          <dgm:bulletEnabled val="1"/>
        </dgm:presLayoutVars>
      </dgm:prSet>
      <dgm:spPr/>
    </dgm:pt>
    <dgm:pt modelId="{6D68F370-D55E-48C5-B292-AF49ABBBCE4F}" type="pres">
      <dgm:prSet presAssocID="{710A9E75-92F8-4BD0-8125-3225979C97D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F343E06-C968-460C-A7E6-E13D46BE0887}" type="pres">
      <dgm:prSet presAssocID="{ADE10617-03D7-446C-83E9-1E59AF869E13}" presName="Name8" presStyleCnt="0"/>
      <dgm:spPr/>
    </dgm:pt>
    <dgm:pt modelId="{4B763DD0-61CA-4753-BE69-6D4622C1D0F8}" type="pres">
      <dgm:prSet presAssocID="{ADE10617-03D7-446C-83E9-1E59AF869E13}" presName="level" presStyleLbl="node1" presStyleIdx="2" presStyleCnt="3">
        <dgm:presLayoutVars>
          <dgm:chMax val="1"/>
          <dgm:bulletEnabled val="1"/>
        </dgm:presLayoutVars>
      </dgm:prSet>
      <dgm:spPr/>
    </dgm:pt>
    <dgm:pt modelId="{F7A5E232-DCE1-4140-8622-DD263BFC9B66}" type="pres">
      <dgm:prSet presAssocID="{ADE10617-03D7-446C-83E9-1E59AF869E1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318D6854-46DB-4B17-88AB-198DD42F6965}" type="presOf" srcId="{710A9E75-92F8-4BD0-8125-3225979C97D2}" destId="{6D68F370-D55E-48C5-B292-AF49ABBBCE4F}" srcOrd="1" destOrd="0" presId="urn:microsoft.com/office/officeart/2005/8/layout/pyramid1"/>
    <dgm:cxn modelId="{F5F17DDB-F883-4D15-8465-8BDA1AD0FF6F}" srcId="{3E8BB50B-9128-4804-9E09-981FA1DAFC55}" destId="{710A9E75-92F8-4BD0-8125-3225979C97D2}" srcOrd="1" destOrd="0" parTransId="{B00D83C5-2EA3-47A6-B761-9CD59307D810}" sibTransId="{146CEF04-ABFD-421D-9403-FDD490C4A988}"/>
    <dgm:cxn modelId="{586E528A-E786-4239-B34D-CA2D51B7CB78}" srcId="{3E8BB50B-9128-4804-9E09-981FA1DAFC55}" destId="{E7598515-3F1B-470E-952B-11A46D57261E}" srcOrd="0" destOrd="0" parTransId="{84CCDFD5-9D42-4A97-A8C1-8E8DA2E1F744}" sibTransId="{941C2664-F741-4830-89F7-A36D77F7F156}"/>
    <dgm:cxn modelId="{11CF64D0-4CA6-4EA4-90D0-AD7B1F350960}" type="presOf" srcId="{3E8BB50B-9128-4804-9E09-981FA1DAFC55}" destId="{604EAC1C-A7B5-4F91-B575-ED4A9D5080AD}" srcOrd="0" destOrd="0" presId="urn:microsoft.com/office/officeart/2005/8/layout/pyramid1"/>
    <dgm:cxn modelId="{D706A846-C28D-468C-8F08-CDF141F61AD2}" srcId="{3E8BB50B-9128-4804-9E09-981FA1DAFC55}" destId="{ADE10617-03D7-446C-83E9-1E59AF869E13}" srcOrd="2" destOrd="0" parTransId="{B1705DAB-C484-48D8-BCCA-30350C51DF99}" sibTransId="{9F6ADBAE-9A02-45A3-AFB3-D776013239CA}"/>
    <dgm:cxn modelId="{482BE9CF-259E-4BC5-A014-C67F8E629B2B}" type="presOf" srcId="{ADE10617-03D7-446C-83E9-1E59AF869E13}" destId="{4B763DD0-61CA-4753-BE69-6D4622C1D0F8}" srcOrd="0" destOrd="0" presId="urn:microsoft.com/office/officeart/2005/8/layout/pyramid1"/>
    <dgm:cxn modelId="{42110E03-6393-414D-939B-49899F3A1E84}" type="presOf" srcId="{E7598515-3F1B-470E-952B-11A46D57261E}" destId="{64A7FBAF-B844-4847-A71A-F267B5679942}" srcOrd="0" destOrd="0" presId="urn:microsoft.com/office/officeart/2005/8/layout/pyramid1"/>
    <dgm:cxn modelId="{7049E773-76BC-4717-8ED9-8EF4AE14526B}" type="presOf" srcId="{710A9E75-92F8-4BD0-8125-3225979C97D2}" destId="{A767F1F5-C463-4252-8846-2E501B3C2DBD}" srcOrd="0" destOrd="0" presId="urn:microsoft.com/office/officeart/2005/8/layout/pyramid1"/>
    <dgm:cxn modelId="{61771D5F-D80F-48EC-B805-8D8283F44B43}" type="presOf" srcId="{E7598515-3F1B-470E-952B-11A46D57261E}" destId="{E2E2EA76-1182-4072-B4DA-D62C64B4EB24}" srcOrd="1" destOrd="0" presId="urn:microsoft.com/office/officeart/2005/8/layout/pyramid1"/>
    <dgm:cxn modelId="{B9774D52-AE6A-4589-AF40-93675619600E}" type="presOf" srcId="{ADE10617-03D7-446C-83E9-1E59AF869E13}" destId="{F7A5E232-DCE1-4140-8622-DD263BFC9B66}" srcOrd="1" destOrd="0" presId="urn:microsoft.com/office/officeart/2005/8/layout/pyramid1"/>
    <dgm:cxn modelId="{E168B9BC-B0B4-4B87-8B55-1B35DD6F2421}" type="presParOf" srcId="{604EAC1C-A7B5-4F91-B575-ED4A9D5080AD}" destId="{664EE1F1-D0C7-4AE3-ADF5-E0AD06A0146A}" srcOrd="0" destOrd="0" presId="urn:microsoft.com/office/officeart/2005/8/layout/pyramid1"/>
    <dgm:cxn modelId="{30D7E8E0-A335-4A9A-9B38-EA991ABAF4A7}" type="presParOf" srcId="{664EE1F1-D0C7-4AE3-ADF5-E0AD06A0146A}" destId="{64A7FBAF-B844-4847-A71A-F267B5679942}" srcOrd="0" destOrd="0" presId="urn:microsoft.com/office/officeart/2005/8/layout/pyramid1"/>
    <dgm:cxn modelId="{12E070CE-B4DF-470C-8A25-97075767F332}" type="presParOf" srcId="{664EE1F1-D0C7-4AE3-ADF5-E0AD06A0146A}" destId="{E2E2EA76-1182-4072-B4DA-D62C64B4EB24}" srcOrd="1" destOrd="0" presId="urn:microsoft.com/office/officeart/2005/8/layout/pyramid1"/>
    <dgm:cxn modelId="{2FE88DAC-6A4F-4095-9998-0EF8D6A9254F}" type="presParOf" srcId="{604EAC1C-A7B5-4F91-B575-ED4A9D5080AD}" destId="{7029AD22-8782-425E-A471-64A14E2949E2}" srcOrd="1" destOrd="0" presId="urn:microsoft.com/office/officeart/2005/8/layout/pyramid1"/>
    <dgm:cxn modelId="{12FEFAC9-1270-4360-A6D0-8CBA06C04D3E}" type="presParOf" srcId="{7029AD22-8782-425E-A471-64A14E2949E2}" destId="{A767F1F5-C463-4252-8846-2E501B3C2DBD}" srcOrd="0" destOrd="0" presId="urn:microsoft.com/office/officeart/2005/8/layout/pyramid1"/>
    <dgm:cxn modelId="{524C288B-CD83-47C3-917D-1457CC442D46}" type="presParOf" srcId="{7029AD22-8782-425E-A471-64A14E2949E2}" destId="{6D68F370-D55E-48C5-B292-AF49ABBBCE4F}" srcOrd="1" destOrd="0" presId="urn:microsoft.com/office/officeart/2005/8/layout/pyramid1"/>
    <dgm:cxn modelId="{94F2D3CE-EE2F-494C-B4F3-54DD6B4E40BF}" type="presParOf" srcId="{604EAC1C-A7B5-4F91-B575-ED4A9D5080AD}" destId="{9F343E06-C968-460C-A7E6-E13D46BE0887}" srcOrd="2" destOrd="0" presId="urn:microsoft.com/office/officeart/2005/8/layout/pyramid1"/>
    <dgm:cxn modelId="{668A6B3E-BC70-4BDE-B75B-05AE17F9A758}" type="presParOf" srcId="{9F343E06-C968-460C-A7E6-E13D46BE0887}" destId="{4B763DD0-61CA-4753-BE69-6D4622C1D0F8}" srcOrd="0" destOrd="0" presId="urn:microsoft.com/office/officeart/2005/8/layout/pyramid1"/>
    <dgm:cxn modelId="{B9D6D725-2929-475D-9AB1-BD34F23C092D}" type="presParOf" srcId="{9F343E06-C968-460C-A7E6-E13D46BE0887}" destId="{F7A5E232-DCE1-4140-8622-DD263BFC9B6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A7FBAF-B844-4847-A71A-F267B5679942}">
      <dsp:nvSpPr>
        <dsp:cNvPr id="0" name=""/>
        <dsp:cNvSpPr/>
      </dsp:nvSpPr>
      <dsp:spPr>
        <a:xfrm>
          <a:off x="2709333" y="0"/>
          <a:ext cx="2709333" cy="1806222"/>
        </a:xfrm>
        <a:prstGeom prst="trapezoid">
          <a:avLst>
            <a:gd name="adj" fmla="val 75000"/>
          </a:avLst>
        </a:prstGeom>
        <a:solidFill>
          <a:srgbClr val="92D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DAX</a:t>
          </a:r>
        </a:p>
      </dsp:txBody>
      <dsp:txXfrm>
        <a:off x="2709333" y="0"/>
        <a:ext cx="2709333" cy="1806222"/>
      </dsp:txXfrm>
    </dsp:sp>
    <dsp:sp modelId="{A767F1F5-C463-4252-8846-2E501B3C2DBD}">
      <dsp:nvSpPr>
        <dsp:cNvPr id="0" name=""/>
        <dsp:cNvSpPr/>
      </dsp:nvSpPr>
      <dsp:spPr>
        <a:xfrm>
          <a:off x="1354666" y="1806222"/>
          <a:ext cx="5418666" cy="1806222"/>
        </a:xfrm>
        <a:prstGeom prst="trapezoid">
          <a:avLst>
            <a:gd name="adj" fmla="val 75000"/>
          </a:avLst>
        </a:prstGeom>
        <a:solidFill>
          <a:srgbClr val="FFC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Model</a:t>
          </a:r>
        </a:p>
      </dsp:txBody>
      <dsp:txXfrm>
        <a:off x="2302933" y="1806222"/>
        <a:ext cx="3522133" cy="1806222"/>
      </dsp:txXfrm>
    </dsp:sp>
    <dsp:sp modelId="{4B763DD0-61CA-4753-BE69-6D4622C1D0F8}">
      <dsp:nvSpPr>
        <dsp:cNvPr id="0" name=""/>
        <dsp:cNvSpPr/>
      </dsp:nvSpPr>
      <dsp:spPr>
        <a:xfrm>
          <a:off x="0" y="3612444"/>
          <a:ext cx="8128000" cy="1806222"/>
        </a:xfrm>
        <a:prstGeom prst="trapezoid">
          <a:avLst>
            <a:gd name="adj" fmla="val 75000"/>
          </a:avLst>
        </a:prstGeom>
        <a:solidFill>
          <a:srgbClr val="C0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Hardware</a:t>
          </a:r>
        </a:p>
      </dsp:txBody>
      <dsp:txXfrm>
        <a:off x="1422399" y="3612444"/>
        <a:ext cx="5283200" cy="18062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11/19/2016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11/19/2016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 require more than one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26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394" y="846666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2219" y="159870"/>
            <a:ext cx="6400800" cy="61906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30E79B-3BDE-4D29-8DBD-15C9F6399F71}" type="datetime1">
              <a:rPr lang="en-US" smtClean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08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1376"/>
            <a:ext cx="8534400" cy="736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83" y="1066800"/>
            <a:ext cx="8534400" cy="3615267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224C-EA9A-4EB3-86CD-FEF5A6B51C61}" type="datetime1">
              <a:rPr lang="en-US" smtClean="0"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03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152400"/>
            <a:ext cx="8534401" cy="654424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C2A1-3489-49FF-B69A-EF78F124E27A}" type="datetime1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95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587" y="152400"/>
            <a:ext cx="8534400" cy="888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5587" y="1179512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9509" y="1179513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15DFEF-CF42-425D-B6E9-CEEA6147CCEE}" type="datetime1">
              <a:rPr lang="en-US" smtClean="0"/>
              <a:pPr/>
              <a:t>11/19/2016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A0ECE5F2-81AA-4605-B028-6FBA391056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7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C8F3-3F8A-4054-BBA8-EA634F7A4DB0}" type="datetime1">
              <a:rPr lang="en-US" smtClean="0"/>
              <a:t>11/19/2016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1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C082-B812-4209-A446-B072714402A3}" type="datetime1">
              <a:rPr lang="en-US" smtClean="0"/>
              <a:t>11/19/2016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72FDE-4921-4960-94D6-3E894F145BB3}" type="datetime1">
              <a:rPr lang="en-US" smtClean="0"/>
              <a:t>11/19/2016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8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53252-B531-4A1D-8AD3-945DA3778795}" type="datetime1">
              <a:rPr lang="en-US" smtClean="0"/>
              <a:t>11/19/2016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5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3536-84A6-4A49-9C9A-1DE456792400}" type="datetime1">
              <a:rPr lang="en-US" smtClean="0"/>
              <a:t>11/19/2016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BFBDE-F701-4497-8A9A-F959100D2B24}" type="datetime1">
              <a:rPr lang="en-US" smtClean="0"/>
              <a:t>11/19/2016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1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8347-0F75-42CF-9851-800569FF78B9}" type="datetime1">
              <a:rPr lang="en-US" smtClean="0"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11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5B-10E4-45BC-ADE4-0775A58B4C07}" type="datetime1">
              <a:rPr lang="en-US" smtClean="0"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40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E457-CA6D-4B22-87D1-3C7D63B19F6B}" type="datetime1">
              <a:rPr lang="en-US" smtClean="0"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91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8B85B-D9E3-484B-AF24-6F5DA4AB810A}" type="datetime1">
              <a:rPr lang="en-US" smtClean="0"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395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8B84-AF97-4D1B-A8C0-4118E1535813}" type="datetime1">
              <a:rPr lang="en-US" smtClean="0"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8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3DF4-17CC-40E4-844A-1ED06900C159}" type="datetime1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7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0BA5-9170-4085-9BCB-5DC5B93C684E}" type="datetime1">
              <a:rPr lang="en-US" smtClean="0"/>
              <a:t>11/19/2016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9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42B3C7F-00E5-4CF7-9FB2-246F83B2C718}" type="datetime1">
              <a:rPr lang="en-US" smtClean="0"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9436" y="5997574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6886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2fO3we9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jpg"/><Relationship Id="rId15" Type="http://schemas.openxmlformats.org/officeDocument/2006/relationships/image" Target="../media/image50.png"/><Relationship Id="rId10" Type="http://schemas.openxmlformats.org/officeDocument/2006/relationships/image" Target="../media/image45.jpg"/><Relationship Id="rId4" Type="http://schemas.openxmlformats.org/officeDocument/2006/relationships/image" Target="../media/image39.png"/><Relationship Id="rId9" Type="http://schemas.openxmlformats.org/officeDocument/2006/relationships/image" Target="../media/image44.jpg"/><Relationship Id="rId1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DAX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62000" y="3809502"/>
            <a:ext cx="6400800" cy="619063"/>
          </a:xfrm>
        </p:spPr>
        <p:txBody>
          <a:bodyPr/>
          <a:lstStyle/>
          <a:p>
            <a:r>
              <a:rPr lang="en-US" dirty="0"/>
              <a:t>Frontline Analytics | Brett Powell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11/19/2016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504" y="89873"/>
            <a:ext cx="8534400" cy="800099"/>
          </a:xfrm>
        </p:spPr>
        <p:txBody>
          <a:bodyPr/>
          <a:lstStyle/>
          <a:p>
            <a:pPr algn="ctr"/>
            <a:r>
              <a:rPr lang="en-US" dirty="0"/>
              <a:t>About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38685" y="912384"/>
            <a:ext cx="6676515" cy="5183616"/>
          </a:xfrm>
        </p:spPr>
        <p:txBody>
          <a:bodyPr numCol="1" anchor="t"/>
          <a:lstStyle/>
          <a:p>
            <a:r>
              <a:rPr lang="en-US" dirty="0"/>
              <a:t>Owner, BI Consultant at Frontline Analytics</a:t>
            </a:r>
          </a:p>
          <a:p>
            <a:pPr marL="742950" lvl="2"/>
            <a:r>
              <a:rPr lang="en-US" sz="1800" dirty="0">
                <a:solidFill>
                  <a:srgbClr val="00B0F0"/>
                </a:solidFill>
              </a:rPr>
              <a:t>FrontlineAnalytics.net</a:t>
            </a:r>
            <a:endParaRPr lang="en-US" dirty="0"/>
          </a:p>
          <a:p>
            <a:r>
              <a:rPr lang="en-US" dirty="0"/>
              <a:t>Blogger: 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InsightsQuest.com</a:t>
            </a:r>
            <a:r>
              <a:rPr lang="en-US" dirty="0"/>
              <a:t> </a:t>
            </a:r>
          </a:p>
          <a:p>
            <a:r>
              <a:rPr lang="en-US" dirty="0"/>
              <a:t>Community: </a:t>
            </a:r>
          </a:p>
          <a:p>
            <a:pPr lvl="1"/>
            <a:r>
              <a:rPr lang="en-US" dirty="0"/>
              <a:t>Boston BI User Group</a:t>
            </a:r>
          </a:p>
          <a:p>
            <a:pPr lvl="1"/>
            <a:r>
              <a:rPr lang="en-US" dirty="0"/>
              <a:t>New England SQL Server</a:t>
            </a:r>
          </a:p>
          <a:p>
            <a:pPr lvl="1"/>
            <a:r>
              <a:rPr lang="en-US" dirty="0"/>
              <a:t>Power BI User Groups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61"/>
          <a:stretch/>
        </p:blipFill>
        <p:spPr>
          <a:xfrm>
            <a:off x="7238999" y="2209800"/>
            <a:ext cx="2714393" cy="211057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912384"/>
            <a:ext cx="2714393" cy="118056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762000" y="4335565"/>
            <a:ext cx="4873907" cy="653291"/>
          </a:xfrm>
          <a:prstGeom prst="rect">
            <a:avLst/>
          </a:prstGeom>
          <a:solidFill>
            <a:srgbClr val="0070C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Brett.Powell@FrontlineAnalytics.net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762000" y="5060554"/>
            <a:ext cx="2773874" cy="653291"/>
          </a:xfrm>
          <a:prstGeom prst="rect">
            <a:avLst/>
          </a:prstGeom>
          <a:solidFill>
            <a:srgbClr val="0070C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@BrettPowell76</a:t>
            </a:r>
          </a:p>
        </p:txBody>
      </p:sp>
      <p:sp>
        <p:nvSpPr>
          <p:cNvPr id="11" name="Freeform 81"/>
          <p:cNvSpPr>
            <a:spLocks noEditPoints="1"/>
          </p:cNvSpPr>
          <p:nvPr/>
        </p:nvSpPr>
        <p:spPr bwMode="black">
          <a:xfrm>
            <a:off x="911504" y="4466829"/>
            <a:ext cx="384465" cy="279743"/>
          </a:xfrm>
          <a:custGeom>
            <a:avLst/>
            <a:gdLst>
              <a:gd name="T0" fmla="*/ 71 w 75"/>
              <a:gd name="T1" fmla="*/ 58 h 58"/>
              <a:gd name="T2" fmla="*/ 4 w 75"/>
              <a:gd name="T3" fmla="*/ 58 h 58"/>
              <a:gd name="T4" fmla="*/ 0 w 75"/>
              <a:gd name="T5" fmla="*/ 54 h 58"/>
              <a:gd name="T6" fmla="*/ 0 w 75"/>
              <a:gd name="T7" fmla="*/ 4 h 58"/>
              <a:gd name="T8" fmla="*/ 4 w 75"/>
              <a:gd name="T9" fmla="*/ 0 h 58"/>
              <a:gd name="T10" fmla="*/ 71 w 75"/>
              <a:gd name="T11" fmla="*/ 0 h 58"/>
              <a:gd name="T12" fmla="*/ 75 w 75"/>
              <a:gd name="T13" fmla="*/ 4 h 58"/>
              <a:gd name="T14" fmla="*/ 75 w 75"/>
              <a:gd name="T15" fmla="*/ 54 h 58"/>
              <a:gd name="T16" fmla="*/ 71 w 75"/>
              <a:gd name="T17" fmla="*/ 58 h 58"/>
              <a:gd name="T18" fmla="*/ 8 w 75"/>
              <a:gd name="T19" fmla="*/ 50 h 58"/>
              <a:gd name="T20" fmla="*/ 67 w 75"/>
              <a:gd name="T21" fmla="*/ 50 h 58"/>
              <a:gd name="T22" fmla="*/ 67 w 75"/>
              <a:gd name="T23" fmla="*/ 16 h 58"/>
              <a:gd name="T24" fmla="*/ 39 w 75"/>
              <a:gd name="T25" fmla="*/ 38 h 58"/>
              <a:gd name="T26" fmla="*/ 35 w 75"/>
              <a:gd name="T27" fmla="*/ 38 h 58"/>
              <a:gd name="T28" fmla="*/ 8 w 75"/>
              <a:gd name="T29" fmla="*/ 17 h 58"/>
              <a:gd name="T30" fmla="*/ 8 w 75"/>
              <a:gd name="T31" fmla="*/ 50 h 58"/>
              <a:gd name="T32" fmla="*/ 9 w 75"/>
              <a:gd name="T33" fmla="*/ 8 h 58"/>
              <a:gd name="T34" fmla="*/ 37 w 75"/>
              <a:gd name="T35" fmla="*/ 30 h 58"/>
              <a:gd name="T36" fmla="*/ 65 w 75"/>
              <a:gd name="T37" fmla="*/ 8 h 58"/>
              <a:gd name="T38" fmla="*/ 9 w 75"/>
              <a:gd name="T39" fmla="*/ 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5" h="58">
                <a:moveTo>
                  <a:pt x="71" y="58"/>
                </a:moveTo>
                <a:cubicBezTo>
                  <a:pt x="4" y="58"/>
                  <a:pt x="4" y="58"/>
                  <a:pt x="4" y="58"/>
                </a:cubicBezTo>
                <a:cubicBezTo>
                  <a:pt x="2" y="58"/>
                  <a:pt x="0" y="56"/>
                  <a:pt x="0" y="5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3" y="0"/>
                  <a:pt x="75" y="2"/>
                  <a:pt x="75" y="4"/>
                </a:cubicBezTo>
                <a:cubicBezTo>
                  <a:pt x="75" y="54"/>
                  <a:pt x="75" y="54"/>
                  <a:pt x="75" y="54"/>
                </a:cubicBezTo>
                <a:cubicBezTo>
                  <a:pt x="75" y="56"/>
                  <a:pt x="73" y="58"/>
                  <a:pt x="71" y="58"/>
                </a:cubicBezTo>
                <a:close/>
                <a:moveTo>
                  <a:pt x="8" y="50"/>
                </a:moveTo>
                <a:cubicBezTo>
                  <a:pt x="67" y="50"/>
                  <a:pt x="67" y="50"/>
                  <a:pt x="67" y="50"/>
                </a:cubicBezTo>
                <a:cubicBezTo>
                  <a:pt x="67" y="16"/>
                  <a:pt x="67" y="16"/>
                  <a:pt x="67" y="16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9"/>
                  <a:pt x="36" y="39"/>
                  <a:pt x="35" y="38"/>
                </a:cubicBezTo>
                <a:cubicBezTo>
                  <a:pt x="8" y="17"/>
                  <a:pt x="8" y="17"/>
                  <a:pt x="8" y="17"/>
                </a:cubicBezTo>
                <a:lnTo>
                  <a:pt x="8" y="50"/>
                </a:lnTo>
                <a:close/>
                <a:moveTo>
                  <a:pt x="9" y="8"/>
                </a:moveTo>
                <a:cubicBezTo>
                  <a:pt x="37" y="30"/>
                  <a:pt x="37" y="30"/>
                  <a:pt x="37" y="30"/>
                </a:cubicBezTo>
                <a:cubicBezTo>
                  <a:pt x="65" y="8"/>
                  <a:pt x="65" y="8"/>
                  <a:pt x="65" y="8"/>
                </a:cubicBezTo>
                <a:lnTo>
                  <a:pt x="9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91444" tIns="45723" rIns="91444" bIns="45723" numCol="1" anchor="t" anchorCtr="0" compatLnSpc="1">
            <a:prstTxWarp prst="textNoShape">
              <a:avLst/>
            </a:prstTxWarp>
          </a:bodyPr>
          <a:lstStyle/>
          <a:p>
            <a:endParaRPr lang="en-US" sz="1765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28" y="4988856"/>
            <a:ext cx="741645" cy="74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4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Goals for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834065"/>
            <a:ext cx="7010399" cy="5402385"/>
          </a:xfrm>
        </p:spPr>
        <p:txBody>
          <a:bodyPr anchor="t">
            <a:normAutofit/>
          </a:bodyPr>
          <a:lstStyle/>
          <a:p>
            <a:r>
              <a:rPr lang="en-US" dirty="0"/>
              <a:t>Expose as much fundamental DAX in 60 minutes as possible</a:t>
            </a:r>
          </a:p>
          <a:p>
            <a:pPr lvl="1"/>
            <a:r>
              <a:rPr lang="en-US" dirty="0"/>
              <a:t>30 minutes for concepts/slides </a:t>
            </a:r>
          </a:p>
          <a:p>
            <a:pPr lvl="1"/>
            <a:r>
              <a:rPr lang="en-US" dirty="0"/>
              <a:t>30 minutes for code examples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See the bigger picture of DAX</a:t>
            </a:r>
          </a:p>
          <a:p>
            <a:pPr lvl="1"/>
            <a:r>
              <a:rPr lang="en-US" dirty="0"/>
              <a:t>Use Cases, Tools, Roadmap</a:t>
            </a:r>
          </a:p>
          <a:p>
            <a:pPr lvl="1"/>
            <a:r>
              <a:rPr lang="en-US" dirty="0"/>
              <a:t>Data Models and DAX Architecture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Core DAX Functions and Concepts</a:t>
            </a:r>
          </a:p>
          <a:p>
            <a:pPr lvl="1"/>
            <a:r>
              <a:rPr lang="en-US" dirty="0"/>
              <a:t>DAX Metrics and Evaluation Context</a:t>
            </a:r>
          </a:p>
          <a:p>
            <a:pPr lvl="1"/>
            <a:r>
              <a:rPr lang="en-US" dirty="0"/>
              <a:t>DAX Queries and new functions</a:t>
            </a:r>
          </a:p>
          <a:p>
            <a:pPr lvl="1"/>
            <a:r>
              <a:rPr lang="en-US" dirty="0"/>
              <a:t>Learning Paths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0" r="26374"/>
          <a:stretch/>
        </p:blipFill>
        <p:spPr>
          <a:xfrm>
            <a:off x="7376720" y="3810001"/>
            <a:ext cx="3813048" cy="24654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720" y="767974"/>
            <a:ext cx="3810000" cy="286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0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89084"/>
            <a:ext cx="10820400" cy="6096000"/>
          </a:xfrm>
        </p:spPr>
        <p:txBody>
          <a:bodyPr>
            <a:normAutofit/>
          </a:bodyPr>
          <a:lstStyle/>
          <a:p>
            <a:r>
              <a:rPr lang="en-US" sz="2400" dirty="0"/>
              <a:t>What is DAX?</a:t>
            </a:r>
          </a:p>
          <a:p>
            <a:pPr lvl="1"/>
            <a:r>
              <a:rPr lang="en-US" sz="2200" dirty="0"/>
              <a:t>Why Learn DAX?</a:t>
            </a:r>
          </a:p>
          <a:p>
            <a:pPr lvl="1"/>
            <a:r>
              <a:rPr lang="en-US" sz="2200" dirty="0"/>
              <a:t>Where DAX fits in Microsoft BI? </a:t>
            </a:r>
          </a:p>
          <a:p>
            <a:r>
              <a:rPr lang="en-US" sz="2400" dirty="0"/>
              <a:t>The Fundamentals</a:t>
            </a:r>
          </a:p>
          <a:p>
            <a:pPr lvl="1"/>
            <a:r>
              <a:rPr lang="en-US" sz="2000" dirty="0"/>
              <a:t>Data Sources, Models, and Data Types</a:t>
            </a:r>
          </a:p>
          <a:p>
            <a:pPr lvl="1"/>
            <a:r>
              <a:rPr lang="en-US" sz="2000" dirty="0"/>
              <a:t>DAX Architecture: Formula Engine and Storage Engine</a:t>
            </a:r>
          </a:p>
          <a:p>
            <a:pPr lvl="1"/>
            <a:r>
              <a:rPr lang="en-US" sz="2000" dirty="0"/>
              <a:t>Evaluation Context: Row and Filter Context</a:t>
            </a:r>
            <a:endParaRPr lang="en-US" sz="2400" dirty="0"/>
          </a:p>
          <a:p>
            <a:pPr lvl="1"/>
            <a:r>
              <a:rPr lang="en-US" sz="2000" dirty="0"/>
              <a:t>Core Functions and Categories of Functions</a:t>
            </a:r>
          </a:p>
          <a:p>
            <a:r>
              <a:rPr lang="en-US" sz="2400" dirty="0"/>
              <a:t>Use Cases and Examples</a:t>
            </a:r>
          </a:p>
          <a:p>
            <a:pPr lvl="1"/>
            <a:r>
              <a:rPr lang="en-US" sz="2000" dirty="0"/>
              <a:t>DAX Measures, DAX Queries, Row Level Security</a:t>
            </a:r>
          </a:p>
          <a:p>
            <a:r>
              <a:rPr lang="en-US" sz="2400" dirty="0"/>
              <a:t>DAX 2015: New Functions and Variables</a:t>
            </a:r>
            <a:endParaRPr lang="en-US" sz="2200" dirty="0"/>
          </a:p>
          <a:p>
            <a:r>
              <a:rPr lang="en-US" sz="2200" dirty="0"/>
              <a:t>Design Considerations: </a:t>
            </a:r>
          </a:p>
          <a:p>
            <a:pPr lvl="1"/>
            <a:r>
              <a:rPr lang="en-US" sz="2000" dirty="0"/>
              <a:t>Performance, Complexity, Maintainability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0" y="25401"/>
            <a:ext cx="8534400" cy="660399"/>
          </a:xfrm>
        </p:spPr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57663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362200"/>
            <a:ext cx="8534400" cy="736599"/>
          </a:xfrm>
        </p:spPr>
        <p:txBody>
          <a:bodyPr/>
          <a:lstStyle/>
          <a:p>
            <a:r>
              <a:rPr lang="en-US" dirty="0"/>
              <a:t>Part I: theory and concepts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20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33528"/>
            <a:ext cx="3733800" cy="745067"/>
          </a:xfrm>
        </p:spPr>
        <p:txBody>
          <a:bodyPr/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WHAT IS </a:t>
            </a:r>
            <a:r>
              <a:rPr lang="en-US" dirty="0" err="1">
                <a:cs typeface="Calibri" panose="020F0502020204030204" pitchFamily="34" charset="0"/>
              </a:rPr>
              <a:t>dax</a:t>
            </a:r>
            <a:r>
              <a:rPr lang="en-US" dirty="0">
                <a:cs typeface="Calibri" panose="020F0502020204030204" pitchFamily="34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27718"/>
            <a:ext cx="9906000" cy="6096000"/>
          </a:xfrm>
        </p:spPr>
        <p:txBody>
          <a:bodyPr anchor="t">
            <a:normAutofit fontScale="92500" lnSpcReduction="20000"/>
          </a:bodyPr>
          <a:lstStyle/>
          <a:p>
            <a:r>
              <a:rPr lang="en-US" dirty="0"/>
              <a:t>Functional Programming Language</a:t>
            </a:r>
          </a:p>
          <a:p>
            <a:pPr lvl="1"/>
            <a:r>
              <a:rPr lang="en-US" dirty="0"/>
              <a:t>Functions return scalar values and tables from data models </a:t>
            </a:r>
          </a:p>
          <a:p>
            <a:pPr lvl="1"/>
            <a:r>
              <a:rPr lang="en-US" dirty="0"/>
              <a:t>Used by Power BI, SSAS Tabular, and Power Pivot for Excel</a:t>
            </a:r>
          </a:p>
          <a:p>
            <a:pPr lvl="1"/>
            <a:r>
              <a:rPr lang="en-US" dirty="0"/>
              <a:t>Analysis Language; Read Only</a:t>
            </a:r>
          </a:p>
          <a:p>
            <a:pPr lvl="2"/>
            <a:r>
              <a:rPr lang="en-US" dirty="0"/>
              <a:t>Metrics and Queries Evaluated at Query Time</a:t>
            </a:r>
          </a:p>
          <a:p>
            <a:pPr lvl="2"/>
            <a:r>
              <a:rPr lang="en-US" dirty="0"/>
              <a:t>Optionally persist DAX tables &amp; columns at Process Time</a:t>
            </a:r>
          </a:p>
          <a:p>
            <a:r>
              <a:rPr lang="en-US" dirty="0"/>
              <a:t>Primary Objectives for Developing DAX: </a:t>
            </a:r>
          </a:p>
          <a:p>
            <a:pPr lvl="1"/>
            <a:r>
              <a:rPr lang="en-US" dirty="0"/>
              <a:t>Accuracy: Expected Behavior in all contexts  </a:t>
            </a:r>
          </a:p>
          <a:p>
            <a:pPr lvl="1"/>
            <a:r>
              <a:rPr lang="en-US" dirty="0"/>
              <a:t>Speed &amp; Scale: Efficient use of model &amp; engine</a:t>
            </a:r>
          </a:p>
          <a:p>
            <a:pPr lvl="1"/>
            <a:r>
              <a:rPr lang="en-US" dirty="0"/>
              <a:t>Sustainable: Standard patterns, readability</a:t>
            </a:r>
          </a:p>
          <a:p>
            <a:r>
              <a:rPr lang="en-US" dirty="0"/>
              <a:t>Five High Level Questions: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Are we using DAX for analysis work? (not ETL)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How will the expressions be evaluated?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/>
              <a:t>Self-Service, Local Query, User or Role Specific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What Storage Engine will service our queries?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/>
              <a:t>Relational Database, SSAS Tabular?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Are our critical metrics and queries efficient and scalable?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Is our DAX Sustainable?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737" r="2380" b="2321"/>
          <a:stretch/>
        </p:blipFill>
        <p:spPr>
          <a:xfrm>
            <a:off x="7364835" y="1085049"/>
            <a:ext cx="4736345" cy="2087203"/>
          </a:xfrm>
          <a:prstGeom prst="rect">
            <a:avLst/>
          </a:prstGeom>
          <a:solidFill>
            <a:schemeClr val="accent4">
              <a:alpha val="21000"/>
            </a:schemeClr>
          </a:solidFill>
          <a:effectLst>
            <a:outerShdw blurRad="50800" dist="50800" dir="5400000" algn="ctr" rotWithShape="0">
              <a:schemeClr val="accent3"/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166" y="3576485"/>
            <a:ext cx="5941958" cy="190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6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900" y="0"/>
            <a:ext cx="9410700" cy="5782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Business logic of the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12115800" cy="102119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Author DAX metrics and queries for Tabular &amp; Power BI Data Models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600" dirty="0"/>
              <a:t>Client Tools: Both DAX and MDX client tools respect DAX functions defined in model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600" dirty="0"/>
              <a:t>Data sources: DAX is either converted to SQL (</a:t>
            </a:r>
            <a:r>
              <a:rPr lang="en-US" sz="1600" dirty="0" err="1"/>
              <a:t>DirectQuery</a:t>
            </a:r>
            <a:r>
              <a:rPr lang="en-US" sz="1600" dirty="0"/>
              <a:t>) or computed internally by </a:t>
            </a:r>
            <a:r>
              <a:rPr lang="en-US" sz="1600" dirty="0" err="1"/>
              <a:t>VertiPaq</a:t>
            </a:r>
            <a:r>
              <a:rPr lang="en-US" sz="1600" dirty="0"/>
              <a:t> Engine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40" y="1554596"/>
            <a:ext cx="11000160" cy="523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3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900" y="0"/>
            <a:ext cx="9410700" cy="5782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Inside the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12192000" cy="536631"/>
          </a:xfrm>
        </p:spPr>
        <p:txBody>
          <a:bodyPr anchor="t"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Models make data usable for analysis; representations of business processes and events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447549"/>
              </p:ext>
            </p:extLst>
          </p:nvPr>
        </p:nvGraphicFramePr>
        <p:xfrm>
          <a:off x="1676400" y="914400"/>
          <a:ext cx="8536623" cy="67223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891030">
                  <a:extLst>
                    <a:ext uri="{9D8B030D-6E8A-4147-A177-3AD203B41FA5}">
                      <a16:colId xmlns:a16="http://schemas.microsoft.com/office/drawing/2014/main" val="2208154836"/>
                    </a:ext>
                  </a:extLst>
                </a:gridCol>
                <a:gridCol w="1768793">
                  <a:extLst>
                    <a:ext uri="{9D8B030D-6E8A-4147-A177-3AD203B41FA5}">
                      <a16:colId xmlns:a16="http://schemas.microsoft.com/office/drawing/2014/main" val="304007891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86450829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1534692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89884376"/>
                    </a:ext>
                  </a:extLst>
                </a:gridCol>
              </a:tblGrid>
              <a:tr h="35219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Tables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Relationships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Measures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Hierarchies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Folders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49608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Table Partitions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Security</a:t>
                      </a:r>
                      <a:r>
                        <a:rPr lang="en-US" sz="15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Roles</a:t>
                      </a:r>
                      <a:endParaRPr lang="en-US" sz="15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Perspectives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KPIs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Metadata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745702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15"/>
          <a:stretch/>
        </p:blipFill>
        <p:spPr>
          <a:xfrm>
            <a:off x="609600" y="1666874"/>
            <a:ext cx="10972800" cy="28310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189" y="4540960"/>
            <a:ext cx="1752600" cy="22181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283" y="4578209"/>
            <a:ext cx="57009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DAX and model abstract away complexity </a:t>
            </a:r>
          </a:p>
          <a:p>
            <a:r>
              <a:rPr lang="en-US" dirty="0"/>
              <a:t>to provide ‘it just works’ experience for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User only sees relevant content (e.g. Sales Team)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Queries respect mode logic and metadata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Optionally use DAX individual user dynamic context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51"/>
          <a:stretch/>
        </p:blipFill>
        <p:spPr>
          <a:xfrm>
            <a:off x="7166126" y="4540960"/>
            <a:ext cx="1971675" cy="16765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321" y="4525918"/>
            <a:ext cx="1976079" cy="222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152400"/>
            <a:ext cx="4572000" cy="74506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WHY LEARN DAX?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97466"/>
            <a:ext cx="8686800" cy="5884334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DAX is now the primary analysis language of Microsoft BI</a:t>
            </a:r>
          </a:p>
          <a:p>
            <a:pPr lvl="1"/>
            <a:r>
              <a:rPr lang="en-US" dirty="0"/>
              <a:t>Author in SSAS, Power BI Desktop and Power Pivot for Excel </a:t>
            </a:r>
          </a:p>
          <a:p>
            <a:pPr lvl="1"/>
            <a:r>
              <a:rPr lang="en-US" dirty="0"/>
              <a:t>Enhanced SSAS Tabular 2016, New DAX Functions and Variables</a:t>
            </a:r>
          </a:p>
          <a:p>
            <a:pPr lvl="1"/>
            <a:r>
              <a:rPr lang="en-US" dirty="0"/>
              <a:t>Azure Analysis Services (Preview, Currently Tabular Only)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Models Are Needed, with or without the data </a:t>
            </a:r>
          </a:p>
          <a:p>
            <a:pPr lvl="1"/>
            <a:r>
              <a:rPr lang="en-US" dirty="0"/>
              <a:t>Simplified Interface, Platform for Self-Service and BI Development</a:t>
            </a:r>
          </a:p>
          <a:p>
            <a:pPr lvl="1"/>
            <a:r>
              <a:rPr lang="en-US" dirty="0"/>
              <a:t>Version Control, Security, Performance, Custom Requirements</a:t>
            </a:r>
          </a:p>
          <a:p>
            <a:pPr lvl="1"/>
            <a:r>
              <a:rPr lang="en-US" dirty="0"/>
              <a:t>Direct Query Now a Viable Option; Leverage DW/Relational Sources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Reasonable Learning Curve</a:t>
            </a:r>
          </a:p>
          <a:p>
            <a:pPr lvl="1"/>
            <a:r>
              <a:rPr lang="en-US" dirty="0"/>
              <a:t>Simpler than MDX; Can benefit from SQL and Excel experience </a:t>
            </a:r>
          </a:p>
          <a:p>
            <a:pPr lvl="1"/>
            <a:r>
              <a:rPr lang="en-US" dirty="0"/>
              <a:t>Target core concepts and functions for accelerated growth  </a:t>
            </a:r>
          </a:p>
          <a:p>
            <a:pPr lvl="1"/>
            <a:r>
              <a:rPr lang="en-US" dirty="0"/>
              <a:t>‘</a:t>
            </a:r>
            <a:r>
              <a:rPr lang="en-US" dirty="0" err="1"/>
              <a:t>Composable</a:t>
            </a:r>
            <a:r>
              <a:rPr lang="en-US" dirty="0"/>
              <a:t>’ Functional Language becomes easier to author and understand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19"/>
          <a:stretch/>
        </p:blipFill>
        <p:spPr>
          <a:xfrm>
            <a:off x="8493369" y="1371600"/>
            <a:ext cx="3534473" cy="19767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4495800"/>
            <a:ext cx="288036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7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1377"/>
            <a:ext cx="8534400" cy="5782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dax</a:t>
            </a:r>
            <a:r>
              <a:rPr lang="en-US" dirty="0"/>
              <a:t> project and deployment types 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133600"/>
            <a:ext cx="11430000" cy="462938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609601"/>
            <a:ext cx="1173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Cloud or On-Premises Reporting and Visualization: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Power BI Desktop (.PBIX) is published to Power BI Service or SSRS 2016 On Premises (Preview)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Corporate or Self-Service BI: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Corporate: SSAS Tabular as source for Excel and/or Power BI Desktop; optionally for SSRS queries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Self-Service and Pilots: Modeling with Power BI Desktop or Power Pivot for Excel   </a:t>
            </a:r>
          </a:p>
        </p:txBody>
      </p:sp>
    </p:spTree>
    <p:extLst>
      <p:ext uri="{BB962C8B-B14F-4D97-AF65-F5344CB8AC3E}">
        <p14:creationId xmlns:p14="http://schemas.microsoft.com/office/powerpoint/2010/main" val="418280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3103"/>
            <a:ext cx="8534400" cy="63472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DAX Query Engine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1" b="5094"/>
          <a:stretch/>
        </p:blipFill>
        <p:spPr>
          <a:xfrm>
            <a:off x="225104" y="3886200"/>
            <a:ext cx="11232468" cy="289478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7141" y="539327"/>
            <a:ext cx="1082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Formula and Storage Engine work together to resolve queries from client reporting tools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914400" y="985439"/>
            <a:ext cx="3505200" cy="1828800"/>
          </a:xfrm>
          <a:prstGeom prst="round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Formula Engine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“The Brains”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Produce Query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Requests data from 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Evaluates Complex Logic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Only Single-Threaded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7162800" y="953991"/>
            <a:ext cx="3581400" cy="18288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Storage Engine (</a:t>
            </a:r>
            <a:r>
              <a:rPr lang="en-US" b="1" dirty="0" err="1">
                <a:solidFill>
                  <a:schemeClr val="bg1"/>
                </a:solidFill>
              </a:rPr>
              <a:t>VertiPaq</a:t>
            </a:r>
            <a:r>
              <a:rPr lang="en-US" b="1" dirty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“The Muscle”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Return data caches to FE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Vertipaq Cache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Simple queries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Multi-Threaded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7141" y="2990898"/>
            <a:ext cx="1173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Query performance is improved by pushing logic to storage engine and reducing # SE of queries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 query plans and performance depending on client tool (MDX or DAX); Power BI is optimal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Prior </a:t>
            </a:r>
            <a:r>
              <a:rPr lang="en-US" dirty="0" err="1"/>
              <a:t>DirectQuery</a:t>
            </a:r>
            <a:r>
              <a:rPr lang="en-US" dirty="0"/>
              <a:t> version was very limited: DAX clients only, SQL Server only, poor performance </a:t>
            </a:r>
          </a:p>
        </p:txBody>
      </p:sp>
      <p:sp>
        <p:nvSpPr>
          <p:cNvPr id="13" name="Arrow: Right 12"/>
          <p:cNvSpPr/>
          <p:nvPr/>
        </p:nvSpPr>
        <p:spPr>
          <a:xfrm>
            <a:off x="4943752" y="1142483"/>
            <a:ext cx="1752600" cy="838200"/>
          </a:xfrm>
          <a:prstGeom prst="rightArrow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Request</a:t>
            </a:r>
          </a:p>
        </p:txBody>
      </p:sp>
      <p:sp>
        <p:nvSpPr>
          <p:cNvPr id="14" name="Arrow: Left 13"/>
          <p:cNvSpPr/>
          <p:nvPr/>
        </p:nvSpPr>
        <p:spPr>
          <a:xfrm>
            <a:off x="4784711" y="1999635"/>
            <a:ext cx="1755648" cy="841248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Data Caches</a:t>
            </a:r>
          </a:p>
        </p:txBody>
      </p:sp>
    </p:spTree>
    <p:extLst>
      <p:ext uri="{BB962C8B-B14F-4D97-AF65-F5344CB8AC3E}">
        <p14:creationId xmlns:p14="http://schemas.microsoft.com/office/powerpoint/2010/main" val="133825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DAX Architecture:  Two Engines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82" y="990600"/>
            <a:ext cx="10916118" cy="5676900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Formula Engine: </a:t>
            </a:r>
          </a:p>
          <a:p>
            <a:pPr lvl="1"/>
            <a:r>
              <a:rPr lang="en-US" dirty="0"/>
              <a:t>Main Function: Generate Efficient Query Plans</a:t>
            </a:r>
          </a:p>
          <a:p>
            <a:pPr lvl="1"/>
            <a:r>
              <a:rPr lang="en-US" dirty="0"/>
              <a:t>Single Threaded but fully functional – can handle all DAX functions</a:t>
            </a:r>
          </a:p>
          <a:p>
            <a:r>
              <a:rPr lang="en-US" dirty="0"/>
              <a:t>Storage Engine</a:t>
            </a:r>
          </a:p>
          <a:p>
            <a:pPr lvl="1"/>
            <a:r>
              <a:rPr lang="en-US" dirty="0"/>
              <a:t>Main Function: Produce Data Caches for the Formula Engine (Quickly)</a:t>
            </a:r>
          </a:p>
          <a:p>
            <a:pPr lvl="1"/>
            <a:r>
              <a:rPr lang="en-US" dirty="0"/>
              <a:t>Stores cache of previous query result sets</a:t>
            </a:r>
          </a:p>
          <a:p>
            <a:pPr lvl="1"/>
            <a:r>
              <a:rPr lang="en-US" dirty="0"/>
              <a:t>Multi-Threaded but limited to simple functions and relationships in the model</a:t>
            </a:r>
          </a:p>
          <a:p>
            <a:r>
              <a:rPr lang="en-US" dirty="0"/>
              <a:t>DAX Query Evaluation Process: Import Mode or Direct Query Mode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Received by the Formula Engine from DAX Client Tool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FE Generates Logical and Physical Query Plan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FE Checks if Required Data is Stored in Cache; Retrieve from cache if available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Sends Requests to Storage Engine – either SQL Statement or </a:t>
            </a:r>
            <a:r>
              <a:rPr lang="en-US" dirty="0" err="1"/>
              <a:t>SQLml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Storage Engine Dispatches CPU Thread per Segment Needed (if available on CPU)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Data Cache is Returned to Formula Engine for final processing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65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2" y="-14286"/>
            <a:ext cx="9602788" cy="73659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Think in terms of column 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5334000"/>
            <a:ext cx="12038012" cy="1333499"/>
          </a:xfrm>
        </p:spPr>
        <p:txBody>
          <a:bodyPr anchor="t">
            <a:normAutofit/>
          </a:bodyPr>
          <a:lstStyle/>
          <a:p>
            <a:r>
              <a:rPr lang="en-US" dirty="0"/>
              <a:t>Cardinality and distribution of values primarily drive segment size</a:t>
            </a:r>
          </a:p>
          <a:p>
            <a:r>
              <a:rPr lang="en-US" dirty="0"/>
              <a:t>Can improve compression by increasing segment size; (at expense of longer processing times)</a:t>
            </a:r>
          </a:p>
          <a:p>
            <a:r>
              <a:rPr lang="en-US" dirty="0"/>
              <a:t>Can drive optimal compression and segment elimination via Order By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200" y="685800"/>
            <a:ext cx="11735480" cy="127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 Import Mode models, data is stored in compressed column segments</a:t>
            </a:r>
          </a:p>
          <a:p>
            <a:r>
              <a:rPr lang="en-US" dirty="0"/>
              <a:t>1 column segment per CPU Core; 8M rows per column segment (default)</a:t>
            </a:r>
          </a:p>
          <a:p>
            <a:r>
              <a:rPr lang="en-US" dirty="0"/>
              <a:t>Memory Size of segments and # of segments used in queries drives performance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1116" y="2103566"/>
            <a:ext cx="2422284" cy="286232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Hierarchy and relationship structures stored and updated separately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Calculated columns are computed; not compressed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0526" t="30341" r="18837"/>
          <a:stretch/>
        </p:blipFill>
        <p:spPr>
          <a:xfrm>
            <a:off x="8302868" y="1935154"/>
            <a:ext cx="1143000" cy="32669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6619" y="2103566"/>
            <a:ext cx="8001001" cy="286232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Model Processing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Unique Values of column are encoded, stored in dictionary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Integer columns may be Value Encoded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Sort Order Determined by Model; limited by Timebox setting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Run Length Encoding is performed by segment to compress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Repeating values are compressed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Partition has independent </a:t>
            </a:r>
            <a:r>
              <a:rPr lang="en-US" dirty="0" err="1"/>
              <a:t>segements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82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-39227"/>
            <a:ext cx="85344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Build </a:t>
            </a:r>
            <a:r>
              <a:rPr lang="en-US" dirty="0" err="1"/>
              <a:t>dax</a:t>
            </a:r>
            <a:r>
              <a:rPr lang="en-US" dirty="0"/>
              <a:t> on a sound foundation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23208134"/>
              </p:ext>
            </p:extLst>
          </p:nvPr>
        </p:nvGraphicFramePr>
        <p:xfrm>
          <a:off x="2133600" y="128986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85" y="4901450"/>
            <a:ext cx="274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</a:t>
            </a:r>
            <a:r>
              <a:rPr lang="en-US" dirty="0" err="1"/>
              <a:t>DirectQuery</a:t>
            </a:r>
            <a:r>
              <a:rPr lang="en-US" dirty="0"/>
              <a:t> Mode: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Evaluate hardware and performance of source (Teradata, Oracle, SQL, APS) </a:t>
            </a:r>
          </a:p>
          <a:p>
            <a:r>
              <a:rPr lang="en-US" dirty="0"/>
              <a:t>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32192" y="4923169"/>
            <a:ext cx="274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In-Memory Mode: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Consider speed of CPU and RAM, # of Cores if large models, NUMA Awareness on VM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05800" y="2819400"/>
            <a:ext cx="3429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 star schema(s)</a:t>
            </a:r>
          </a:p>
          <a:p>
            <a:r>
              <a:rPr lang="en-US" dirty="0"/>
              <a:t>Avoid Calculated Columns</a:t>
            </a:r>
          </a:p>
          <a:p>
            <a:r>
              <a:rPr lang="en-US" dirty="0"/>
              <a:t>Analyze Compression and </a:t>
            </a:r>
            <a:r>
              <a:rPr lang="en-US" dirty="0" err="1"/>
              <a:t>Partioning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2819400"/>
            <a:ext cx="3402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Minimal columns required</a:t>
            </a:r>
          </a:p>
          <a:p>
            <a:r>
              <a:rPr lang="en-US" dirty="0"/>
              <a:t>Minimal row grain required</a:t>
            </a:r>
          </a:p>
          <a:p>
            <a:r>
              <a:rPr lang="en-US" dirty="0"/>
              <a:t>Minimal data type precision</a:t>
            </a:r>
          </a:p>
          <a:p>
            <a:r>
              <a:rPr lang="en-US" dirty="0"/>
              <a:t>Optimize priority columns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74608" y="1197530"/>
            <a:ext cx="508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Leverage storage engine</a:t>
            </a:r>
          </a:p>
          <a:p>
            <a:r>
              <a:rPr lang="en-US" dirty="0"/>
              <a:t>Leverage efficient/selective filter conditions</a:t>
            </a:r>
          </a:p>
          <a:p>
            <a:r>
              <a:rPr lang="en-US" dirty="0"/>
              <a:t>Minimize materialization of temporary tables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0" y="1289863"/>
            <a:ext cx="3599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Limit iterating functions</a:t>
            </a:r>
          </a:p>
          <a:p>
            <a:r>
              <a:rPr lang="en-US" dirty="0"/>
              <a:t>	Avoid FILTER() if possible</a:t>
            </a:r>
          </a:p>
          <a:p>
            <a:r>
              <a:rPr lang="en-US" dirty="0"/>
              <a:t>Operate on columns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1992" y="552719"/>
            <a:ext cx="1059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Sound models and hardware simplify DAX development and tuning efforts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Migrate logic from DAX to Model and from Model to Source System when possible </a:t>
            </a:r>
          </a:p>
        </p:txBody>
      </p:sp>
    </p:spTree>
    <p:extLst>
      <p:ext uri="{BB962C8B-B14F-4D97-AF65-F5344CB8AC3E}">
        <p14:creationId xmlns:p14="http://schemas.microsoft.com/office/powerpoint/2010/main" val="194976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5034"/>
            <a:ext cx="11125200" cy="74506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Before </a:t>
            </a:r>
            <a:r>
              <a:rPr lang="en-US" dirty="0" err="1">
                <a:cs typeface="Calibri" panose="020F0502020204030204" pitchFamily="34" charset="0"/>
              </a:rPr>
              <a:t>dax</a:t>
            </a:r>
            <a:r>
              <a:rPr lang="en-US" dirty="0">
                <a:cs typeface="Calibri" panose="020F0502020204030204" pitchFamily="34" charset="0"/>
              </a:rPr>
              <a:t>: Model and hardware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11824"/>
            <a:ext cx="11734800" cy="5665176"/>
          </a:xfrm>
        </p:spPr>
        <p:txBody>
          <a:bodyPr anchor="t">
            <a:normAutofit fontScale="92500" lnSpcReduction="20000"/>
          </a:bodyPr>
          <a:lstStyle/>
          <a:p>
            <a:r>
              <a:rPr lang="en-US" dirty="0"/>
              <a:t>In-Memory Mode Model</a:t>
            </a:r>
          </a:p>
          <a:p>
            <a:pPr lvl="1"/>
            <a:r>
              <a:rPr lang="en-US" dirty="0"/>
              <a:t>Careful selection of row granularity and column cardinality</a:t>
            </a:r>
          </a:p>
          <a:p>
            <a:pPr lvl="1"/>
            <a:r>
              <a:rPr lang="en-US" dirty="0"/>
              <a:t>Analysis of compression and partitioning (8M row default)</a:t>
            </a:r>
          </a:p>
          <a:p>
            <a:pPr lvl="1"/>
            <a:r>
              <a:rPr lang="en-US" dirty="0"/>
              <a:t>Analysis of memory settings and optimal sort order</a:t>
            </a:r>
          </a:p>
          <a:p>
            <a:endParaRPr lang="en-US" dirty="0"/>
          </a:p>
          <a:p>
            <a:r>
              <a:rPr lang="en-US" dirty="0"/>
              <a:t>Direct Query Model</a:t>
            </a:r>
          </a:p>
          <a:p>
            <a:pPr lvl="1"/>
            <a:r>
              <a:rPr lang="en-US" dirty="0"/>
              <a:t>Referential Integrity to Support Inner Join Queries</a:t>
            </a:r>
          </a:p>
          <a:p>
            <a:pPr lvl="1"/>
            <a:r>
              <a:rPr lang="en-US" dirty="0"/>
              <a:t>Simple Views of Source Data for Query Plans</a:t>
            </a:r>
          </a:p>
          <a:p>
            <a:pPr lvl="1"/>
            <a:r>
              <a:rPr lang="en-US" dirty="0"/>
              <a:t>High Performance Source:</a:t>
            </a:r>
          </a:p>
          <a:p>
            <a:pPr lvl="2"/>
            <a:r>
              <a:rPr lang="en-US" dirty="0"/>
              <a:t>Massive Parallel Processing (MPP) Appliance: APS, Teradata, Oracle; SQL Server with </a:t>
            </a:r>
            <a:r>
              <a:rPr lang="en-US" dirty="0" err="1"/>
              <a:t>Columnstore</a:t>
            </a:r>
            <a:r>
              <a:rPr lang="en-US" dirty="0"/>
              <a:t> Index or optimized schema?	</a:t>
            </a:r>
          </a:p>
          <a:p>
            <a:endParaRPr lang="en-US" dirty="0"/>
          </a:p>
          <a:p>
            <a:r>
              <a:rPr lang="en-US" dirty="0"/>
              <a:t>Scaling Up and Out:</a:t>
            </a:r>
          </a:p>
          <a:p>
            <a:pPr lvl="1"/>
            <a:r>
              <a:rPr lang="en-US" dirty="0"/>
              <a:t>Preferred In Memory Hardware: 3Ghz+ Clock, 2133 </a:t>
            </a:r>
            <a:r>
              <a:rPr lang="en-US" dirty="0" err="1"/>
              <a:t>Mhz</a:t>
            </a:r>
            <a:r>
              <a:rPr lang="en-US" dirty="0"/>
              <a:t>+ RAM, large L3 cache</a:t>
            </a:r>
          </a:p>
          <a:p>
            <a:pPr lvl="1"/>
            <a:r>
              <a:rPr lang="en-US" dirty="0"/>
              <a:t>Scale Up: More memory and CPU cores to accommodate larger models with more segments</a:t>
            </a:r>
          </a:p>
          <a:p>
            <a:pPr lvl="1"/>
            <a:r>
              <a:rPr lang="en-US" dirty="0"/>
              <a:t>Scale Out: Load balance multiple SSAS Query Servers to address concurrency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0"/>
          <a:stretch/>
        </p:blipFill>
        <p:spPr>
          <a:xfrm>
            <a:off x="7935383" y="797170"/>
            <a:ext cx="330517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0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11125200" cy="74506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Before DAX: Red lights!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897467"/>
            <a:ext cx="7924119" cy="5655733"/>
          </a:xfrm>
          <a:solidFill>
            <a:srgbClr val="FF0000"/>
          </a:solidFill>
        </p:spPr>
        <p:txBody>
          <a:bodyPr anchor="t">
            <a:normAutofit fontScale="85000" lnSpcReduction="20000"/>
          </a:bodyPr>
          <a:lstStyle/>
          <a:p>
            <a:r>
              <a:rPr lang="en-US" dirty="0"/>
              <a:t>Out of Memory </a:t>
            </a:r>
          </a:p>
          <a:p>
            <a:pPr lvl="1"/>
            <a:r>
              <a:rPr lang="en-US" dirty="0"/>
              <a:t>Over Memory Limits</a:t>
            </a:r>
          </a:p>
          <a:p>
            <a:pPr lvl="1"/>
            <a:r>
              <a:rPr lang="en-US" dirty="0"/>
              <a:t>Queries  and processing paging to disk </a:t>
            </a:r>
          </a:p>
          <a:p>
            <a:endParaRPr lang="en-US" dirty="0"/>
          </a:p>
          <a:p>
            <a:r>
              <a:rPr lang="en-US" dirty="0"/>
              <a:t>Model source queries pointed directly to source tables </a:t>
            </a:r>
          </a:p>
          <a:p>
            <a:pPr lvl="1"/>
            <a:r>
              <a:rPr lang="en-US" dirty="0"/>
              <a:t>Processing will fail when source table changes</a:t>
            </a:r>
          </a:p>
          <a:p>
            <a:pPr lvl="1"/>
            <a:endParaRPr lang="en-US" dirty="0"/>
          </a:p>
          <a:p>
            <a:r>
              <a:rPr lang="en-US" dirty="0"/>
              <a:t>Disparate Data Types Used for Relationship Columns</a:t>
            </a:r>
          </a:p>
          <a:p>
            <a:pPr lvl="1"/>
            <a:r>
              <a:rPr lang="en-US" dirty="0"/>
              <a:t>Example: Text to Integer can cause failure, errors</a:t>
            </a:r>
          </a:p>
          <a:p>
            <a:endParaRPr lang="en-US" dirty="0"/>
          </a:p>
          <a:p>
            <a:r>
              <a:rPr lang="en-US" dirty="0"/>
              <a:t>Dimension Tables with Duplicate Keys (or potential for dupes)</a:t>
            </a:r>
          </a:p>
          <a:p>
            <a:pPr lvl="1"/>
            <a:r>
              <a:rPr lang="en-US" dirty="0"/>
              <a:t>Relationships require distinct values on one side</a:t>
            </a:r>
          </a:p>
          <a:p>
            <a:endParaRPr lang="en-US" dirty="0"/>
          </a:p>
          <a:p>
            <a:r>
              <a:rPr lang="en-US" dirty="0"/>
              <a:t>NUMA Awareness: SSAS Tabular 2012-2014 Not </a:t>
            </a:r>
            <a:r>
              <a:rPr lang="en-US" dirty="0" err="1"/>
              <a:t>Numa</a:t>
            </a:r>
            <a:r>
              <a:rPr lang="en-US" dirty="0"/>
              <a:t> Aware</a:t>
            </a:r>
          </a:p>
          <a:p>
            <a:pPr lvl="1"/>
            <a:endParaRPr lang="en-US" dirty="0"/>
          </a:p>
          <a:p>
            <a:r>
              <a:rPr lang="en-US" dirty="0"/>
              <a:t>Mixed Granularity of Fact Table Rows</a:t>
            </a:r>
          </a:p>
          <a:p>
            <a:pPr lvl="1"/>
            <a:r>
              <a:rPr lang="en-US" dirty="0"/>
              <a:t>Will significantly add to complexity of mode and DAX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4" t="9000" r="27524" b="10508"/>
          <a:stretch/>
        </p:blipFill>
        <p:spPr>
          <a:xfrm>
            <a:off x="9067800" y="1084385"/>
            <a:ext cx="1981200" cy="4969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7"/>
          <a:stretch/>
        </p:blipFill>
        <p:spPr>
          <a:xfrm>
            <a:off x="5496647" y="990600"/>
            <a:ext cx="2681912" cy="147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9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Before </a:t>
            </a:r>
            <a:r>
              <a:rPr lang="en-US" dirty="0" err="1"/>
              <a:t>dax</a:t>
            </a:r>
            <a:r>
              <a:rPr lang="en-US" dirty="0"/>
              <a:t>: Yellow lights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9627" r="21000"/>
          <a:stretch/>
        </p:blipFill>
        <p:spPr>
          <a:xfrm>
            <a:off x="8456612" y="767975"/>
            <a:ext cx="2820988" cy="5166468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767974"/>
            <a:ext cx="8075612" cy="6090025"/>
          </a:xfrm>
          <a:solidFill>
            <a:srgbClr val="FFFF00"/>
          </a:solidFill>
        </p:spPr>
        <p:txBody>
          <a:bodyPr anchor="t"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Calculated Columns on (large) Fact Tables</a:t>
            </a:r>
          </a:p>
          <a:p>
            <a:r>
              <a:rPr lang="en-US" dirty="0">
                <a:solidFill>
                  <a:schemeClr val="bg1"/>
                </a:solidFill>
              </a:rPr>
              <a:t>Unnecessary columns loaded to model</a:t>
            </a:r>
          </a:p>
          <a:p>
            <a:r>
              <a:rPr lang="en-US" dirty="0">
                <a:solidFill>
                  <a:schemeClr val="bg1"/>
                </a:solidFill>
              </a:rPr>
              <a:t>Decimal Data Type when Currency/Fixed Decimal suffices</a:t>
            </a:r>
          </a:p>
          <a:p>
            <a:r>
              <a:rPr lang="en-US" dirty="0">
                <a:solidFill>
                  <a:schemeClr val="bg1"/>
                </a:solidFill>
              </a:rPr>
              <a:t>Model Table Source SQL used as ETL layer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Layers of views on views, complex logic, CTEs, Unions, </a:t>
            </a:r>
            <a:r>
              <a:rPr lang="en-US" dirty="0" err="1">
                <a:solidFill>
                  <a:schemeClr val="bg1"/>
                </a:solidFill>
              </a:rPr>
              <a:t>etc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Snowflake Schema or Fact to Fact relationships</a:t>
            </a:r>
          </a:p>
          <a:p>
            <a:r>
              <a:rPr lang="en-US" dirty="0">
                <a:solidFill>
                  <a:schemeClr val="bg1"/>
                </a:solidFill>
              </a:rPr>
              <a:t>Limited Tabular Experience, Hubris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Accidental BI, Power User, MOLAP Pro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“It’s in memory, it should be fast”</a:t>
            </a:r>
          </a:p>
          <a:p>
            <a:r>
              <a:rPr lang="en-US" dirty="0">
                <a:solidFill>
                  <a:schemeClr val="bg1"/>
                </a:solidFill>
              </a:rPr>
              <a:t>No knowledge of top/critical queries and columns</a:t>
            </a:r>
          </a:p>
          <a:p>
            <a:r>
              <a:rPr lang="en-US" dirty="0">
                <a:solidFill>
                  <a:schemeClr val="bg1"/>
                </a:solidFill>
              </a:rPr>
              <a:t>Inefficient Partition Sizes reducing compression</a:t>
            </a:r>
          </a:p>
          <a:p>
            <a:r>
              <a:rPr lang="en-US" dirty="0">
                <a:solidFill>
                  <a:schemeClr val="bg1"/>
                </a:solidFill>
              </a:rPr>
              <a:t>Lack of Support for Early Arriving Facts</a:t>
            </a:r>
          </a:p>
          <a:p>
            <a:r>
              <a:rPr lang="en-US" dirty="0">
                <a:solidFill>
                  <a:schemeClr val="bg1"/>
                </a:solidFill>
              </a:rPr>
              <a:t>Silo Model: Different definitions used in other models or reports</a:t>
            </a:r>
          </a:p>
          <a:p>
            <a:r>
              <a:rPr lang="en-US" dirty="0">
                <a:solidFill>
                  <a:schemeClr val="bg1"/>
                </a:solidFill>
              </a:rPr>
              <a:t>FILTER() used inappropriately</a:t>
            </a:r>
          </a:p>
          <a:p>
            <a:r>
              <a:rPr lang="en-US" dirty="0">
                <a:solidFill>
                  <a:schemeClr val="bg1"/>
                </a:solidFill>
              </a:rPr>
              <a:t>Wide ‘Extract Report’ Requirements</a:t>
            </a:r>
          </a:p>
        </p:txBody>
      </p:sp>
    </p:spTree>
    <p:extLst>
      <p:ext uri="{BB962C8B-B14F-4D97-AF65-F5344CB8AC3E}">
        <p14:creationId xmlns:p14="http://schemas.microsoft.com/office/powerpoint/2010/main" val="105864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 </a:t>
            </a:r>
            <a:r>
              <a:rPr lang="en-US" dirty="0" err="1"/>
              <a:t>dax</a:t>
            </a:r>
            <a:r>
              <a:rPr lang="en-US" dirty="0"/>
              <a:t>: it’s just faster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82" y="1066800"/>
            <a:ext cx="11145399" cy="5334000"/>
          </a:xfrm>
        </p:spPr>
        <p:txBody>
          <a:bodyPr anchor="t">
            <a:normAutofit/>
          </a:bodyPr>
          <a:lstStyle/>
          <a:p>
            <a:r>
              <a:rPr lang="en-US" dirty="0"/>
              <a:t>Models in Tabular 2016, Power BI, and Excel 2016 will perform better out-of-the-box</a:t>
            </a:r>
          </a:p>
          <a:p>
            <a:pPr lvl="1"/>
            <a:r>
              <a:rPr lang="en-US" dirty="0">
                <a:hlinkClick r:id="rId2"/>
              </a:rPr>
              <a:t>Super DAX Details</a:t>
            </a:r>
            <a:endParaRPr lang="en-US" dirty="0"/>
          </a:p>
          <a:p>
            <a:r>
              <a:rPr lang="en-US" dirty="0"/>
              <a:t>Measure Fusion</a:t>
            </a:r>
          </a:p>
          <a:p>
            <a:pPr lvl="1"/>
            <a:r>
              <a:rPr lang="en-US" dirty="0"/>
              <a:t>Single storage engine query for many measures from same table </a:t>
            </a:r>
          </a:p>
          <a:p>
            <a:r>
              <a:rPr lang="en-US" dirty="0"/>
              <a:t>Strict Evaluation of If/Switch</a:t>
            </a:r>
          </a:p>
          <a:p>
            <a:pPr lvl="1"/>
            <a:r>
              <a:rPr lang="en-US" dirty="0"/>
              <a:t>Only true condition results in storage engine queries</a:t>
            </a:r>
          </a:p>
          <a:p>
            <a:r>
              <a:rPr lang="en-US" dirty="0"/>
              <a:t>Grouping Sets</a:t>
            </a:r>
          </a:p>
          <a:p>
            <a:pPr lvl="1"/>
            <a:r>
              <a:rPr lang="en-US" dirty="0"/>
              <a:t>Single query at bottom level of hierarchy is used to support results at higher level</a:t>
            </a:r>
          </a:p>
          <a:p>
            <a:r>
              <a:rPr lang="en-US" dirty="0"/>
              <a:t>Join Orders</a:t>
            </a:r>
          </a:p>
          <a:p>
            <a:pPr lvl="1"/>
            <a:r>
              <a:rPr lang="en-US" dirty="0"/>
              <a:t>Evaluation uses most restrictive intermediate table first </a:t>
            </a:r>
          </a:p>
          <a:p>
            <a:r>
              <a:rPr lang="en-US" dirty="0"/>
              <a:t>Power BI visuals were optimized to use new functions and variables  in queries</a:t>
            </a:r>
          </a:p>
          <a:p>
            <a:r>
              <a:rPr lang="en-US" dirty="0"/>
              <a:t>Better SQL queries generated for Direct Query models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53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62200"/>
            <a:ext cx="11125200" cy="74506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Part II: DAX fundamentals and samples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25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52400"/>
            <a:ext cx="7162800" cy="74506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HOW TO LEARN DAX?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7" y="916517"/>
            <a:ext cx="5560205" cy="3655483"/>
          </a:xfrm>
        </p:spPr>
        <p:txBody>
          <a:bodyPr anchor="t">
            <a:normAutofit fontScale="92500" lnSpcReduction="10000"/>
          </a:bodyPr>
          <a:lstStyle/>
          <a:p>
            <a:r>
              <a:rPr lang="en-US" dirty="0"/>
              <a:t>Write It: </a:t>
            </a:r>
          </a:p>
          <a:p>
            <a:pPr lvl="1"/>
            <a:r>
              <a:rPr lang="en-US" dirty="0"/>
              <a:t>Free Dev Instance</a:t>
            </a:r>
          </a:p>
          <a:p>
            <a:pPr lvl="1"/>
            <a:r>
              <a:rPr lang="en-US" dirty="0"/>
              <a:t>Development at work</a:t>
            </a:r>
          </a:p>
          <a:p>
            <a:pPr lvl="2"/>
            <a:r>
              <a:rPr lang="en-US" dirty="0"/>
              <a:t>Experiment, Test</a:t>
            </a:r>
          </a:p>
          <a:p>
            <a:r>
              <a:rPr lang="en-US" dirty="0"/>
              <a:t>Analyze It</a:t>
            </a:r>
          </a:p>
          <a:p>
            <a:pPr lvl="1"/>
            <a:r>
              <a:rPr lang="en-US" dirty="0"/>
              <a:t>Explain results</a:t>
            </a:r>
          </a:p>
          <a:p>
            <a:pPr lvl="1"/>
            <a:r>
              <a:rPr lang="en-US" dirty="0"/>
              <a:t>Explain performance </a:t>
            </a:r>
          </a:p>
          <a:p>
            <a:r>
              <a:rPr lang="en-US" dirty="0"/>
              <a:t>Study It</a:t>
            </a:r>
          </a:p>
          <a:p>
            <a:pPr lvl="1"/>
            <a:r>
              <a:rPr lang="en-US" dirty="0"/>
              <a:t>Start with </a:t>
            </a:r>
            <a:r>
              <a:rPr lang="en-US" dirty="0" err="1"/>
              <a:t>PowerPivotPro</a:t>
            </a:r>
            <a:r>
              <a:rPr lang="en-US" dirty="0"/>
              <a:t>, then upgrade</a:t>
            </a:r>
          </a:p>
          <a:p>
            <a:pPr lvl="1"/>
            <a:r>
              <a:rPr lang="en-US" dirty="0"/>
              <a:t>Read and write blogs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134" y="1156286"/>
            <a:ext cx="2226930" cy="27157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111" y="1156287"/>
            <a:ext cx="2231136" cy="27157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511" y="3948254"/>
            <a:ext cx="2229781" cy="27192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4724400"/>
            <a:ext cx="975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Concepts to Focus on: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Evaluation Context: “Which rows are active to be evaluated?”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Filter Context and Row </a:t>
            </a:r>
            <a:r>
              <a:rPr lang="en-US" dirty="0" err="1"/>
              <a:t>Contenxt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Context Transition: Row Context to Filter Context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DAX Functions and Variables</a:t>
            </a:r>
          </a:p>
        </p:txBody>
      </p:sp>
    </p:spTree>
    <p:extLst>
      <p:ext uri="{BB962C8B-B14F-4D97-AF65-F5344CB8AC3E}">
        <p14:creationId xmlns:p14="http://schemas.microsoft.com/office/powerpoint/2010/main" val="228034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0"/>
            <a:ext cx="6781800" cy="74506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DAX Test and tuning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99" y="745066"/>
            <a:ext cx="11887201" cy="6112933"/>
          </a:xfrm>
        </p:spPr>
        <p:txBody>
          <a:bodyPr anchor="t">
            <a:normAutofit/>
          </a:bodyPr>
          <a:lstStyle/>
          <a:p>
            <a:r>
              <a:rPr lang="en-US" dirty="0"/>
              <a:t>DAX Studio</a:t>
            </a:r>
          </a:p>
          <a:p>
            <a:pPr lvl="1"/>
            <a:r>
              <a:rPr lang="en-US" dirty="0"/>
              <a:t>Full Authoring Experience: </a:t>
            </a:r>
            <a:r>
              <a:rPr lang="en-US" dirty="0" err="1"/>
              <a:t>Intellisense</a:t>
            </a:r>
            <a:r>
              <a:rPr lang="en-US" dirty="0"/>
              <a:t>, DAX Formatter, Functions, Model Metadata and DMVs</a:t>
            </a:r>
          </a:p>
          <a:p>
            <a:pPr lvl="1"/>
            <a:r>
              <a:rPr lang="en-US" dirty="0"/>
              <a:t>Flexibility: Connect to SSAS Server, PBI Desktop and Power Pivot Models; Direct Query Supported</a:t>
            </a:r>
          </a:p>
          <a:p>
            <a:pPr lvl="1"/>
            <a:r>
              <a:rPr lang="en-US" dirty="0"/>
              <a:t>Performance Tuning: Profiler Trace Events and Query Tuning Analysis built-in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SQL Server Management Studio (SSMS)</a:t>
            </a:r>
          </a:p>
          <a:p>
            <a:pPr lvl="1"/>
            <a:r>
              <a:rPr lang="en-US" dirty="0"/>
              <a:t>Solution Structure and Admin/Management Functions of SSAS Database</a:t>
            </a:r>
          </a:p>
          <a:p>
            <a:pPr lvl="1"/>
            <a:r>
              <a:rPr lang="en-US" dirty="0"/>
              <a:t>Minimal DAX Authoring Support currently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3138" y="2939941"/>
            <a:ext cx="2259323" cy="3414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5" b="16626"/>
          <a:stretch/>
        </p:blipFill>
        <p:spPr>
          <a:xfrm>
            <a:off x="248942" y="2334253"/>
            <a:ext cx="9412059" cy="11897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410" y="3573772"/>
            <a:ext cx="1181265" cy="1790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342" y="3592060"/>
            <a:ext cx="1197059" cy="17909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2" y="3573772"/>
            <a:ext cx="3757045" cy="19784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601543" y="2594743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SSMS</a:t>
            </a:r>
          </a:p>
        </p:txBody>
      </p:sp>
    </p:spTree>
    <p:extLst>
      <p:ext uri="{BB962C8B-B14F-4D97-AF65-F5344CB8AC3E}">
        <p14:creationId xmlns:p14="http://schemas.microsoft.com/office/powerpoint/2010/main" val="103350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382000" cy="74506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Authoring DAX in BI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799"/>
            <a:ext cx="8229600" cy="5600699"/>
          </a:xfrm>
        </p:spPr>
        <p:txBody>
          <a:bodyPr anchor="t">
            <a:normAutofit/>
          </a:bodyPr>
          <a:lstStyle/>
          <a:p>
            <a:r>
              <a:rPr lang="en-US" dirty="0"/>
              <a:t>SQL Server Data Tools (SSDT) Projects for SSAS Tabular</a:t>
            </a:r>
          </a:p>
          <a:p>
            <a:pPr lvl="1"/>
            <a:r>
              <a:rPr lang="en-US" dirty="0"/>
              <a:t>Significant improvements in SSAS 2016; Updated Monthly</a:t>
            </a:r>
          </a:p>
          <a:p>
            <a:pPr lvl="2"/>
            <a:r>
              <a:rPr lang="en-US" dirty="0" err="1"/>
              <a:t>Intellisense</a:t>
            </a:r>
            <a:r>
              <a:rPr lang="en-US" dirty="0"/>
              <a:t>, Formatting, Comments, Variables</a:t>
            </a:r>
          </a:p>
          <a:p>
            <a:pPr lvl="2"/>
            <a:r>
              <a:rPr lang="en-US" dirty="0"/>
              <a:t>Tabular Model Explorer, Display Folders</a:t>
            </a:r>
          </a:p>
          <a:p>
            <a:pPr lvl="2"/>
            <a:r>
              <a:rPr lang="en-US" dirty="0"/>
              <a:t>Integrated Workspace: No need for workspace SSAS server</a:t>
            </a:r>
          </a:p>
          <a:p>
            <a:pPr lvl="2"/>
            <a:r>
              <a:rPr lang="en-US" dirty="0"/>
              <a:t>Much faster to implement changes to model and DAX</a:t>
            </a:r>
          </a:p>
          <a:p>
            <a:pPr lvl="1"/>
            <a:r>
              <a:rPr lang="en-US" dirty="0"/>
              <a:t>Currently author metrics in Excel-like grid of a table</a:t>
            </a:r>
          </a:p>
          <a:p>
            <a:pPr lvl="2"/>
            <a:r>
              <a:rPr lang="en-US" dirty="0"/>
              <a:t>No dedicated interface or right click option for new measures</a:t>
            </a:r>
          </a:p>
          <a:p>
            <a:r>
              <a:rPr lang="en-US" dirty="0"/>
              <a:t>Power BI Desktop (Updated Monthly)</a:t>
            </a:r>
          </a:p>
          <a:p>
            <a:pPr lvl="1"/>
            <a:r>
              <a:rPr lang="en-US" dirty="0"/>
              <a:t>Formula Bar in Report/Visualization and Data Windows</a:t>
            </a:r>
          </a:p>
          <a:p>
            <a:pPr lvl="1"/>
            <a:r>
              <a:rPr lang="en-US" dirty="0"/>
              <a:t>Right-Click in Report/Visualization and Data Windows</a:t>
            </a:r>
          </a:p>
          <a:p>
            <a:r>
              <a:rPr lang="en-US" dirty="0"/>
              <a:t>Power Pivot for Excel</a:t>
            </a:r>
          </a:p>
          <a:p>
            <a:pPr lvl="1"/>
            <a:r>
              <a:rPr lang="en-US" dirty="0"/>
              <a:t>Dedicated DAX measure Authoring Window </a:t>
            </a:r>
          </a:p>
          <a:p>
            <a:pPr lvl="1"/>
            <a:r>
              <a:rPr lang="en-US" dirty="0"/>
              <a:t>Also data grid and Right-click from PivotTable Window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22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5"/>
          <a:stretch/>
        </p:blipFill>
        <p:spPr>
          <a:xfrm>
            <a:off x="7880834" y="4935460"/>
            <a:ext cx="4006366" cy="13848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804514"/>
            <a:ext cx="3385034" cy="398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7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11125200" cy="74506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DAX Data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6934200" cy="5715000"/>
          </a:xfrm>
        </p:spPr>
        <p:txBody>
          <a:bodyPr anchor="t">
            <a:normAutofit/>
          </a:bodyPr>
          <a:lstStyle/>
          <a:p>
            <a:r>
              <a:rPr lang="en-US" dirty="0"/>
              <a:t>Two Main Types: Numeric and Not Numeric</a:t>
            </a:r>
          </a:p>
          <a:p>
            <a:r>
              <a:rPr lang="en-US" dirty="0"/>
              <a:t>Numeric: Can apply DAX functions</a:t>
            </a:r>
          </a:p>
          <a:p>
            <a:pPr lvl="1"/>
            <a:r>
              <a:rPr lang="en-US" dirty="0"/>
              <a:t>Whole Number: 19 Digits of Precision</a:t>
            </a:r>
          </a:p>
          <a:p>
            <a:pPr lvl="1"/>
            <a:r>
              <a:rPr lang="en-US" dirty="0"/>
              <a:t>Fixed Decimal Number: 19 Precision, Scale of 4 (19,4)</a:t>
            </a:r>
          </a:p>
          <a:p>
            <a:pPr lvl="2"/>
            <a:r>
              <a:rPr lang="en-US" dirty="0"/>
              <a:t>‘Currency’ in SSAS Tabular and Power Pivot </a:t>
            </a:r>
          </a:p>
          <a:p>
            <a:pPr lvl="1"/>
            <a:r>
              <a:rPr lang="en-US" dirty="0"/>
              <a:t>Decimal Number: 15 Digits of Precision</a:t>
            </a:r>
          </a:p>
          <a:p>
            <a:pPr lvl="2"/>
            <a:r>
              <a:rPr lang="en-US" dirty="0"/>
              <a:t>Floating point; Approximate</a:t>
            </a:r>
          </a:p>
          <a:p>
            <a:pPr lvl="1"/>
            <a:r>
              <a:rPr lang="en-US" dirty="0"/>
              <a:t>Date: Internally stored as floating point</a:t>
            </a:r>
          </a:p>
          <a:p>
            <a:pPr lvl="2"/>
            <a:r>
              <a:rPr lang="en-US" dirty="0"/>
              <a:t>Integer Part: # of Days after 12/30/1899 </a:t>
            </a:r>
          </a:p>
          <a:p>
            <a:pPr lvl="2"/>
            <a:r>
              <a:rPr lang="en-US" dirty="0"/>
              <a:t>Decimal Part: Fraction of day in seconds (1 / (24*60*60))</a:t>
            </a:r>
          </a:p>
          <a:p>
            <a:pPr lvl="1"/>
            <a:r>
              <a:rPr lang="en-US" dirty="0"/>
              <a:t>True/False (Boolean): TRUE = 1, False = 0 </a:t>
            </a:r>
          </a:p>
          <a:p>
            <a:r>
              <a:rPr lang="en-US" dirty="0"/>
              <a:t>Non Numeric:</a:t>
            </a:r>
          </a:p>
          <a:p>
            <a:pPr lvl="1"/>
            <a:r>
              <a:rPr lang="en-US" dirty="0"/>
              <a:t>Text: Unicode String, Case Insensitive</a:t>
            </a:r>
          </a:p>
          <a:p>
            <a:pPr lvl="1"/>
            <a:r>
              <a:rPr lang="en-US" dirty="0"/>
              <a:t>Binary/BLOB: Not Accessible by DAX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23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162800" y="1066800"/>
            <a:ext cx="4876800" cy="52578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Model Design Considerations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Whole Numbers for optimal performance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Value Encoding and Compression</a:t>
            </a:r>
          </a:p>
          <a:p>
            <a:r>
              <a:rPr lang="en-US" dirty="0">
                <a:solidFill>
                  <a:schemeClr val="bg1"/>
                </a:solidFill>
              </a:rPr>
              <a:t>Fixed Decimal instead of Decimal Number if sufficient precision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Avoid rounding errors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Support for larger numbers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Better performance than Decimal</a:t>
            </a:r>
          </a:p>
          <a:p>
            <a:r>
              <a:rPr lang="en-US" dirty="0">
                <a:solidFill>
                  <a:schemeClr val="bg1"/>
                </a:solidFill>
              </a:rPr>
              <a:t>Avoid Implicit Type Conversions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Errors and Performance Degraded</a:t>
            </a:r>
          </a:p>
          <a:p>
            <a:r>
              <a:rPr lang="en-US" dirty="0">
                <a:solidFill>
                  <a:schemeClr val="bg1"/>
                </a:solidFill>
              </a:rPr>
              <a:t>Date Relationships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Ensure all date values or use </a:t>
            </a:r>
            <a:r>
              <a:rPr lang="en-US">
                <a:solidFill>
                  <a:schemeClr val="bg1"/>
                </a:solidFill>
              </a:rPr>
              <a:t>YYYYMMDD Integer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98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11125200" cy="74506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DAX Syntax and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9448800" cy="5334000"/>
          </a:xfrm>
        </p:spPr>
        <p:txBody>
          <a:bodyPr anchor="t">
            <a:normAutofit/>
          </a:bodyPr>
          <a:lstStyle/>
          <a:p>
            <a:r>
              <a:rPr lang="en-US" dirty="0"/>
              <a:t>Table with spaces: ‘the table’[column]</a:t>
            </a:r>
          </a:p>
          <a:p>
            <a:r>
              <a:rPr lang="en-US" dirty="0"/>
              <a:t>Table without spaces: </a:t>
            </a:r>
            <a:r>
              <a:rPr lang="en-US" dirty="0" err="1"/>
              <a:t>thetable</a:t>
            </a:r>
            <a:r>
              <a:rPr lang="en-US" dirty="0"/>
              <a:t>[column]</a:t>
            </a:r>
          </a:p>
          <a:p>
            <a:r>
              <a:rPr lang="en-US" dirty="0"/>
              <a:t>Measure: [My Measure]</a:t>
            </a:r>
          </a:p>
          <a:p>
            <a:r>
              <a:rPr lang="en-US" dirty="0"/>
              <a:t>Define Measure: </a:t>
            </a:r>
            <a:r>
              <a:rPr lang="en-US" dirty="0" err="1"/>
              <a:t>TableName</a:t>
            </a:r>
            <a:r>
              <a:rPr lang="en-US" dirty="0"/>
              <a:t>[My New Measure] </a:t>
            </a:r>
          </a:p>
          <a:p>
            <a:r>
              <a:rPr lang="en-US" dirty="0"/>
              <a:t>Column from result set table: [The Column Name]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24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761725"/>
              </p:ext>
            </p:extLst>
          </p:nvPr>
        </p:nvGraphicFramePr>
        <p:xfrm>
          <a:off x="990600" y="3306007"/>
          <a:ext cx="9296400" cy="3269988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213429">
                  <a:extLst>
                    <a:ext uri="{9D8B030D-6E8A-4147-A177-3AD203B41FA5}">
                      <a16:colId xmlns:a16="http://schemas.microsoft.com/office/drawing/2014/main" val="2476113758"/>
                    </a:ext>
                  </a:extLst>
                </a:gridCol>
                <a:gridCol w="3086388">
                  <a:extLst>
                    <a:ext uri="{9D8B030D-6E8A-4147-A177-3AD203B41FA5}">
                      <a16:colId xmlns:a16="http://schemas.microsoft.com/office/drawing/2014/main" val="4118637309"/>
                    </a:ext>
                  </a:extLst>
                </a:gridCol>
                <a:gridCol w="3996583">
                  <a:extLst>
                    <a:ext uri="{9D8B030D-6E8A-4147-A177-3AD203B41FA5}">
                      <a16:colId xmlns:a16="http://schemas.microsoft.com/office/drawing/2014/main" val="2182168582"/>
                    </a:ext>
                  </a:extLst>
                </a:gridCol>
              </a:tblGrid>
              <a:tr h="44991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Type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Symbol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Use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44830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dirty="0"/>
                        <a:t>Parenthesis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Precedence Order</a:t>
                      </a:r>
                    </a:p>
                    <a:p>
                      <a:r>
                        <a:rPr lang="en-US" dirty="0"/>
                        <a:t>Grouping Arguments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477358"/>
                  </a:ext>
                </a:extLst>
              </a:tr>
              <a:tr h="449916">
                <a:tc>
                  <a:txBody>
                    <a:bodyPr/>
                    <a:lstStyle/>
                    <a:p>
                      <a:r>
                        <a:rPr lang="en-US" dirty="0"/>
                        <a:t>Arithmetic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+, -,</a:t>
                      </a:r>
                      <a:r>
                        <a:rPr lang="en-US" baseline="0" dirty="0"/>
                        <a:t> *,/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Basic Arithmetic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413498"/>
                  </a:ext>
                </a:extLst>
              </a:tr>
              <a:tr h="449916">
                <a:tc>
                  <a:txBody>
                    <a:bodyPr/>
                    <a:lstStyle/>
                    <a:p>
                      <a:r>
                        <a:rPr lang="en-US" dirty="0"/>
                        <a:t>Logical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&amp;&amp;, ||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And,</a:t>
                      </a:r>
                      <a:r>
                        <a:rPr lang="en-US" baseline="0" dirty="0"/>
                        <a:t> Or conditions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99374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dirty="0"/>
                        <a:t>Text Concatenate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Concatenation</a:t>
                      </a:r>
                      <a:r>
                        <a:rPr lang="en-US" baseline="0" dirty="0"/>
                        <a:t> of strings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15169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dirty="0"/>
                        <a:t>Comparison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=, &lt;&gt;, &gt;=, &lt;, &lt;=,&gt;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Equa</a:t>
                      </a:r>
                      <a:r>
                        <a:rPr lang="en-US" baseline="0" dirty="0"/>
                        <a:t>l, not equal, greater or less than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35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74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Functions to build around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82" y="1143000"/>
            <a:ext cx="8858717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Basic Aggregates</a:t>
            </a:r>
          </a:p>
          <a:p>
            <a:pPr lvl="1"/>
            <a:r>
              <a:rPr lang="en-US" dirty="0"/>
              <a:t>Sum, Min, Max, Average</a:t>
            </a:r>
          </a:p>
          <a:p>
            <a:pPr lvl="1"/>
            <a:r>
              <a:rPr lang="en-US" dirty="0" err="1"/>
              <a:t>Countrows</a:t>
            </a:r>
            <a:r>
              <a:rPr lang="en-US" dirty="0"/>
              <a:t>, </a:t>
            </a:r>
            <a:r>
              <a:rPr lang="en-US" dirty="0" err="1"/>
              <a:t>DistinctCount</a:t>
            </a:r>
            <a:r>
              <a:rPr lang="en-US" dirty="0"/>
              <a:t>, Divide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VALUES</a:t>
            </a:r>
          </a:p>
          <a:p>
            <a:pPr lvl="1"/>
            <a:r>
              <a:rPr lang="en-US" dirty="0"/>
              <a:t>Return a single column table of distinct values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FILTER</a:t>
            </a:r>
          </a:p>
          <a:p>
            <a:pPr lvl="1"/>
            <a:r>
              <a:rPr lang="en-US" dirty="0"/>
              <a:t>Add an additional filter to the existing filter context</a:t>
            </a:r>
          </a:p>
          <a:p>
            <a:pPr lvl="1"/>
            <a:r>
              <a:rPr lang="en-US" dirty="0"/>
              <a:t>FILTER(&lt;table&gt;,&lt;filter expression&gt;, &lt;filter expression&gt; )</a:t>
            </a:r>
          </a:p>
          <a:p>
            <a:endParaRPr lang="en-US" dirty="0"/>
          </a:p>
          <a:p>
            <a:r>
              <a:rPr lang="en-US" dirty="0"/>
              <a:t>ALL </a:t>
            </a:r>
          </a:p>
          <a:p>
            <a:pPr lvl="1"/>
            <a:r>
              <a:rPr lang="en-US" dirty="0"/>
              <a:t>Return a table AND Remove filters from the given table/columns</a:t>
            </a:r>
          </a:p>
          <a:p>
            <a:pPr lvl="1"/>
            <a:r>
              <a:rPr lang="en-US" dirty="0"/>
              <a:t>See different versions in sample code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45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Two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82" y="1143000"/>
            <a:ext cx="9849318" cy="51054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RELATED and RELATEDTABLE</a:t>
            </a:r>
          </a:p>
          <a:p>
            <a:pPr lvl="1"/>
            <a:r>
              <a:rPr lang="en-US" dirty="0"/>
              <a:t>Traverse relationship from Many to One side and vice versa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Date Time Intelligence</a:t>
            </a:r>
          </a:p>
          <a:p>
            <a:pPr lvl="1"/>
            <a:r>
              <a:rPr lang="en-US" dirty="0"/>
              <a:t>Dedicated DAX Date/Time functions for standard calendar </a:t>
            </a:r>
          </a:p>
          <a:p>
            <a:pPr lvl="1"/>
            <a:r>
              <a:rPr lang="en-US" dirty="0"/>
              <a:t>Compose Functions to work with Custom/Financial Calendar– FILTER and ALL</a:t>
            </a:r>
          </a:p>
          <a:p>
            <a:endParaRPr lang="en-US" dirty="0"/>
          </a:p>
          <a:p>
            <a:r>
              <a:rPr lang="en-US" dirty="0"/>
              <a:t>‘X’ Iterators </a:t>
            </a:r>
          </a:p>
          <a:p>
            <a:pPr lvl="1"/>
            <a:r>
              <a:rPr lang="en-US" dirty="0"/>
              <a:t>SUM(X) – apply aggregation over a row-by-by calculation</a:t>
            </a:r>
          </a:p>
          <a:p>
            <a:pPr lvl="1"/>
            <a:endParaRPr lang="en-US" dirty="0"/>
          </a:p>
          <a:p>
            <a:r>
              <a:rPr lang="en-US" dirty="0"/>
              <a:t>Conditional Logic: </a:t>
            </a:r>
          </a:p>
          <a:p>
            <a:pPr lvl="1"/>
            <a:r>
              <a:rPr lang="en-US" dirty="0"/>
              <a:t>IF, SWITCH, AND, OR</a:t>
            </a:r>
          </a:p>
          <a:p>
            <a:pPr lvl="1"/>
            <a:r>
              <a:rPr lang="en-US" dirty="0" err="1"/>
              <a:t>HASONEVALUE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5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11125200" cy="74506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" panose="020F0502020204030204" pitchFamily="34" charset="0"/>
              </a:rPr>
              <a:t>Calculate: most powerful function in Dax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7620000" cy="5334000"/>
          </a:xfrm>
        </p:spPr>
        <p:txBody>
          <a:bodyPr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389" y="1090245"/>
            <a:ext cx="3765291" cy="35567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599" y="1071276"/>
            <a:ext cx="792480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Most powerful, useful, and complex functions in DAX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Same rules and behavior: CALCULATE and CALCULETABLE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Only functions that provide filter context modification: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 to existing filter context if no conflict with existing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Overwrite existing filter context if conflict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Ignore an existing filter if it exist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See samples in demo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Calculate(&lt;expression&gt;,&lt;filter1&gt;,&lt;filter2&gt;…)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Only &lt;expression&gt; is required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Rules for both functions: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Filters can operate on a single column only or single table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Product[Color] = “White”, Product[Price] &gt; 5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All(Product)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Simple operators only, not measures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Filters evaluated independently; combined in logical 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Expression is evaluated in the newly created filter context </a:t>
            </a:r>
          </a:p>
        </p:txBody>
      </p:sp>
    </p:spTree>
    <p:extLst>
      <p:ext uri="{BB962C8B-B14F-4D97-AF65-F5344CB8AC3E}">
        <p14:creationId xmlns:p14="http://schemas.microsoft.com/office/powerpoint/2010/main" val="317452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 context in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09" y="1076325"/>
            <a:ext cx="11145399" cy="5105400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What is Filter Context?</a:t>
            </a:r>
          </a:p>
          <a:p>
            <a:pPr lvl="1"/>
            <a:r>
              <a:rPr lang="en-US" dirty="0"/>
              <a:t>“What rows are ‘active’? given…. </a:t>
            </a:r>
          </a:p>
          <a:p>
            <a:pPr lvl="2"/>
            <a:r>
              <a:rPr lang="en-US" dirty="0"/>
              <a:t>Table Relationships </a:t>
            </a:r>
          </a:p>
          <a:p>
            <a:pPr lvl="3"/>
            <a:r>
              <a:rPr lang="en-US" dirty="0"/>
              <a:t>(Many to One, Bi-Directional?)</a:t>
            </a:r>
          </a:p>
          <a:p>
            <a:pPr lvl="2"/>
            <a:r>
              <a:rPr lang="en-US" dirty="0"/>
              <a:t>Report Filters at Client Level? </a:t>
            </a:r>
          </a:p>
          <a:p>
            <a:pPr lvl="2"/>
            <a:r>
              <a:rPr lang="en-US" dirty="0"/>
              <a:t>FILTER() or ALL() applied?</a:t>
            </a:r>
          </a:p>
          <a:p>
            <a:endParaRPr lang="en-US" dirty="0"/>
          </a:p>
          <a:p>
            <a:r>
              <a:rPr lang="en-US" dirty="0"/>
              <a:t>Steps of Evaluation Context (Run Time)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Initial filter selections applied to tables (slicers, rows/columns, filters)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CALCULATE alters initial filter context if applicable (add/remove/modify)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Each table is reduced to a set of active rows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The active rows traverse relationships to filter other tables</a:t>
            </a:r>
          </a:p>
          <a:p>
            <a:pPr marL="0" indent="0">
              <a:buNone/>
            </a:pPr>
            <a:r>
              <a:rPr lang="en-US" dirty="0"/>
              <a:t>Arithmetic of the measure is evaluated against this final set of rows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447800"/>
            <a:ext cx="6172200" cy="18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1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Variables and new </a:t>
            </a:r>
            <a:r>
              <a:rPr lang="en-US" dirty="0" err="1"/>
              <a:t>dax</a:t>
            </a:r>
            <a:r>
              <a:rPr lang="en-US" dirty="0"/>
              <a:t>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82" y="1066799"/>
            <a:ext cx="9696918" cy="5562599"/>
          </a:xfrm>
        </p:spPr>
        <p:txBody>
          <a:bodyPr anchor="t">
            <a:normAutofit fontScale="92500" lnSpcReduction="10000"/>
          </a:bodyPr>
          <a:lstStyle/>
          <a:p>
            <a:r>
              <a:rPr lang="en-US" dirty="0"/>
              <a:t>Exclusive to Power BI, </a:t>
            </a:r>
            <a:r>
              <a:rPr lang="en-US" dirty="0" err="1"/>
              <a:t>SSAS</a:t>
            </a:r>
            <a:r>
              <a:rPr lang="en-US" dirty="0"/>
              <a:t> Tabular 2016, and Excel 2016</a:t>
            </a:r>
          </a:p>
          <a:p>
            <a:pPr lvl="1"/>
            <a:r>
              <a:rPr lang="en-US" dirty="0"/>
              <a:t>Used by Power BI visuals to drive greater performance</a:t>
            </a:r>
          </a:p>
          <a:p>
            <a:r>
              <a:rPr lang="en-US" dirty="0"/>
              <a:t>VARIABLES</a:t>
            </a:r>
          </a:p>
          <a:p>
            <a:pPr lvl="1"/>
            <a:r>
              <a:rPr lang="en-US" dirty="0"/>
              <a:t>Store scalar value or table in a variable and reference in expression</a:t>
            </a:r>
          </a:p>
          <a:p>
            <a:pPr lvl="1"/>
            <a:r>
              <a:rPr lang="en-US" dirty="0"/>
              <a:t>Leverage single evaluation multiple times to improve </a:t>
            </a:r>
            <a:r>
              <a:rPr lang="en-US" dirty="0" err="1"/>
              <a:t>performane</a:t>
            </a:r>
            <a:endParaRPr lang="en-US" dirty="0"/>
          </a:p>
          <a:p>
            <a:r>
              <a:rPr lang="en-US" dirty="0"/>
              <a:t>Set Based Functions: </a:t>
            </a:r>
          </a:p>
          <a:p>
            <a:pPr lvl="1"/>
            <a:r>
              <a:rPr lang="en-US" dirty="0"/>
              <a:t>INTERSECT, EXCEPT, UNION</a:t>
            </a:r>
          </a:p>
          <a:p>
            <a:r>
              <a:rPr lang="en-US" dirty="0"/>
              <a:t>Query Language: </a:t>
            </a:r>
          </a:p>
          <a:p>
            <a:pPr lvl="1"/>
            <a:r>
              <a:rPr lang="en-US" dirty="0"/>
              <a:t>SUMMARIZECOLUMNS, </a:t>
            </a:r>
          </a:p>
          <a:p>
            <a:pPr lvl="1"/>
            <a:r>
              <a:rPr lang="en-US" dirty="0"/>
              <a:t>NATURALINNERJOIN, NATURALLEFTOUTERJOIN</a:t>
            </a:r>
          </a:p>
          <a:p>
            <a:r>
              <a:rPr lang="en-US" dirty="0"/>
              <a:t>DATEDIFF</a:t>
            </a:r>
          </a:p>
          <a:p>
            <a:r>
              <a:rPr lang="en-US" dirty="0"/>
              <a:t>ISEMPTY</a:t>
            </a:r>
          </a:p>
          <a:p>
            <a:r>
              <a:rPr lang="en-US" dirty="0"/>
              <a:t>New STATS Functions </a:t>
            </a:r>
          </a:p>
          <a:p>
            <a:r>
              <a:rPr lang="en-US" dirty="0"/>
              <a:t>New MATH Functions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686" y="1524000"/>
            <a:ext cx="2895600" cy="3081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754" y="3003463"/>
            <a:ext cx="3329541" cy="13671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4800600"/>
            <a:ext cx="7377561" cy="150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8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65125"/>
            <a:ext cx="10972800" cy="63817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Boston Code Camp 26 - Thanks to our Sponsors!</a:t>
            </a:r>
            <a:endParaRPr lang="en-US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81000" y="1079500"/>
            <a:ext cx="7467600" cy="5626100"/>
          </a:xfrm>
        </p:spPr>
        <p:txBody>
          <a:bodyPr/>
          <a:lstStyle/>
          <a:p>
            <a:r>
              <a:rPr lang="en-US" dirty="0"/>
              <a:t>Platinum</a:t>
            </a:r>
            <a:br>
              <a:rPr lang="en-US" dirty="0"/>
            </a:br>
            <a:endParaRPr lang="en-US" sz="4000" dirty="0"/>
          </a:p>
          <a:p>
            <a:r>
              <a:rPr lang="en-US" dirty="0"/>
              <a:t>Gold</a:t>
            </a:r>
          </a:p>
          <a:p>
            <a:endParaRPr lang="en-US" dirty="0"/>
          </a:p>
          <a:p>
            <a:endParaRPr lang="en-US" sz="1200" dirty="0"/>
          </a:p>
          <a:p>
            <a:r>
              <a:rPr lang="en-US" dirty="0"/>
              <a:t>Silver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Bronze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067408" y="1003300"/>
            <a:ext cx="3733800" cy="5537200"/>
          </a:xfrm>
        </p:spPr>
        <p:txBody>
          <a:bodyPr/>
          <a:lstStyle/>
          <a:p>
            <a:r>
              <a:rPr lang="en-US" dirty="0"/>
              <a:t>In-Kind Donations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391" y="3042175"/>
            <a:ext cx="1884107" cy="11304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425" y="3319058"/>
            <a:ext cx="1768158" cy="78194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181" y="2143540"/>
            <a:ext cx="1395003" cy="4533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783" y="2701663"/>
            <a:ext cx="809911" cy="7785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608" y="5207580"/>
            <a:ext cx="1933073" cy="50259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18" y="5142098"/>
            <a:ext cx="2091156" cy="59597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63" y="710818"/>
            <a:ext cx="3408427" cy="12537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516" y="4272501"/>
            <a:ext cx="1241865" cy="2566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452" y="4290366"/>
            <a:ext cx="2791052" cy="6444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02" y="1632309"/>
            <a:ext cx="1735721" cy="45230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7912100" y="1181100"/>
            <a:ext cx="0" cy="487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596" y="1758201"/>
            <a:ext cx="2460804" cy="11196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640" y="5865361"/>
            <a:ext cx="2135911" cy="4770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425" y="5865361"/>
            <a:ext cx="1561179" cy="4287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907" y="4643180"/>
            <a:ext cx="2857899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4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2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1676</TotalTime>
  <Words>2555</Words>
  <Application>Microsoft Office PowerPoint</Application>
  <PresentationFormat>Widescreen</PresentationFormat>
  <Paragraphs>468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Century Gothic</vt:lpstr>
      <vt:lpstr>Corbel</vt:lpstr>
      <vt:lpstr>Wingdings 3</vt:lpstr>
      <vt:lpstr>Slice</vt:lpstr>
      <vt:lpstr>Introduction to DAX</vt:lpstr>
      <vt:lpstr>About</vt:lpstr>
      <vt:lpstr>Goals for this session</vt:lpstr>
      <vt:lpstr>agenda</vt:lpstr>
      <vt:lpstr>Part I: theory and concepts</vt:lpstr>
      <vt:lpstr>WHAT IS dax?</vt:lpstr>
      <vt:lpstr>The Business logic of the model</vt:lpstr>
      <vt:lpstr>Inside the model</vt:lpstr>
      <vt:lpstr>WHY LEARN DAX?</vt:lpstr>
      <vt:lpstr>dax project and deployment types  </vt:lpstr>
      <vt:lpstr>The DAX Query Engine</vt:lpstr>
      <vt:lpstr>DAX Architecture:  Two Engines</vt:lpstr>
      <vt:lpstr>Think in terms of column segments</vt:lpstr>
      <vt:lpstr>Build dax on a sound foundation </vt:lpstr>
      <vt:lpstr>Before dax: Model and hardware</vt:lpstr>
      <vt:lpstr>Before DAX: Red lights!</vt:lpstr>
      <vt:lpstr>Before dax: Yellow lights</vt:lpstr>
      <vt:lpstr>Super dax: it’s just faster now</vt:lpstr>
      <vt:lpstr>Part II: DAX fundamentals and samples</vt:lpstr>
      <vt:lpstr>HOW TO LEARN DAX?</vt:lpstr>
      <vt:lpstr>DAX Test and tuning tools </vt:lpstr>
      <vt:lpstr>Authoring DAX in BI Projects</vt:lpstr>
      <vt:lpstr>DAX Data Types</vt:lpstr>
      <vt:lpstr>DAX Syntax and operators</vt:lpstr>
      <vt:lpstr>Core Functions to build around</vt:lpstr>
      <vt:lpstr>Level Two Functions</vt:lpstr>
      <vt:lpstr>Calculate: most powerful function in Dax</vt:lpstr>
      <vt:lpstr>filter context in context</vt:lpstr>
      <vt:lpstr>Variables and new dax functions</vt:lpstr>
      <vt:lpstr>Boston Code Camp 26 - Thanks to our Sponsors!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DAX</dc:title>
  <dc:creator>Brett Powell</dc:creator>
  <cp:lastModifiedBy>Brett Powell</cp:lastModifiedBy>
  <cp:revision>277</cp:revision>
  <dcterms:created xsi:type="dcterms:W3CDTF">2016-10-25T00:37:54Z</dcterms:created>
  <dcterms:modified xsi:type="dcterms:W3CDTF">2016-11-19T15:24:00Z</dcterms:modified>
</cp:coreProperties>
</file>