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sldIdLst>
    <p:sldId id="256" r:id="rId2"/>
    <p:sldId id="258" r:id="rId3"/>
    <p:sldId id="281" r:id="rId4"/>
    <p:sldId id="282" r:id="rId5"/>
    <p:sldId id="283" r:id="rId6"/>
    <p:sldId id="274" r:id="rId7"/>
    <p:sldId id="288" r:id="rId8"/>
    <p:sldId id="289" r:id="rId9"/>
    <p:sldId id="292" r:id="rId10"/>
    <p:sldId id="285" r:id="rId11"/>
    <p:sldId id="286" r:id="rId12"/>
    <p:sldId id="287" r:id="rId13"/>
    <p:sldId id="304" r:id="rId14"/>
    <p:sldId id="294" r:id="rId15"/>
    <p:sldId id="293" r:id="rId16"/>
    <p:sldId id="284" r:id="rId17"/>
    <p:sldId id="295" r:id="rId18"/>
    <p:sldId id="296" r:id="rId19"/>
    <p:sldId id="305" r:id="rId20"/>
    <p:sldId id="297" r:id="rId21"/>
    <p:sldId id="298" r:id="rId22"/>
    <p:sldId id="299" r:id="rId23"/>
    <p:sldId id="300" r:id="rId24"/>
    <p:sldId id="302" r:id="rId25"/>
    <p:sldId id="306" r:id="rId26"/>
    <p:sldId id="301" r:id="rId27"/>
    <p:sldId id="26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13" autoAdjust="0"/>
    <p:restoredTop sz="77049" autoAdjust="0"/>
  </p:normalViewPr>
  <p:slideViewPr>
    <p:cSldViewPr snapToGrid="0">
      <p:cViewPr varScale="1">
        <p:scale>
          <a:sx n="66" d="100"/>
          <a:sy n="66" d="100"/>
        </p:scale>
        <p:origin x="720" y="38"/>
      </p:cViewPr>
      <p:guideLst/>
    </p:cSldViewPr>
  </p:slideViewPr>
  <p:notesTextViewPr>
    <p:cViewPr>
      <p:scale>
        <a:sx n="1" d="1"/>
        <a:sy n="1" d="1"/>
      </p:scale>
      <p:origin x="0" y="0"/>
    </p:cViewPr>
  </p:notesTextViewPr>
  <p:notesViewPr>
    <p:cSldViewPr snapToGrid="0">
      <p:cViewPr varScale="1">
        <p:scale>
          <a:sx n="74" d="100"/>
          <a:sy n="74" d="100"/>
        </p:scale>
        <p:origin x="2971" y="8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Powell" userId="99f5b1ab-6501-42b3-b2a6-3f7f1150ff33" providerId="ADAL" clId="{76A17260-CAA7-4BEF-B3D1-BB7515C6093E}"/>
    <pc:docChg chg="undo redo custSel addSld delSld modSld sldOrd modMainMaster">
      <pc:chgData name="Brett Powell" userId="99f5b1ab-6501-42b3-b2a6-3f7f1150ff33" providerId="ADAL" clId="{76A17260-CAA7-4BEF-B3D1-BB7515C6093E}" dt="2017-09-16T19:26:38.591" v="66036" actId="20577"/>
      <pc:docMkLst>
        <pc:docMk/>
      </pc:docMkLst>
      <pc:sldChg chg="modSp">
        <pc:chgData name="Brett Powell" userId="99f5b1ab-6501-42b3-b2a6-3f7f1150ff33" providerId="ADAL" clId="{76A17260-CAA7-4BEF-B3D1-BB7515C6093E}" dt="2017-08-26T21:48:44.015" v="146" actId="20577"/>
        <pc:sldMkLst>
          <pc:docMk/>
          <pc:sldMk cId="3668423634" sldId="258"/>
        </pc:sldMkLst>
        <pc:spChg chg="mod">
          <ac:chgData name="Brett Powell" userId="99f5b1ab-6501-42b3-b2a6-3f7f1150ff33" providerId="ADAL" clId="{76A17260-CAA7-4BEF-B3D1-BB7515C6093E}" dt="2017-08-26T21:47:40.493" v="42" actId="20577"/>
          <ac:spMkLst>
            <pc:docMk/>
            <pc:sldMk cId="3668423634" sldId="258"/>
            <ac:spMk id="2" creationId="{00000000-0000-0000-0000-000000000000}"/>
          </ac:spMkLst>
        </pc:spChg>
        <pc:spChg chg="mod">
          <ac:chgData name="Brett Powell" userId="99f5b1ab-6501-42b3-b2a6-3f7f1150ff33" providerId="ADAL" clId="{76A17260-CAA7-4BEF-B3D1-BB7515C6093E}" dt="2017-08-26T21:48:44.015" v="146" actId="20577"/>
          <ac:spMkLst>
            <pc:docMk/>
            <pc:sldMk cId="3668423634" sldId="258"/>
            <ac:spMk id="3" creationId="{00000000-0000-0000-0000-000000000000}"/>
          </ac:spMkLst>
        </pc:spChg>
      </pc:sldChg>
      <pc:sldChg chg="addSp modSp">
        <pc:chgData name="Brett Powell" userId="99f5b1ab-6501-42b3-b2a6-3f7f1150ff33" providerId="ADAL" clId="{76A17260-CAA7-4BEF-B3D1-BB7515C6093E}" dt="2017-09-09T18:49:30.398" v="63937" actId="1076"/>
        <pc:sldMkLst>
          <pc:docMk/>
          <pc:sldMk cId="606639261" sldId="270"/>
        </pc:sldMkLst>
        <pc:spChg chg="add mod">
          <ac:chgData name="Brett Powell" userId="99f5b1ab-6501-42b3-b2a6-3f7f1150ff33" providerId="ADAL" clId="{76A17260-CAA7-4BEF-B3D1-BB7515C6093E}" dt="2017-09-09T18:49:30.398" v="63937" actId="1076"/>
          <ac:spMkLst>
            <pc:docMk/>
            <pc:sldMk cId="606639261" sldId="270"/>
            <ac:spMk id="4" creationId="{C0BF20CE-538F-42EA-A962-264062F52A69}"/>
          </ac:spMkLst>
        </pc:spChg>
      </pc:sldChg>
      <pc:sldChg chg="addSp modSp">
        <pc:chgData name="Brett Powell" userId="99f5b1ab-6501-42b3-b2a6-3f7f1150ff33" providerId="ADAL" clId="{76A17260-CAA7-4BEF-B3D1-BB7515C6093E}" dt="2017-09-09T18:49:30.398" v="63937" actId="1076"/>
        <pc:sldMkLst>
          <pc:docMk/>
          <pc:sldMk cId="957933117" sldId="271"/>
        </pc:sldMkLst>
        <pc:spChg chg="add mod">
          <ac:chgData name="Brett Powell" userId="99f5b1ab-6501-42b3-b2a6-3f7f1150ff33" providerId="ADAL" clId="{76A17260-CAA7-4BEF-B3D1-BB7515C6093E}" dt="2017-09-09T18:49:30.398" v="63937" actId="1076"/>
          <ac:spMkLst>
            <pc:docMk/>
            <pc:sldMk cId="957933117" sldId="271"/>
            <ac:spMk id="4" creationId="{DE525C54-8824-41E2-A56F-EEC3E127B831}"/>
          </ac:spMkLst>
        </pc:spChg>
      </pc:sldChg>
      <pc:sldChg chg="addSp modSp">
        <pc:chgData name="Brett Powell" userId="99f5b1ab-6501-42b3-b2a6-3f7f1150ff33" providerId="ADAL" clId="{76A17260-CAA7-4BEF-B3D1-BB7515C6093E}" dt="2017-09-09T18:49:30.398" v="63937" actId="1076"/>
        <pc:sldMkLst>
          <pc:docMk/>
          <pc:sldMk cId="3633854706" sldId="272"/>
        </pc:sldMkLst>
        <pc:spChg chg="add mod">
          <ac:chgData name="Brett Powell" userId="99f5b1ab-6501-42b3-b2a6-3f7f1150ff33" providerId="ADAL" clId="{76A17260-CAA7-4BEF-B3D1-BB7515C6093E}" dt="2017-09-09T18:49:30.398" v="63937" actId="1076"/>
          <ac:spMkLst>
            <pc:docMk/>
            <pc:sldMk cId="3633854706" sldId="272"/>
            <ac:spMk id="4" creationId="{1BD2D728-7B41-4EAC-89A8-4E6DB9D65CF2}"/>
          </ac:spMkLst>
        </pc:spChg>
      </pc:sldChg>
      <pc:sldChg chg="modSp">
        <pc:chgData name="Brett Powell" userId="99f5b1ab-6501-42b3-b2a6-3f7f1150ff33" providerId="ADAL" clId="{76A17260-CAA7-4BEF-B3D1-BB7515C6093E}" dt="2017-08-27T13:52:24.610" v="11303" actId="122"/>
        <pc:sldMkLst>
          <pc:docMk/>
          <pc:sldMk cId="692159052" sldId="274"/>
        </pc:sldMkLst>
        <pc:spChg chg="mod">
          <ac:chgData name="Brett Powell" userId="99f5b1ab-6501-42b3-b2a6-3f7f1150ff33" providerId="ADAL" clId="{76A17260-CAA7-4BEF-B3D1-BB7515C6093E}" dt="2017-08-27T13:52:24.610" v="11303" actId="122"/>
          <ac:spMkLst>
            <pc:docMk/>
            <pc:sldMk cId="692159052" sldId="274"/>
            <ac:spMk id="5" creationId="{2FD0E91F-A67F-4EB1-9181-DE97697A1FEB}"/>
          </ac:spMkLst>
        </pc:spChg>
      </pc:sldChg>
      <pc:sldChg chg="del">
        <pc:chgData name="Brett Powell" userId="99f5b1ab-6501-42b3-b2a6-3f7f1150ff33" providerId="ADAL" clId="{76A17260-CAA7-4BEF-B3D1-BB7515C6093E}" dt="2017-09-06T18:50:03.206" v="62132" actId="2696"/>
        <pc:sldMkLst>
          <pc:docMk/>
          <pc:sldMk cId="2180620616" sldId="275"/>
        </pc:sldMkLst>
      </pc:sldChg>
      <pc:sldChg chg="addSp modSp">
        <pc:chgData name="Brett Powell" userId="99f5b1ab-6501-42b3-b2a6-3f7f1150ff33" providerId="ADAL" clId="{76A17260-CAA7-4BEF-B3D1-BB7515C6093E}" dt="2017-09-09T18:49:30.398" v="63937" actId="1076"/>
        <pc:sldMkLst>
          <pc:docMk/>
          <pc:sldMk cId="2059733656" sldId="280"/>
        </pc:sldMkLst>
        <pc:spChg chg="mod">
          <ac:chgData name="Brett Powell" userId="99f5b1ab-6501-42b3-b2a6-3f7f1150ff33" providerId="ADAL" clId="{76A17260-CAA7-4BEF-B3D1-BB7515C6093E}" dt="2017-08-26T22:52:21.938" v="3235" actId="20577"/>
          <ac:spMkLst>
            <pc:docMk/>
            <pc:sldMk cId="2059733656" sldId="280"/>
            <ac:spMk id="2" creationId="{045C14D0-BD0C-4DF8-8855-6E168FBC93A4}"/>
          </ac:spMkLst>
        </pc:spChg>
        <pc:spChg chg="add mod">
          <ac:chgData name="Brett Powell" userId="99f5b1ab-6501-42b3-b2a6-3f7f1150ff33" providerId="ADAL" clId="{76A17260-CAA7-4BEF-B3D1-BB7515C6093E}" dt="2017-09-09T18:49:30.398" v="63937" actId="1076"/>
          <ac:spMkLst>
            <pc:docMk/>
            <pc:sldMk cId="2059733656" sldId="280"/>
            <ac:spMk id="4" creationId="{2F7BCCDE-C822-4BF5-A5E4-B04091FE60F1}"/>
          </ac:spMkLst>
        </pc:spChg>
      </pc:sldChg>
      <pc:sldChg chg="addSp modSp modNotesTx">
        <pc:chgData name="Brett Powell" userId="99f5b1ab-6501-42b3-b2a6-3f7f1150ff33" providerId="ADAL" clId="{76A17260-CAA7-4BEF-B3D1-BB7515C6093E}" dt="2017-09-09T18:49:30.398" v="63937" actId="1076"/>
        <pc:sldMkLst>
          <pc:docMk/>
          <pc:sldMk cId="2562133676" sldId="281"/>
        </pc:sldMkLst>
        <pc:spChg chg="mod">
          <ac:chgData name="Brett Powell" userId="99f5b1ab-6501-42b3-b2a6-3f7f1150ff33" providerId="ADAL" clId="{76A17260-CAA7-4BEF-B3D1-BB7515C6093E}" dt="2017-08-26T21:54:00.775" v="216" actId="20577"/>
          <ac:spMkLst>
            <pc:docMk/>
            <pc:sldMk cId="2562133676" sldId="281"/>
            <ac:spMk id="2" creationId="{B86D4F81-8078-471A-A9CF-0F225C3D8132}"/>
          </ac:spMkLst>
        </pc:spChg>
        <pc:spChg chg="mod">
          <ac:chgData name="Brett Powell" userId="99f5b1ab-6501-42b3-b2a6-3f7f1150ff33" providerId="ADAL" clId="{76A17260-CAA7-4BEF-B3D1-BB7515C6093E}" dt="2017-08-30T13:44:38.021" v="34561" actId="20577"/>
          <ac:spMkLst>
            <pc:docMk/>
            <pc:sldMk cId="2562133676" sldId="281"/>
            <ac:spMk id="3" creationId="{24B8213C-DFE5-431E-9CD4-C25066117245}"/>
          </ac:spMkLst>
        </pc:spChg>
        <pc:spChg chg="add mod">
          <ac:chgData name="Brett Powell" userId="99f5b1ab-6501-42b3-b2a6-3f7f1150ff33" providerId="ADAL" clId="{76A17260-CAA7-4BEF-B3D1-BB7515C6093E}" dt="2017-09-09T18:49:30.398" v="63937" actId="1076"/>
          <ac:spMkLst>
            <pc:docMk/>
            <pc:sldMk cId="2562133676" sldId="281"/>
            <ac:spMk id="4" creationId="{E1E5E349-A59D-4E13-BA79-E56F50DB9640}"/>
          </ac:spMkLst>
        </pc:spChg>
      </pc:sldChg>
      <pc:sldChg chg="addSp modSp modNotesTx">
        <pc:chgData name="Brett Powell" userId="99f5b1ab-6501-42b3-b2a6-3f7f1150ff33" providerId="ADAL" clId="{76A17260-CAA7-4BEF-B3D1-BB7515C6093E}" dt="2017-09-09T18:49:30.398" v="63937" actId="1076"/>
        <pc:sldMkLst>
          <pc:docMk/>
          <pc:sldMk cId="2984584572" sldId="282"/>
        </pc:sldMkLst>
        <pc:spChg chg="mod">
          <ac:chgData name="Brett Powell" userId="99f5b1ab-6501-42b3-b2a6-3f7f1150ff33" providerId="ADAL" clId="{76A17260-CAA7-4BEF-B3D1-BB7515C6093E}" dt="2017-08-27T13:00:58.144" v="8592" actId="20577"/>
          <ac:spMkLst>
            <pc:docMk/>
            <pc:sldMk cId="2984584572" sldId="282"/>
            <ac:spMk id="3" creationId="{AF9BD3B2-D0D0-46E1-A93A-796DC45DF192}"/>
          </ac:spMkLst>
        </pc:spChg>
        <pc:spChg chg="add mod">
          <ac:chgData name="Brett Powell" userId="99f5b1ab-6501-42b3-b2a6-3f7f1150ff33" providerId="ADAL" clId="{76A17260-CAA7-4BEF-B3D1-BB7515C6093E}" dt="2017-09-09T18:49:30.398" v="63937" actId="1076"/>
          <ac:spMkLst>
            <pc:docMk/>
            <pc:sldMk cId="2984584572" sldId="282"/>
            <ac:spMk id="4" creationId="{357DC4CE-60D1-42F8-8B32-E8F3E0A04673}"/>
          </ac:spMkLst>
        </pc:spChg>
      </pc:sldChg>
      <pc:sldChg chg="addSp delSp modSp modNotesTx">
        <pc:chgData name="Brett Powell" userId="99f5b1ab-6501-42b3-b2a6-3f7f1150ff33" providerId="ADAL" clId="{76A17260-CAA7-4BEF-B3D1-BB7515C6093E}" dt="2017-09-09T18:49:30.398" v="63937" actId="1076"/>
        <pc:sldMkLst>
          <pc:docMk/>
          <pc:sldMk cId="2349993523" sldId="283"/>
        </pc:sldMkLst>
        <pc:spChg chg="mod">
          <ac:chgData name="Brett Powell" userId="99f5b1ab-6501-42b3-b2a6-3f7f1150ff33" providerId="ADAL" clId="{76A17260-CAA7-4BEF-B3D1-BB7515C6093E}" dt="2017-08-26T23:09:44.657" v="4163" actId="1076"/>
          <ac:spMkLst>
            <pc:docMk/>
            <pc:sldMk cId="2349993523" sldId="283"/>
            <ac:spMk id="2" creationId="{A56390B8-2E7E-48E2-BEAE-EA3F4DA1A6BE}"/>
          </ac:spMkLst>
        </pc:spChg>
        <pc:spChg chg="mod">
          <ac:chgData name="Brett Powell" userId="99f5b1ab-6501-42b3-b2a6-3f7f1150ff33" providerId="ADAL" clId="{76A17260-CAA7-4BEF-B3D1-BB7515C6093E}" dt="2017-09-04T21:56:20" v="53793" actId="20577"/>
          <ac:spMkLst>
            <pc:docMk/>
            <pc:sldMk cId="2349993523" sldId="283"/>
            <ac:spMk id="3" creationId="{19C1C78D-D8BD-4D07-B17C-4CAE524474BE}"/>
          </ac:spMkLst>
        </pc:spChg>
        <pc:spChg chg="add mod">
          <ac:chgData name="Brett Powell" userId="99f5b1ab-6501-42b3-b2a6-3f7f1150ff33" providerId="ADAL" clId="{76A17260-CAA7-4BEF-B3D1-BB7515C6093E}" dt="2017-09-09T18:49:30.398" v="63937" actId="1076"/>
          <ac:spMkLst>
            <pc:docMk/>
            <pc:sldMk cId="2349993523" sldId="283"/>
            <ac:spMk id="4" creationId="{72D01DC7-B032-47F9-A25A-0AC9A0040719}"/>
          </ac:spMkLst>
        </pc:spChg>
        <pc:spChg chg="add del mod">
          <ac:chgData name="Brett Powell" userId="99f5b1ab-6501-42b3-b2a6-3f7f1150ff33" providerId="ADAL" clId="{76A17260-CAA7-4BEF-B3D1-BB7515C6093E}" dt="2017-08-26T22:55:49.321" v="3265" actId="1076"/>
          <ac:spMkLst>
            <pc:docMk/>
            <pc:sldMk cId="2349993523" sldId="283"/>
            <ac:spMk id="4" creationId="{9819A6A2-99C3-4ABF-BFC7-01B8F7265135}"/>
          </ac:spMkLst>
        </pc:spChg>
        <pc:picChg chg="add mod">
          <ac:chgData name="Brett Powell" userId="99f5b1ab-6501-42b3-b2a6-3f7f1150ff33" providerId="ADAL" clId="{76A17260-CAA7-4BEF-B3D1-BB7515C6093E}" dt="2017-09-02T12:15:51.365" v="44170" actId="1038"/>
          <ac:picMkLst>
            <pc:docMk/>
            <pc:sldMk cId="2349993523" sldId="283"/>
            <ac:picMk id="5" creationId="{29A82113-4A10-441A-BCF6-BA81A40FAC51}"/>
          </ac:picMkLst>
        </pc:picChg>
        <pc:picChg chg="add mod modCrop">
          <ac:chgData name="Brett Powell" userId="99f5b1ab-6501-42b3-b2a6-3f7f1150ff33" providerId="ADAL" clId="{76A17260-CAA7-4BEF-B3D1-BB7515C6093E}" dt="2017-08-26T23:19:18.171" v="4199" actId="1076"/>
          <ac:picMkLst>
            <pc:docMk/>
            <pc:sldMk cId="2349993523" sldId="283"/>
            <ac:picMk id="6" creationId="{6353E9A3-6E57-446F-96B8-31401CF2C9B2}"/>
          </ac:picMkLst>
        </pc:picChg>
        <pc:picChg chg="add mod">
          <ac:chgData name="Brett Powell" userId="99f5b1ab-6501-42b3-b2a6-3f7f1150ff33" providerId="ADAL" clId="{76A17260-CAA7-4BEF-B3D1-BB7515C6093E}" dt="2017-09-02T12:15:53.972" v="44173" actId="1038"/>
          <ac:picMkLst>
            <pc:docMk/>
            <pc:sldMk cId="2349993523" sldId="283"/>
            <ac:picMk id="8" creationId="{F88279C5-4AD7-4E5F-94B0-C61BF187628D}"/>
          </ac:picMkLst>
        </pc:picChg>
        <pc:picChg chg="add mod">
          <ac:chgData name="Brett Powell" userId="99f5b1ab-6501-42b3-b2a6-3f7f1150ff33" providerId="ADAL" clId="{76A17260-CAA7-4BEF-B3D1-BB7515C6093E}" dt="2017-09-02T12:16:00.439" v="44198" actId="1038"/>
          <ac:picMkLst>
            <pc:docMk/>
            <pc:sldMk cId="2349993523" sldId="283"/>
            <ac:picMk id="10" creationId="{813079DD-AA40-4CA2-8270-2DE774EE5F70}"/>
          </ac:picMkLst>
        </pc:picChg>
        <pc:picChg chg="add del mod">
          <ac:chgData name="Brett Powell" userId="99f5b1ab-6501-42b3-b2a6-3f7f1150ff33" providerId="ADAL" clId="{76A17260-CAA7-4BEF-B3D1-BB7515C6093E}" dt="2017-08-26T23:18:45.721" v="4191" actId="478"/>
          <ac:picMkLst>
            <pc:docMk/>
            <pc:sldMk cId="2349993523" sldId="283"/>
            <ac:picMk id="11" creationId="{228F2522-896C-4A3E-9944-0644478D97CC}"/>
          </ac:picMkLst>
        </pc:picChg>
      </pc:sldChg>
      <pc:sldChg chg="addSp delSp modSp add ord modNotesTx">
        <pc:chgData name="Brett Powell" userId="99f5b1ab-6501-42b3-b2a6-3f7f1150ff33" providerId="ADAL" clId="{76A17260-CAA7-4BEF-B3D1-BB7515C6093E}" dt="2017-09-16T19:26:38.591" v="66036" actId="20577"/>
        <pc:sldMkLst>
          <pc:docMk/>
          <pc:sldMk cId="1132009937" sldId="284"/>
        </pc:sldMkLst>
        <pc:spChg chg="mod">
          <ac:chgData name="Brett Powell" userId="99f5b1ab-6501-42b3-b2a6-3f7f1150ff33" providerId="ADAL" clId="{76A17260-CAA7-4BEF-B3D1-BB7515C6093E}" dt="2017-08-29T17:05:10.643" v="27325" actId="1076"/>
          <ac:spMkLst>
            <pc:docMk/>
            <pc:sldMk cId="1132009937" sldId="284"/>
            <ac:spMk id="2" creationId="{61E21BD0-405D-44AF-9516-565790A23062}"/>
          </ac:spMkLst>
        </pc:spChg>
        <pc:spChg chg="mod">
          <ac:chgData name="Brett Powell" userId="99f5b1ab-6501-42b3-b2a6-3f7f1150ff33" providerId="ADAL" clId="{76A17260-CAA7-4BEF-B3D1-BB7515C6093E}" dt="2017-09-16T19:26:38.591" v="66036" actId="20577"/>
          <ac:spMkLst>
            <pc:docMk/>
            <pc:sldMk cId="1132009937" sldId="284"/>
            <ac:spMk id="3" creationId="{AF9BD3B2-D0D0-46E1-A93A-796DC45DF192}"/>
          </ac:spMkLst>
        </pc:spChg>
        <pc:spChg chg="add del mod">
          <ac:chgData name="Brett Powell" userId="99f5b1ab-6501-42b3-b2a6-3f7f1150ff33" providerId="ADAL" clId="{76A17260-CAA7-4BEF-B3D1-BB7515C6093E}" dt="2017-08-29T14:45:33.313" v="25956" actId="478"/>
          <ac:spMkLst>
            <pc:docMk/>
            <pc:sldMk cId="1132009937" sldId="284"/>
            <ac:spMk id="4" creationId="{CC078D8F-6A4A-4AE5-A878-4DB2198A813F}"/>
          </ac:spMkLst>
        </pc:spChg>
        <pc:spChg chg="add mod">
          <ac:chgData name="Brett Powell" userId="99f5b1ab-6501-42b3-b2a6-3f7f1150ff33" providerId="ADAL" clId="{76A17260-CAA7-4BEF-B3D1-BB7515C6093E}" dt="2017-09-09T18:49:30.398" v="63937" actId="1076"/>
          <ac:spMkLst>
            <pc:docMk/>
            <pc:sldMk cId="1132009937" sldId="284"/>
            <ac:spMk id="4" creationId="{1754FC02-83CD-4467-B1F5-0AE861D8A07D}"/>
          </ac:spMkLst>
        </pc:spChg>
        <pc:spChg chg="add del mod">
          <ac:chgData name="Brett Powell" userId="99f5b1ab-6501-42b3-b2a6-3f7f1150ff33" providerId="ADAL" clId="{76A17260-CAA7-4BEF-B3D1-BB7515C6093E}" dt="2017-08-29T13:54:16.772" v="24303" actId="478"/>
          <ac:spMkLst>
            <pc:docMk/>
            <pc:sldMk cId="1132009937" sldId="284"/>
            <ac:spMk id="7" creationId="{294CE6C7-C2E0-41D5-8AA5-FDC99C83B90C}"/>
          </ac:spMkLst>
        </pc:spChg>
        <pc:spChg chg="add mod">
          <ac:chgData name="Brett Powell" userId="99f5b1ab-6501-42b3-b2a6-3f7f1150ff33" providerId="ADAL" clId="{76A17260-CAA7-4BEF-B3D1-BB7515C6093E}" dt="2017-08-29T17:05:18.337" v="27326" actId="1076"/>
          <ac:spMkLst>
            <pc:docMk/>
            <pc:sldMk cId="1132009937" sldId="284"/>
            <ac:spMk id="8" creationId="{97ADC066-6BC5-48F7-9DB0-1065445D5E9E}"/>
          </ac:spMkLst>
        </pc:spChg>
        <pc:spChg chg="add del mod ord">
          <ac:chgData name="Brett Powell" userId="99f5b1ab-6501-42b3-b2a6-3f7f1150ff33" providerId="ADAL" clId="{76A17260-CAA7-4BEF-B3D1-BB7515C6093E}" dt="2017-08-29T18:55:48.196" v="31681" actId="478"/>
          <ac:spMkLst>
            <pc:docMk/>
            <pc:sldMk cId="1132009937" sldId="284"/>
            <ac:spMk id="9" creationId="{EA413C59-F9A6-4181-B512-A388A719B0E0}"/>
          </ac:spMkLst>
        </pc:spChg>
        <pc:picChg chg="add mod">
          <ac:chgData name="Brett Powell" userId="99f5b1ab-6501-42b3-b2a6-3f7f1150ff33" providerId="ADAL" clId="{76A17260-CAA7-4BEF-B3D1-BB7515C6093E}" dt="2017-08-30T13:48:04.647" v="34744" actId="1038"/>
          <ac:picMkLst>
            <pc:docMk/>
            <pc:sldMk cId="1132009937" sldId="284"/>
            <ac:picMk id="6" creationId="{A7799E0B-8398-47A4-9D27-55B24799F51A}"/>
          </ac:picMkLst>
        </pc:picChg>
      </pc:sldChg>
      <pc:sldChg chg="modSp add ord">
        <pc:chgData name="Brett Powell" userId="99f5b1ab-6501-42b3-b2a6-3f7f1150ff33" providerId="ADAL" clId="{76A17260-CAA7-4BEF-B3D1-BB7515C6093E}" dt="2017-08-27T13:53:28.264" v="11341" actId="20577"/>
        <pc:sldMkLst>
          <pc:docMk/>
          <pc:sldMk cId="940215695" sldId="285"/>
        </pc:sldMkLst>
        <pc:spChg chg="mod">
          <ac:chgData name="Brett Powell" userId="99f5b1ab-6501-42b3-b2a6-3f7f1150ff33" providerId="ADAL" clId="{76A17260-CAA7-4BEF-B3D1-BB7515C6093E}" dt="2017-08-27T13:53:28.264" v="11341" actId="20577"/>
          <ac:spMkLst>
            <pc:docMk/>
            <pc:sldMk cId="940215695" sldId="285"/>
            <ac:spMk id="5" creationId="{2FD0E91F-A67F-4EB1-9181-DE97697A1FEB}"/>
          </ac:spMkLst>
        </pc:spChg>
      </pc:sldChg>
      <pc:sldChg chg="addSp delSp modSp add ord modNotesTx">
        <pc:chgData name="Brett Powell" userId="99f5b1ab-6501-42b3-b2a6-3f7f1150ff33" providerId="ADAL" clId="{76A17260-CAA7-4BEF-B3D1-BB7515C6093E}" dt="2017-09-09T18:49:30.398" v="63937" actId="1076"/>
        <pc:sldMkLst>
          <pc:docMk/>
          <pc:sldMk cId="363585377" sldId="286"/>
        </pc:sldMkLst>
        <pc:spChg chg="mod">
          <ac:chgData name="Brett Powell" userId="99f5b1ab-6501-42b3-b2a6-3f7f1150ff33" providerId="ADAL" clId="{76A17260-CAA7-4BEF-B3D1-BB7515C6093E}" dt="2017-08-27T15:58:04.889" v="12953" actId="14100"/>
          <ac:spMkLst>
            <pc:docMk/>
            <pc:sldMk cId="363585377" sldId="286"/>
            <ac:spMk id="2" creationId="{61E21BD0-405D-44AF-9516-565790A23062}"/>
          </ac:spMkLst>
        </pc:spChg>
        <pc:spChg chg="mod">
          <ac:chgData name="Brett Powell" userId="99f5b1ab-6501-42b3-b2a6-3f7f1150ff33" providerId="ADAL" clId="{76A17260-CAA7-4BEF-B3D1-BB7515C6093E}" dt="2017-08-27T15:58:00.551" v="12952" actId="14100"/>
          <ac:spMkLst>
            <pc:docMk/>
            <pc:sldMk cId="363585377" sldId="286"/>
            <ac:spMk id="3" creationId="{AF9BD3B2-D0D0-46E1-A93A-796DC45DF192}"/>
          </ac:spMkLst>
        </pc:spChg>
        <pc:spChg chg="add mod">
          <ac:chgData name="Brett Powell" userId="99f5b1ab-6501-42b3-b2a6-3f7f1150ff33" providerId="ADAL" clId="{76A17260-CAA7-4BEF-B3D1-BB7515C6093E}" dt="2017-09-04T22:29:36.733" v="56214" actId="14100"/>
          <ac:spMkLst>
            <pc:docMk/>
            <pc:sldMk cId="363585377" sldId="286"/>
            <ac:spMk id="4" creationId="{F9C5E3BE-646B-4A0E-9DC0-D0F493CE2135}"/>
          </ac:spMkLst>
        </pc:spChg>
        <pc:spChg chg="add mod">
          <ac:chgData name="Brett Powell" userId="99f5b1ab-6501-42b3-b2a6-3f7f1150ff33" providerId="ADAL" clId="{76A17260-CAA7-4BEF-B3D1-BB7515C6093E}" dt="2017-08-27T19:01:27.473" v="14605" actId="1076"/>
          <ac:spMkLst>
            <pc:docMk/>
            <pc:sldMk cId="363585377" sldId="286"/>
            <ac:spMk id="6" creationId="{D3C3F268-B7D7-42F6-91E5-A7B6D8431692}"/>
          </ac:spMkLst>
        </pc:spChg>
        <pc:spChg chg="add mod">
          <ac:chgData name="Brett Powell" userId="99f5b1ab-6501-42b3-b2a6-3f7f1150ff33" providerId="ADAL" clId="{76A17260-CAA7-4BEF-B3D1-BB7515C6093E}" dt="2017-09-09T18:49:30.398" v="63937" actId="1076"/>
          <ac:spMkLst>
            <pc:docMk/>
            <pc:sldMk cId="363585377" sldId="286"/>
            <ac:spMk id="7" creationId="{2F7FADB8-43F7-489D-9416-98D6690E38E4}"/>
          </ac:spMkLst>
        </pc:spChg>
        <pc:spChg chg="add del mod">
          <ac:chgData name="Brett Powell" userId="99f5b1ab-6501-42b3-b2a6-3f7f1150ff33" providerId="ADAL" clId="{76A17260-CAA7-4BEF-B3D1-BB7515C6093E}" dt="2017-08-27T18:51:40.159" v="14468" actId="478"/>
          <ac:spMkLst>
            <pc:docMk/>
            <pc:sldMk cId="363585377" sldId="286"/>
            <ac:spMk id="8" creationId="{50A81DA0-209D-488A-AAF1-01C184705B3D}"/>
          </ac:spMkLst>
        </pc:spChg>
        <pc:picChg chg="add mod">
          <ac:chgData name="Brett Powell" userId="99f5b1ab-6501-42b3-b2a6-3f7f1150ff33" providerId="ADAL" clId="{76A17260-CAA7-4BEF-B3D1-BB7515C6093E}" dt="2017-08-27T13:55:23.332" v="11399" actId="1076"/>
          <ac:picMkLst>
            <pc:docMk/>
            <pc:sldMk cId="363585377" sldId="286"/>
            <ac:picMk id="5" creationId="{D00BE945-93BC-4702-AC26-5E2C358FBA96}"/>
          </ac:picMkLst>
        </pc:picChg>
        <pc:picChg chg="add del mod">
          <ac:chgData name="Brett Powell" userId="99f5b1ab-6501-42b3-b2a6-3f7f1150ff33" providerId="ADAL" clId="{76A17260-CAA7-4BEF-B3D1-BB7515C6093E}" dt="2017-08-27T14:43:06.298" v="12345" actId="478"/>
          <ac:picMkLst>
            <pc:docMk/>
            <pc:sldMk cId="363585377" sldId="286"/>
            <ac:picMk id="7" creationId="{641FC9DB-F5C7-4846-B500-A090E77E3CF2}"/>
          </ac:picMkLst>
        </pc:picChg>
        <pc:picChg chg="add mod">
          <ac:chgData name="Brett Powell" userId="99f5b1ab-6501-42b3-b2a6-3f7f1150ff33" providerId="ADAL" clId="{76A17260-CAA7-4BEF-B3D1-BB7515C6093E}" dt="2017-08-27T15:58:07.019" v="12954" actId="1076"/>
          <ac:picMkLst>
            <pc:docMk/>
            <pc:sldMk cId="363585377" sldId="286"/>
            <ac:picMk id="9" creationId="{2226EDFF-ACE0-4C85-833F-31154AC23176}"/>
          </ac:picMkLst>
        </pc:picChg>
      </pc:sldChg>
      <pc:sldChg chg="addSp delSp modSp add ord modNotesTx">
        <pc:chgData name="Brett Powell" userId="99f5b1ab-6501-42b3-b2a6-3f7f1150ff33" providerId="ADAL" clId="{76A17260-CAA7-4BEF-B3D1-BB7515C6093E}" dt="2017-09-09T18:49:30.398" v="63937" actId="1076"/>
        <pc:sldMkLst>
          <pc:docMk/>
          <pc:sldMk cId="3773897130" sldId="287"/>
        </pc:sldMkLst>
        <pc:spChg chg="add mod">
          <ac:chgData name="Brett Powell" userId="99f5b1ab-6501-42b3-b2a6-3f7f1150ff33" providerId="ADAL" clId="{76A17260-CAA7-4BEF-B3D1-BB7515C6093E}" dt="2017-08-29T13:01:27.354" v="22097" actId="20577"/>
          <ac:spMkLst>
            <pc:docMk/>
            <pc:sldMk cId="3773897130" sldId="287"/>
            <ac:spMk id="2" creationId="{C5DCA8ED-24C6-4252-955C-8622116C6BF3}"/>
          </ac:spMkLst>
        </pc:spChg>
        <pc:spChg chg="add mod">
          <ac:chgData name="Brett Powell" userId="99f5b1ab-6501-42b3-b2a6-3f7f1150ff33" providerId="ADAL" clId="{76A17260-CAA7-4BEF-B3D1-BB7515C6093E}" dt="2017-08-29T13:01:54.522" v="22112" actId="1037"/>
          <ac:spMkLst>
            <pc:docMk/>
            <pc:sldMk cId="3773897130" sldId="287"/>
            <ac:spMk id="3" creationId="{CE8424DB-45C0-4EFF-9CF1-A821506D7FC2}"/>
          </ac:spMkLst>
        </pc:spChg>
        <pc:spChg chg="add mod">
          <ac:chgData name="Brett Powell" userId="99f5b1ab-6501-42b3-b2a6-3f7f1150ff33" providerId="ADAL" clId="{76A17260-CAA7-4BEF-B3D1-BB7515C6093E}" dt="2017-08-29T13:01:45.448" v="22103" actId="20577"/>
          <ac:spMkLst>
            <pc:docMk/>
            <pc:sldMk cId="3773897130" sldId="287"/>
            <ac:spMk id="4" creationId="{A572FB8E-8835-49D4-BA8D-E70D0684ED79}"/>
          </ac:spMkLst>
        </pc:spChg>
        <pc:spChg chg="add mod">
          <ac:chgData name="Brett Powell" userId="99f5b1ab-6501-42b3-b2a6-3f7f1150ff33" providerId="ADAL" clId="{76A17260-CAA7-4BEF-B3D1-BB7515C6093E}" dt="2017-08-28T23:23:14.156" v="20114" actId="1076"/>
          <ac:spMkLst>
            <pc:docMk/>
            <pc:sldMk cId="3773897130" sldId="287"/>
            <ac:spMk id="5" creationId="{ECB9CED0-A6CD-4BE2-849C-29A0BC704F93}"/>
          </ac:spMkLst>
        </pc:spChg>
        <pc:spChg chg="add mod">
          <ac:chgData name="Brett Powell" userId="99f5b1ab-6501-42b3-b2a6-3f7f1150ff33" providerId="ADAL" clId="{76A17260-CAA7-4BEF-B3D1-BB7515C6093E}" dt="2017-09-09T18:49:30.398" v="63937" actId="1076"/>
          <ac:spMkLst>
            <pc:docMk/>
            <pc:sldMk cId="3773897130" sldId="287"/>
            <ac:spMk id="6" creationId="{78CE2563-B673-477F-9914-21B7C51ED235}"/>
          </ac:spMkLst>
        </pc:spChg>
        <pc:spChg chg="add mod">
          <ac:chgData name="Brett Powell" userId="99f5b1ab-6501-42b3-b2a6-3f7f1150ff33" providerId="ADAL" clId="{76A17260-CAA7-4BEF-B3D1-BB7515C6093E}" dt="2017-08-29T13:01:57.671" v="22118" actId="1037"/>
          <ac:spMkLst>
            <pc:docMk/>
            <pc:sldMk cId="3773897130" sldId="287"/>
            <ac:spMk id="7" creationId="{6A298FC2-D19D-4A15-9B20-F5EA3A7DC3F3}"/>
          </ac:spMkLst>
        </pc:spChg>
        <pc:spChg chg="add mod">
          <ac:chgData name="Brett Powell" userId="99f5b1ab-6501-42b3-b2a6-3f7f1150ff33" providerId="ADAL" clId="{76A17260-CAA7-4BEF-B3D1-BB7515C6093E}" dt="2017-08-29T13:00:33.471" v="22037" actId="1038"/>
          <ac:spMkLst>
            <pc:docMk/>
            <pc:sldMk cId="3773897130" sldId="287"/>
            <ac:spMk id="8" creationId="{8D1F4955-C273-4163-B4E7-C29365D32106}"/>
          </ac:spMkLst>
        </pc:spChg>
        <pc:spChg chg="add mod">
          <ac:chgData name="Brett Powell" userId="99f5b1ab-6501-42b3-b2a6-3f7f1150ff33" providerId="ADAL" clId="{76A17260-CAA7-4BEF-B3D1-BB7515C6093E}" dt="2017-08-29T13:01:27.354" v="22097" actId="20577"/>
          <ac:spMkLst>
            <pc:docMk/>
            <pc:sldMk cId="3773897130" sldId="287"/>
            <ac:spMk id="9" creationId="{1B00CC75-7DE0-458E-91C2-CA37396D9299}"/>
          </ac:spMkLst>
        </pc:spChg>
        <pc:spChg chg="add mod">
          <ac:chgData name="Brett Powell" userId="99f5b1ab-6501-42b3-b2a6-3f7f1150ff33" providerId="ADAL" clId="{76A17260-CAA7-4BEF-B3D1-BB7515C6093E}" dt="2017-08-29T13:01:27.354" v="22097" actId="20577"/>
          <ac:spMkLst>
            <pc:docMk/>
            <pc:sldMk cId="3773897130" sldId="287"/>
            <ac:spMk id="10" creationId="{09698354-5095-4792-8ADC-2F5149F29D79}"/>
          </ac:spMkLst>
        </pc:spChg>
        <pc:spChg chg="mod">
          <ac:chgData name="Brett Powell" userId="99f5b1ab-6501-42b3-b2a6-3f7f1150ff33" providerId="ADAL" clId="{76A17260-CAA7-4BEF-B3D1-BB7515C6093E}" dt="2017-08-28T23:23:29.461" v="20115" actId="1076"/>
          <ac:spMkLst>
            <pc:docMk/>
            <pc:sldMk cId="3773897130" sldId="287"/>
            <ac:spMk id="11" creationId="{23BB6E00-F70F-48D2-BCBD-738919FFCDC8}"/>
          </ac:spMkLst>
        </pc:spChg>
        <pc:spChg chg="add mod">
          <ac:chgData name="Brett Powell" userId="99f5b1ab-6501-42b3-b2a6-3f7f1150ff33" providerId="ADAL" clId="{76A17260-CAA7-4BEF-B3D1-BB7515C6093E}" dt="2017-08-29T18:35:02.685" v="30937" actId="20577"/>
          <ac:spMkLst>
            <pc:docMk/>
            <pc:sldMk cId="3773897130" sldId="287"/>
            <ac:spMk id="12" creationId="{ED0239D9-3D9C-4CA4-8F1D-5E81E081DB43}"/>
          </ac:spMkLst>
        </pc:spChg>
        <pc:spChg chg="mod">
          <ac:chgData name="Brett Powell" userId="99f5b1ab-6501-42b3-b2a6-3f7f1150ff33" providerId="ADAL" clId="{76A17260-CAA7-4BEF-B3D1-BB7515C6093E}" dt="2017-09-04T22:45:03.050" v="57133" actId="403"/>
          <ac:spMkLst>
            <pc:docMk/>
            <pc:sldMk cId="3773897130" sldId="287"/>
            <ac:spMk id="13" creationId="{C139526A-90BE-4EF8-BEE4-12D90CECE4DB}"/>
          </ac:spMkLst>
        </pc:spChg>
        <pc:spChg chg="add mod">
          <ac:chgData name="Brett Powell" userId="99f5b1ab-6501-42b3-b2a6-3f7f1150ff33" providerId="ADAL" clId="{76A17260-CAA7-4BEF-B3D1-BB7515C6093E}" dt="2017-08-29T13:01:27.354" v="22097" actId="20577"/>
          <ac:spMkLst>
            <pc:docMk/>
            <pc:sldMk cId="3773897130" sldId="287"/>
            <ac:spMk id="14" creationId="{A8F0C3B6-293E-4DD6-B45C-D1F0F8E7B28A}"/>
          </ac:spMkLst>
        </pc:spChg>
        <pc:spChg chg="add mod ord">
          <ac:chgData name="Brett Powell" userId="99f5b1ab-6501-42b3-b2a6-3f7f1150ff33" providerId="ADAL" clId="{76A17260-CAA7-4BEF-B3D1-BB7515C6093E}" dt="2017-08-29T13:00:58.194" v="22081" actId="20577"/>
          <ac:spMkLst>
            <pc:docMk/>
            <pc:sldMk cId="3773897130" sldId="287"/>
            <ac:spMk id="15" creationId="{3E6E75ED-21D7-4299-A638-E10FB5112051}"/>
          </ac:spMkLst>
        </pc:spChg>
        <pc:spChg chg="del mod">
          <ac:chgData name="Brett Powell" userId="99f5b1ab-6501-42b3-b2a6-3f7f1150ff33" providerId="ADAL" clId="{76A17260-CAA7-4BEF-B3D1-BB7515C6093E}" dt="2017-08-27T21:04:07.433" v="15192" actId="478"/>
          <ac:spMkLst>
            <pc:docMk/>
            <pc:sldMk cId="3773897130" sldId="287"/>
            <ac:spMk id="16" creationId="{C5ECEA95-F512-44D9-BDBC-980EA060BEAA}"/>
          </ac:spMkLst>
        </pc:spChg>
        <pc:spChg chg="add mod">
          <ac:chgData name="Brett Powell" userId="99f5b1ab-6501-42b3-b2a6-3f7f1150ff33" providerId="ADAL" clId="{76A17260-CAA7-4BEF-B3D1-BB7515C6093E}" dt="2017-08-29T13:01:27.354" v="22097" actId="20577"/>
          <ac:spMkLst>
            <pc:docMk/>
            <pc:sldMk cId="3773897130" sldId="287"/>
            <ac:spMk id="17" creationId="{9DA43500-29F6-4AD4-A169-5E0D1C6E1BAD}"/>
          </ac:spMkLst>
        </pc:spChg>
        <pc:spChg chg="add mod ord">
          <ac:chgData name="Brett Powell" userId="99f5b1ab-6501-42b3-b2a6-3f7f1150ff33" providerId="ADAL" clId="{76A17260-CAA7-4BEF-B3D1-BB7515C6093E}" dt="2017-08-29T13:00:58.194" v="22081" actId="20577"/>
          <ac:spMkLst>
            <pc:docMk/>
            <pc:sldMk cId="3773897130" sldId="287"/>
            <ac:spMk id="18" creationId="{557FC60D-8E31-4260-8B53-472C544FFF41}"/>
          </ac:spMkLst>
        </pc:spChg>
        <pc:spChg chg="add mod ord">
          <ac:chgData name="Brett Powell" userId="99f5b1ab-6501-42b3-b2a6-3f7f1150ff33" providerId="ADAL" clId="{76A17260-CAA7-4BEF-B3D1-BB7515C6093E}" dt="2017-08-29T13:00:58.194" v="22081" actId="20577"/>
          <ac:spMkLst>
            <pc:docMk/>
            <pc:sldMk cId="3773897130" sldId="287"/>
            <ac:spMk id="19" creationId="{826D4620-4226-473B-9592-B5AB0999EBCD}"/>
          </ac:spMkLst>
        </pc:spChg>
        <pc:spChg chg="add mod">
          <ac:chgData name="Brett Powell" userId="99f5b1ab-6501-42b3-b2a6-3f7f1150ff33" providerId="ADAL" clId="{76A17260-CAA7-4BEF-B3D1-BB7515C6093E}" dt="2017-08-29T13:01:45.448" v="22103" actId="20577"/>
          <ac:spMkLst>
            <pc:docMk/>
            <pc:sldMk cId="3773897130" sldId="287"/>
            <ac:spMk id="20" creationId="{9E1DBAAE-6E01-45C7-A222-32201621A208}"/>
          </ac:spMkLst>
        </pc:spChg>
        <pc:spChg chg="add mod">
          <ac:chgData name="Brett Powell" userId="99f5b1ab-6501-42b3-b2a6-3f7f1150ff33" providerId="ADAL" clId="{76A17260-CAA7-4BEF-B3D1-BB7515C6093E}" dt="2017-08-29T13:01:45.448" v="22103" actId="20577"/>
          <ac:spMkLst>
            <pc:docMk/>
            <pc:sldMk cId="3773897130" sldId="287"/>
            <ac:spMk id="21" creationId="{2CCD1776-4EC6-43E6-9E38-96CD0B3A27DE}"/>
          </ac:spMkLst>
        </pc:spChg>
        <pc:spChg chg="add mod">
          <ac:chgData name="Brett Powell" userId="99f5b1ab-6501-42b3-b2a6-3f7f1150ff33" providerId="ADAL" clId="{76A17260-CAA7-4BEF-B3D1-BB7515C6093E}" dt="2017-08-29T13:01:45.448" v="22103" actId="20577"/>
          <ac:spMkLst>
            <pc:docMk/>
            <pc:sldMk cId="3773897130" sldId="287"/>
            <ac:spMk id="22" creationId="{458DD48D-33C7-4443-AB8E-535E27219DC7}"/>
          </ac:spMkLst>
        </pc:spChg>
        <pc:spChg chg="add mod">
          <ac:chgData name="Brett Powell" userId="99f5b1ab-6501-42b3-b2a6-3f7f1150ff33" providerId="ADAL" clId="{76A17260-CAA7-4BEF-B3D1-BB7515C6093E}" dt="2017-08-29T13:01:45.448" v="22103" actId="20577"/>
          <ac:spMkLst>
            <pc:docMk/>
            <pc:sldMk cId="3773897130" sldId="287"/>
            <ac:spMk id="23" creationId="{16EF4B44-210C-403D-9BD3-F9119D1267BC}"/>
          </ac:spMkLst>
        </pc:spChg>
        <pc:spChg chg="add mod">
          <ac:chgData name="Brett Powell" userId="99f5b1ab-6501-42b3-b2a6-3f7f1150ff33" providerId="ADAL" clId="{76A17260-CAA7-4BEF-B3D1-BB7515C6093E}" dt="2017-08-29T13:01:45.448" v="22103" actId="20577"/>
          <ac:spMkLst>
            <pc:docMk/>
            <pc:sldMk cId="3773897130" sldId="287"/>
            <ac:spMk id="24" creationId="{704AAF8F-8EE5-4180-A242-36DFF4AF1406}"/>
          </ac:spMkLst>
        </pc:spChg>
        <pc:spChg chg="add mod">
          <ac:chgData name="Brett Powell" userId="99f5b1ab-6501-42b3-b2a6-3f7f1150ff33" providerId="ADAL" clId="{76A17260-CAA7-4BEF-B3D1-BB7515C6093E}" dt="2017-08-29T13:00:26.152" v="22025" actId="1037"/>
          <ac:spMkLst>
            <pc:docMk/>
            <pc:sldMk cId="3773897130" sldId="287"/>
            <ac:spMk id="26" creationId="{B853FD69-71A7-4D58-87C6-2EEE82A080EC}"/>
          </ac:spMkLst>
        </pc:spChg>
        <pc:picChg chg="add mod">
          <ac:chgData name="Brett Powell" userId="99f5b1ab-6501-42b3-b2a6-3f7f1150ff33" providerId="ADAL" clId="{76A17260-CAA7-4BEF-B3D1-BB7515C6093E}" dt="2017-08-29T13:00:20.499" v="22009" actId="1038"/>
          <ac:picMkLst>
            <pc:docMk/>
            <pc:sldMk cId="3773897130" sldId="287"/>
            <ac:picMk id="25" creationId="{3D91F6CC-544D-4CD3-AAFA-D35EA4AC5C03}"/>
          </ac:picMkLst>
        </pc:picChg>
      </pc:sldChg>
      <pc:sldChg chg="addSp delSp modSp add modNotesTx">
        <pc:chgData name="Brett Powell" userId="99f5b1ab-6501-42b3-b2a6-3f7f1150ff33" providerId="ADAL" clId="{76A17260-CAA7-4BEF-B3D1-BB7515C6093E}" dt="2017-09-09T19:37:05.963" v="64021" actId="20577"/>
        <pc:sldMkLst>
          <pc:docMk/>
          <pc:sldMk cId="2556621685" sldId="288"/>
        </pc:sldMkLst>
        <pc:spChg chg="mod">
          <ac:chgData name="Brett Powell" userId="99f5b1ab-6501-42b3-b2a6-3f7f1150ff33" providerId="ADAL" clId="{76A17260-CAA7-4BEF-B3D1-BB7515C6093E}" dt="2017-08-27T00:20:21.556" v="5292" actId="20577"/>
          <ac:spMkLst>
            <pc:docMk/>
            <pc:sldMk cId="2556621685" sldId="288"/>
            <ac:spMk id="2" creationId="{E3BE035C-5E29-4BB5-A6C8-48FCEECF3E92}"/>
          </ac:spMkLst>
        </pc:spChg>
        <pc:spChg chg="mod">
          <ac:chgData name="Brett Powell" userId="99f5b1ab-6501-42b3-b2a6-3f7f1150ff33" providerId="ADAL" clId="{76A17260-CAA7-4BEF-B3D1-BB7515C6093E}" dt="2017-09-04T19:48:05.352" v="48081" actId="15"/>
          <ac:spMkLst>
            <pc:docMk/>
            <pc:sldMk cId="2556621685" sldId="288"/>
            <ac:spMk id="4" creationId="{48B4CE86-5310-4FD6-85FE-0B551F6210A9}"/>
          </ac:spMkLst>
        </pc:spChg>
        <pc:spChg chg="add mod">
          <ac:chgData name="Brett Powell" userId="99f5b1ab-6501-42b3-b2a6-3f7f1150ff33" providerId="ADAL" clId="{76A17260-CAA7-4BEF-B3D1-BB7515C6093E}" dt="2017-09-04T22:54:16.407" v="57476" actId="20577"/>
          <ac:spMkLst>
            <pc:docMk/>
            <pc:sldMk cId="2556621685" sldId="288"/>
            <ac:spMk id="6" creationId="{3AC839E1-681D-4965-B6B3-FF12F300F17A}"/>
          </ac:spMkLst>
        </pc:spChg>
        <pc:spChg chg="add mod">
          <ac:chgData name="Brett Powell" userId="99f5b1ab-6501-42b3-b2a6-3f7f1150ff33" providerId="ADAL" clId="{76A17260-CAA7-4BEF-B3D1-BB7515C6093E}" dt="2017-09-09T18:49:30.398" v="63937" actId="1076"/>
          <ac:spMkLst>
            <pc:docMk/>
            <pc:sldMk cId="2556621685" sldId="288"/>
            <ac:spMk id="7" creationId="{57A5AFC4-12FD-447E-BF05-FE33BB4E6E59}"/>
          </ac:spMkLst>
        </pc:spChg>
        <pc:spChg chg="del mod">
          <ac:chgData name="Brett Powell" userId="99f5b1ab-6501-42b3-b2a6-3f7f1150ff33" providerId="ADAL" clId="{76A17260-CAA7-4BEF-B3D1-BB7515C6093E}" dt="2017-08-27T00:27:15.611" v="5455" actId="478"/>
          <ac:spMkLst>
            <pc:docMk/>
            <pc:sldMk cId="2556621685" sldId="288"/>
            <ac:spMk id="12" creationId="{890A6656-9F03-466D-967E-337D3E0DA65A}"/>
          </ac:spMkLst>
        </pc:spChg>
        <pc:graphicFrameChg chg="add mod">
          <ac:chgData name="Brett Powell" userId="99f5b1ab-6501-42b3-b2a6-3f7f1150ff33" providerId="ADAL" clId="{76A17260-CAA7-4BEF-B3D1-BB7515C6093E}" dt="2017-09-09T19:37:05.963" v="64021" actId="20577"/>
          <ac:graphicFrameMkLst>
            <pc:docMk/>
            <pc:sldMk cId="2556621685" sldId="288"/>
            <ac:graphicFrameMk id="3" creationId="{44527E7A-7979-42E5-BE4E-3B86E98E508A}"/>
          </ac:graphicFrameMkLst>
        </pc:graphicFrameChg>
        <pc:picChg chg="add mod modCrop">
          <ac:chgData name="Brett Powell" userId="99f5b1ab-6501-42b3-b2a6-3f7f1150ff33" providerId="ADAL" clId="{76A17260-CAA7-4BEF-B3D1-BB7515C6093E}" dt="2017-09-04T19:48:35.392" v="48082" actId="1076"/>
          <ac:picMkLst>
            <pc:docMk/>
            <pc:sldMk cId="2556621685" sldId="288"/>
            <ac:picMk id="5" creationId="{A1E48D00-F8A7-49ED-AD1D-A31D1B7B38A2}"/>
          </ac:picMkLst>
        </pc:picChg>
      </pc:sldChg>
      <pc:sldChg chg="addSp delSp modSp add modNotesTx">
        <pc:chgData name="Brett Powell" userId="99f5b1ab-6501-42b3-b2a6-3f7f1150ff33" providerId="ADAL" clId="{76A17260-CAA7-4BEF-B3D1-BB7515C6093E}" dt="2017-09-09T18:49:30.398" v="63937" actId="1076"/>
        <pc:sldMkLst>
          <pc:docMk/>
          <pc:sldMk cId="2364922135" sldId="289"/>
        </pc:sldMkLst>
        <pc:spChg chg="mod">
          <ac:chgData name="Brett Powell" userId="99f5b1ab-6501-42b3-b2a6-3f7f1150ff33" providerId="ADAL" clId="{76A17260-CAA7-4BEF-B3D1-BB7515C6093E}" dt="2017-08-27T00:26:27.813" v="5353" actId="20577"/>
          <ac:spMkLst>
            <pc:docMk/>
            <pc:sldMk cId="2364922135" sldId="289"/>
            <ac:spMk id="2" creationId="{E3BE035C-5E29-4BB5-A6C8-48FCEECF3E92}"/>
          </ac:spMkLst>
        </pc:spChg>
        <pc:spChg chg="mod">
          <ac:chgData name="Brett Powell" userId="99f5b1ab-6501-42b3-b2a6-3f7f1150ff33" providerId="ADAL" clId="{76A17260-CAA7-4BEF-B3D1-BB7515C6093E}" dt="2017-08-29T17:06:15.767" v="27360" actId="20577"/>
          <ac:spMkLst>
            <pc:docMk/>
            <pc:sldMk cId="2364922135" sldId="289"/>
            <ac:spMk id="4" creationId="{48B4CE86-5310-4FD6-85FE-0B551F6210A9}"/>
          </ac:spMkLst>
        </pc:spChg>
        <pc:spChg chg="add mod">
          <ac:chgData name="Brett Powell" userId="99f5b1ab-6501-42b3-b2a6-3f7f1150ff33" providerId="ADAL" clId="{76A17260-CAA7-4BEF-B3D1-BB7515C6093E}" dt="2017-08-29T17:34:14.081" v="30052" actId="1036"/>
          <ac:spMkLst>
            <pc:docMk/>
            <pc:sldMk cId="2364922135" sldId="289"/>
            <ac:spMk id="5" creationId="{C71FD33B-BA8A-4944-B5DA-A683613FC20C}"/>
          </ac:spMkLst>
        </pc:spChg>
        <pc:spChg chg="add mod">
          <ac:chgData name="Brett Powell" userId="99f5b1ab-6501-42b3-b2a6-3f7f1150ff33" providerId="ADAL" clId="{76A17260-CAA7-4BEF-B3D1-BB7515C6093E}" dt="2017-09-09T18:49:30.398" v="63937" actId="1076"/>
          <ac:spMkLst>
            <pc:docMk/>
            <pc:sldMk cId="2364922135" sldId="289"/>
            <ac:spMk id="7" creationId="{7B82684D-BD29-4CE7-9E14-F6CC308AD344}"/>
          </ac:spMkLst>
        </pc:spChg>
        <pc:spChg chg="add mod">
          <ac:chgData name="Brett Powell" userId="99f5b1ab-6501-42b3-b2a6-3f7f1150ff33" providerId="ADAL" clId="{76A17260-CAA7-4BEF-B3D1-BB7515C6093E}" dt="2017-08-29T17:34:11.147" v="30049" actId="1036"/>
          <ac:spMkLst>
            <pc:docMk/>
            <pc:sldMk cId="2364922135" sldId="289"/>
            <ac:spMk id="9" creationId="{404F64C0-7B9E-4E8B-9A68-451054343FCE}"/>
          </ac:spMkLst>
        </pc:spChg>
        <pc:spChg chg="del mod">
          <ac:chgData name="Brett Powell" userId="99f5b1ab-6501-42b3-b2a6-3f7f1150ff33" providerId="ADAL" clId="{76A17260-CAA7-4BEF-B3D1-BB7515C6093E}" dt="2017-08-27T23:47:27.097" v="17914" actId="478"/>
          <ac:spMkLst>
            <pc:docMk/>
            <pc:sldMk cId="2364922135" sldId="289"/>
            <ac:spMk id="12" creationId="{890A6656-9F03-466D-967E-337D3E0DA65A}"/>
          </ac:spMkLst>
        </pc:spChg>
        <pc:spChg chg="add mod">
          <ac:chgData name="Brett Powell" userId="99f5b1ab-6501-42b3-b2a6-3f7f1150ff33" providerId="ADAL" clId="{76A17260-CAA7-4BEF-B3D1-BB7515C6093E}" dt="2017-08-27T23:50:16.077" v="18191" actId="1035"/>
          <ac:spMkLst>
            <pc:docMk/>
            <pc:sldMk cId="2364922135" sldId="289"/>
            <ac:spMk id="13" creationId="{EE402F68-D844-47E7-88F3-28D86E49023B}"/>
          </ac:spMkLst>
        </pc:spChg>
        <pc:graphicFrameChg chg="del mod">
          <ac:chgData name="Brett Powell" userId="99f5b1ab-6501-42b3-b2a6-3f7f1150ff33" providerId="ADAL" clId="{76A17260-CAA7-4BEF-B3D1-BB7515C6093E}" dt="2017-08-27T00:26:36.792" v="5355" actId="20577"/>
          <ac:graphicFrameMkLst>
            <pc:docMk/>
            <pc:sldMk cId="2364922135" sldId="289"/>
            <ac:graphicFrameMk id="3" creationId="{44527E7A-7979-42E5-BE4E-3B86E98E508A}"/>
          </ac:graphicFrameMkLst>
        </pc:graphicFrameChg>
        <pc:picChg chg="add mod modCrop">
          <ac:chgData name="Brett Powell" userId="99f5b1ab-6501-42b3-b2a6-3f7f1150ff33" providerId="ADAL" clId="{76A17260-CAA7-4BEF-B3D1-BB7515C6093E}" dt="2017-08-29T17:34:24.378" v="30060" actId="20577"/>
          <ac:picMkLst>
            <pc:docMk/>
            <pc:sldMk cId="2364922135" sldId="289"/>
            <ac:picMk id="3" creationId="{CFF2685C-67F2-435D-A3BB-251DD578A316}"/>
          </ac:picMkLst>
        </pc:picChg>
        <pc:picChg chg="add mod">
          <ac:chgData name="Brett Powell" userId="99f5b1ab-6501-42b3-b2a6-3f7f1150ff33" providerId="ADAL" clId="{76A17260-CAA7-4BEF-B3D1-BB7515C6093E}" dt="2017-08-29T17:34:24.378" v="30060" actId="20577"/>
          <ac:picMkLst>
            <pc:docMk/>
            <pc:sldMk cId="2364922135" sldId="289"/>
            <ac:picMk id="6" creationId="{B8CA81DB-5A34-4BE4-A350-32863F16925A}"/>
          </ac:picMkLst>
        </pc:picChg>
        <pc:picChg chg="add del">
          <ac:chgData name="Brett Powell" userId="99f5b1ab-6501-42b3-b2a6-3f7f1150ff33" providerId="ADAL" clId="{76A17260-CAA7-4BEF-B3D1-BB7515C6093E}" dt="2017-08-27T23:43:13.589" v="17780" actId="478"/>
          <ac:picMkLst>
            <pc:docMk/>
            <pc:sldMk cId="2364922135" sldId="289"/>
            <ac:picMk id="7" creationId="{B3B51AED-1251-4FB4-8989-6090AF42605A}"/>
          </ac:picMkLst>
        </pc:picChg>
        <pc:picChg chg="add mod">
          <ac:chgData name="Brett Powell" userId="99f5b1ab-6501-42b3-b2a6-3f7f1150ff33" providerId="ADAL" clId="{76A17260-CAA7-4BEF-B3D1-BB7515C6093E}" dt="2017-08-29T17:34:07.330" v="30046" actId="1076"/>
          <ac:picMkLst>
            <pc:docMk/>
            <pc:sldMk cId="2364922135" sldId="289"/>
            <ac:picMk id="10" creationId="{B6E6B6DD-4A1B-46E8-8A72-A3CE457BAED8}"/>
          </ac:picMkLst>
        </pc:picChg>
      </pc:sldChg>
      <pc:sldChg chg="add del">
        <pc:chgData name="Brett Powell" userId="99f5b1ab-6501-42b3-b2a6-3f7f1150ff33" providerId="ADAL" clId="{76A17260-CAA7-4BEF-B3D1-BB7515C6093E}" dt="2017-08-27T00:53:46.774" v="6390" actId="2696"/>
        <pc:sldMkLst>
          <pc:docMk/>
          <pc:sldMk cId="3058851506" sldId="290"/>
        </pc:sldMkLst>
      </pc:sldChg>
      <pc:sldChg chg="add del">
        <pc:chgData name="Brett Powell" userId="99f5b1ab-6501-42b3-b2a6-3f7f1150ff33" providerId="ADAL" clId="{76A17260-CAA7-4BEF-B3D1-BB7515C6093E}" dt="2017-08-27T00:53:43.864" v="6389" actId="2696"/>
        <pc:sldMkLst>
          <pc:docMk/>
          <pc:sldMk cId="1676226970" sldId="291"/>
        </pc:sldMkLst>
      </pc:sldChg>
      <pc:sldChg chg="addSp delSp modSp add modNotesTx">
        <pc:chgData name="Brett Powell" userId="99f5b1ab-6501-42b3-b2a6-3f7f1150ff33" providerId="ADAL" clId="{76A17260-CAA7-4BEF-B3D1-BB7515C6093E}" dt="2017-09-09T18:49:30.398" v="63937" actId="1076"/>
        <pc:sldMkLst>
          <pc:docMk/>
          <pc:sldMk cId="2680057680" sldId="292"/>
        </pc:sldMkLst>
        <pc:spChg chg="mod">
          <ac:chgData name="Brett Powell" userId="99f5b1ab-6501-42b3-b2a6-3f7f1150ff33" providerId="ADAL" clId="{76A17260-CAA7-4BEF-B3D1-BB7515C6093E}" dt="2017-08-27T01:23:49.084" v="7464" actId="1076"/>
          <ac:spMkLst>
            <pc:docMk/>
            <pc:sldMk cId="2680057680" sldId="292"/>
            <ac:spMk id="2" creationId="{E3BE035C-5E29-4BB5-A6C8-48FCEECF3E92}"/>
          </ac:spMkLst>
        </pc:spChg>
        <pc:spChg chg="add mod">
          <ac:chgData name="Brett Powell" userId="99f5b1ab-6501-42b3-b2a6-3f7f1150ff33" providerId="ADAL" clId="{76A17260-CAA7-4BEF-B3D1-BB7515C6093E}" dt="2017-09-09T18:49:30.398" v="63937" actId="1076"/>
          <ac:spMkLst>
            <pc:docMk/>
            <pc:sldMk cId="2680057680" sldId="292"/>
            <ac:spMk id="3" creationId="{884A04E3-25D6-4498-95E7-E7B743777658}"/>
          </ac:spMkLst>
        </pc:spChg>
        <pc:spChg chg="del">
          <ac:chgData name="Brett Powell" userId="99f5b1ab-6501-42b3-b2a6-3f7f1150ff33" providerId="ADAL" clId="{76A17260-CAA7-4BEF-B3D1-BB7515C6093E}" dt="2017-08-27T00:54:13.178" v="6445" actId="478"/>
          <ac:spMkLst>
            <pc:docMk/>
            <pc:sldMk cId="2680057680" sldId="292"/>
            <ac:spMk id="4" creationId="{48B4CE86-5310-4FD6-85FE-0B551F6210A9}"/>
          </ac:spMkLst>
        </pc:spChg>
        <pc:spChg chg="add mod">
          <ac:chgData name="Brett Powell" userId="99f5b1ab-6501-42b3-b2a6-3f7f1150ff33" providerId="ADAL" clId="{76A17260-CAA7-4BEF-B3D1-BB7515C6093E}" dt="2017-08-27T13:46:54.141" v="11154" actId="14100"/>
          <ac:spMkLst>
            <pc:docMk/>
            <pc:sldMk cId="2680057680" sldId="292"/>
            <ac:spMk id="8" creationId="{F0BC2DFC-CAFD-4CBB-9914-D07C7762084B}"/>
          </ac:spMkLst>
        </pc:spChg>
        <pc:spChg chg="add mod">
          <ac:chgData name="Brett Powell" userId="99f5b1ab-6501-42b3-b2a6-3f7f1150ff33" providerId="ADAL" clId="{76A17260-CAA7-4BEF-B3D1-BB7515C6093E}" dt="2017-09-05T15:53:47.460" v="61054" actId="20577"/>
          <ac:spMkLst>
            <pc:docMk/>
            <pc:sldMk cId="2680057680" sldId="292"/>
            <ac:spMk id="10" creationId="{161189C9-ABC7-414C-A7D3-01C9028C7C1E}"/>
          </ac:spMkLst>
        </pc:spChg>
        <pc:spChg chg="add mod">
          <ac:chgData name="Brett Powell" userId="99f5b1ab-6501-42b3-b2a6-3f7f1150ff33" providerId="ADAL" clId="{76A17260-CAA7-4BEF-B3D1-BB7515C6093E}" dt="2017-08-27T13:47:00.053" v="11155" actId="14100"/>
          <ac:spMkLst>
            <pc:docMk/>
            <pc:sldMk cId="2680057680" sldId="292"/>
            <ac:spMk id="11" creationId="{0EEF4E4B-767C-4897-8EDD-DE3FBB7EBFEA}"/>
          </ac:spMkLst>
        </pc:spChg>
        <pc:spChg chg="del">
          <ac:chgData name="Brett Powell" userId="99f5b1ab-6501-42b3-b2a6-3f7f1150ff33" providerId="ADAL" clId="{76A17260-CAA7-4BEF-B3D1-BB7515C6093E}" dt="2017-08-27T00:54:16.036" v="6446" actId="478"/>
          <ac:spMkLst>
            <pc:docMk/>
            <pc:sldMk cId="2680057680" sldId="292"/>
            <ac:spMk id="12" creationId="{890A6656-9F03-466D-967E-337D3E0DA65A}"/>
          </ac:spMkLst>
        </pc:spChg>
        <pc:spChg chg="add mod">
          <ac:chgData name="Brett Powell" userId="99f5b1ab-6501-42b3-b2a6-3f7f1150ff33" providerId="ADAL" clId="{76A17260-CAA7-4BEF-B3D1-BB7515C6093E}" dt="2017-09-05T15:57:39.885" v="61070" actId="20577"/>
          <ac:spMkLst>
            <pc:docMk/>
            <pc:sldMk cId="2680057680" sldId="292"/>
            <ac:spMk id="13" creationId="{C2FAA36A-481C-4D40-9E2B-CD8EF164EDE2}"/>
          </ac:spMkLst>
        </pc:spChg>
        <pc:spChg chg="add mod">
          <ac:chgData name="Brett Powell" userId="99f5b1ab-6501-42b3-b2a6-3f7f1150ff33" providerId="ADAL" clId="{76A17260-CAA7-4BEF-B3D1-BB7515C6093E}" dt="2017-08-27T13:47:04.834" v="11156" actId="14100"/>
          <ac:spMkLst>
            <pc:docMk/>
            <pc:sldMk cId="2680057680" sldId="292"/>
            <ac:spMk id="14" creationId="{B333AB0D-342D-4180-AA19-6C292998671A}"/>
          </ac:spMkLst>
        </pc:spChg>
        <pc:spChg chg="add mod">
          <ac:chgData name="Brett Powell" userId="99f5b1ab-6501-42b3-b2a6-3f7f1150ff33" providerId="ADAL" clId="{76A17260-CAA7-4BEF-B3D1-BB7515C6093E}" dt="2017-08-27T13:46:35.831" v="11149" actId="14100"/>
          <ac:spMkLst>
            <pc:docMk/>
            <pc:sldMk cId="2680057680" sldId="292"/>
            <ac:spMk id="15" creationId="{76D7F868-3773-4A9C-847C-E3FB907A45E5}"/>
          </ac:spMkLst>
        </pc:spChg>
        <pc:picChg chg="add mod">
          <ac:chgData name="Brett Powell" userId="99f5b1ab-6501-42b3-b2a6-3f7f1150ff33" providerId="ADAL" clId="{76A17260-CAA7-4BEF-B3D1-BB7515C6093E}" dt="2017-08-27T01:38:47.004" v="8134" actId="1038"/>
          <ac:picMkLst>
            <pc:docMk/>
            <pc:sldMk cId="2680057680" sldId="292"/>
            <ac:picMk id="5" creationId="{EC90BECE-A9E8-4CB4-AF6B-5CAE90C77908}"/>
          </ac:picMkLst>
        </pc:picChg>
        <pc:picChg chg="add mod">
          <ac:chgData name="Brett Powell" userId="99f5b1ab-6501-42b3-b2a6-3f7f1150ff33" providerId="ADAL" clId="{76A17260-CAA7-4BEF-B3D1-BB7515C6093E}" dt="2017-08-27T01:38:47.004" v="8134" actId="1038"/>
          <ac:picMkLst>
            <pc:docMk/>
            <pc:sldMk cId="2680057680" sldId="292"/>
            <ac:picMk id="7" creationId="{EDB2BDE9-DF06-41B7-92A8-8A5239623057}"/>
          </ac:picMkLst>
        </pc:picChg>
        <pc:picChg chg="add mod">
          <ac:chgData name="Brett Powell" userId="99f5b1ab-6501-42b3-b2a6-3f7f1150ff33" providerId="ADAL" clId="{76A17260-CAA7-4BEF-B3D1-BB7515C6093E}" dt="2017-08-27T01:17:40.048" v="7189" actId="1038"/>
          <ac:picMkLst>
            <pc:docMk/>
            <pc:sldMk cId="2680057680" sldId="292"/>
            <ac:picMk id="16" creationId="{281BF32C-2681-4934-8148-1ED307EB7969}"/>
          </ac:picMkLst>
        </pc:picChg>
        <pc:picChg chg="add mod">
          <ac:chgData name="Brett Powell" userId="99f5b1ab-6501-42b3-b2a6-3f7f1150ff33" providerId="ADAL" clId="{76A17260-CAA7-4BEF-B3D1-BB7515C6093E}" dt="2017-08-27T01:17:40.048" v="7189" actId="1038"/>
          <ac:picMkLst>
            <pc:docMk/>
            <pc:sldMk cId="2680057680" sldId="292"/>
            <ac:picMk id="17" creationId="{3A58D610-6F62-4C46-A493-6EE23AAD02C8}"/>
          </ac:picMkLst>
        </pc:picChg>
        <pc:picChg chg="add mod">
          <ac:chgData name="Brett Powell" userId="99f5b1ab-6501-42b3-b2a6-3f7f1150ff33" providerId="ADAL" clId="{76A17260-CAA7-4BEF-B3D1-BB7515C6093E}" dt="2017-08-27T01:17:40.048" v="7189" actId="1038"/>
          <ac:picMkLst>
            <pc:docMk/>
            <pc:sldMk cId="2680057680" sldId="292"/>
            <ac:picMk id="18" creationId="{7BD7CFAA-8DF7-411F-8078-B8403A64E3C9}"/>
          </ac:picMkLst>
        </pc:picChg>
        <pc:picChg chg="add mod">
          <ac:chgData name="Brett Powell" userId="99f5b1ab-6501-42b3-b2a6-3f7f1150ff33" providerId="ADAL" clId="{76A17260-CAA7-4BEF-B3D1-BB7515C6093E}" dt="2017-08-27T01:17:40.048" v="7189" actId="1038"/>
          <ac:picMkLst>
            <pc:docMk/>
            <pc:sldMk cId="2680057680" sldId="292"/>
            <ac:picMk id="19" creationId="{82A513F0-BF6F-4C25-9C10-66DB30F2BE49}"/>
          </ac:picMkLst>
        </pc:picChg>
        <pc:picChg chg="add mod">
          <ac:chgData name="Brett Powell" userId="99f5b1ab-6501-42b3-b2a6-3f7f1150ff33" providerId="ADAL" clId="{76A17260-CAA7-4BEF-B3D1-BB7515C6093E}" dt="2017-08-27T01:17:40.048" v="7189" actId="1038"/>
          <ac:picMkLst>
            <pc:docMk/>
            <pc:sldMk cId="2680057680" sldId="292"/>
            <ac:picMk id="20" creationId="{3EF3FAF1-7976-4783-BF9D-22E6C954A02F}"/>
          </ac:picMkLst>
        </pc:picChg>
        <pc:picChg chg="add mod">
          <ac:chgData name="Brett Powell" userId="99f5b1ab-6501-42b3-b2a6-3f7f1150ff33" providerId="ADAL" clId="{76A17260-CAA7-4BEF-B3D1-BB7515C6093E}" dt="2017-08-27T01:17:40.048" v="7189" actId="1038"/>
          <ac:picMkLst>
            <pc:docMk/>
            <pc:sldMk cId="2680057680" sldId="292"/>
            <ac:picMk id="21" creationId="{1F3EE991-2934-4319-B8AE-DF7969356417}"/>
          </ac:picMkLst>
        </pc:picChg>
        <pc:picChg chg="add mod">
          <ac:chgData name="Brett Powell" userId="99f5b1ab-6501-42b3-b2a6-3f7f1150ff33" providerId="ADAL" clId="{76A17260-CAA7-4BEF-B3D1-BB7515C6093E}" dt="2017-08-27T01:14:30.467" v="6944" actId="1076"/>
          <ac:picMkLst>
            <pc:docMk/>
            <pc:sldMk cId="2680057680" sldId="292"/>
            <ac:picMk id="22" creationId="{626AA899-BE0C-48AE-96A9-D54EC466EE32}"/>
          </ac:picMkLst>
        </pc:picChg>
      </pc:sldChg>
      <pc:sldChg chg="modSp add ord">
        <pc:chgData name="Brett Powell" userId="99f5b1ab-6501-42b3-b2a6-3f7f1150ff33" providerId="ADAL" clId="{76A17260-CAA7-4BEF-B3D1-BB7515C6093E}" dt="2017-08-27T14:52:12.540" v="12533" actId="20577"/>
        <pc:sldMkLst>
          <pc:docMk/>
          <pc:sldMk cId="1904209939" sldId="293"/>
        </pc:sldMkLst>
        <pc:spChg chg="mod">
          <ac:chgData name="Brett Powell" userId="99f5b1ab-6501-42b3-b2a6-3f7f1150ff33" providerId="ADAL" clId="{76A17260-CAA7-4BEF-B3D1-BB7515C6093E}" dt="2017-08-27T14:52:12.540" v="12533" actId="20577"/>
          <ac:spMkLst>
            <pc:docMk/>
            <pc:sldMk cId="1904209939" sldId="293"/>
            <ac:spMk id="5" creationId="{2FD0E91F-A67F-4EB1-9181-DE97697A1FEB}"/>
          </ac:spMkLst>
        </pc:spChg>
      </pc:sldChg>
      <pc:sldChg chg="addSp delSp modSp add ord modNotesTx">
        <pc:chgData name="Brett Powell" userId="99f5b1ab-6501-42b3-b2a6-3f7f1150ff33" providerId="ADAL" clId="{76A17260-CAA7-4BEF-B3D1-BB7515C6093E}" dt="2017-09-09T18:49:30.398" v="63937" actId="1076"/>
        <pc:sldMkLst>
          <pc:docMk/>
          <pc:sldMk cId="1604700772" sldId="294"/>
        </pc:sldMkLst>
        <pc:spChg chg="mod">
          <ac:chgData name="Brett Powell" userId="99f5b1ab-6501-42b3-b2a6-3f7f1150ff33" providerId="ADAL" clId="{76A17260-CAA7-4BEF-B3D1-BB7515C6093E}" dt="2017-08-29T00:08:30.751" v="21506" actId="122"/>
          <ac:spMkLst>
            <pc:docMk/>
            <pc:sldMk cId="1604700772" sldId="294"/>
            <ac:spMk id="2" creationId="{61E21BD0-405D-44AF-9516-565790A23062}"/>
          </ac:spMkLst>
        </pc:spChg>
        <pc:spChg chg="mod">
          <ac:chgData name="Brett Powell" userId="99f5b1ab-6501-42b3-b2a6-3f7f1150ff33" providerId="ADAL" clId="{76A17260-CAA7-4BEF-B3D1-BB7515C6093E}" dt="2017-09-05T18:57:20.369" v="61337" actId="20577"/>
          <ac:spMkLst>
            <pc:docMk/>
            <pc:sldMk cId="1604700772" sldId="294"/>
            <ac:spMk id="3" creationId="{AF9BD3B2-D0D0-46E1-A93A-796DC45DF192}"/>
          </ac:spMkLst>
        </pc:spChg>
        <pc:spChg chg="add mod">
          <ac:chgData name="Brett Powell" userId="99f5b1ab-6501-42b3-b2a6-3f7f1150ff33" providerId="ADAL" clId="{76A17260-CAA7-4BEF-B3D1-BB7515C6093E}" dt="2017-09-09T18:49:30.398" v="63937" actId="1076"/>
          <ac:spMkLst>
            <pc:docMk/>
            <pc:sldMk cId="1604700772" sldId="294"/>
            <ac:spMk id="5" creationId="{6E56AA60-A209-4966-A0D3-F7B298CBFBD6}"/>
          </ac:spMkLst>
        </pc:spChg>
        <pc:spChg chg="add del mod">
          <ac:chgData name="Brett Powell" userId="99f5b1ab-6501-42b3-b2a6-3f7f1150ff33" providerId="ADAL" clId="{76A17260-CAA7-4BEF-B3D1-BB7515C6093E}" dt="2017-08-28T23:00:12.672" v="19313" actId="478"/>
          <ac:spMkLst>
            <pc:docMk/>
            <pc:sldMk cId="1604700772" sldId="294"/>
            <ac:spMk id="5" creationId="{4AAC483D-4F0F-49DD-A672-5AC0AFBB8116}"/>
          </ac:spMkLst>
        </pc:spChg>
        <pc:spChg chg="add mod">
          <ac:chgData name="Brett Powell" userId="99f5b1ab-6501-42b3-b2a6-3f7f1150ff33" providerId="ADAL" clId="{76A17260-CAA7-4BEF-B3D1-BB7515C6093E}" dt="2017-08-31T17:17:03.155" v="44023" actId="1036"/>
          <ac:spMkLst>
            <pc:docMk/>
            <pc:sldMk cId="1604700772" sldId="294"/>
            <ac:spMk id="6" creationId="{4A0C69EC-E30A-429B-B40D-058E2B9E995E}"/>
          </ac:spMkLst>
        </pc:spChg>
        <pc:spChg chg="add del mod">
          <ac:chgData name="Brett Powell" userId="99f5b1ab-6501-42b3-b2a6-3f7f1150ff33" providerId="ADAL" clId="{76A17260-CAA7-4BEF-B3D1-BB7515C6093E}" dt="2017-08-28T23:21:59.997" v="20034" actId="478"/>
          <ac:spMkLst>
            <pc:docMk/>
            <pc:sldMk cId="1604700772" sldId="294"/>
            <ac:spMk id="7" creationId="{48F8C4F9-7B7A-41F9-B304-C32A34527754}"/>
          </ac:spMkLst>
        </pc:spChg>
        <pc:spChg chg="add mod">
          <ac:chgData name="Brett Powell" userId="99f5b1ab-6501-42b3-b2a6-3f7f1150ff33" providerId="ADAL" clId="{76A17260-CAA7-4BEF-B3D1-BB7515C6093E}" dt="2017-09-05T18:24:28.645" v="61121" actId="1076"/>
          <ac:spMkLst>
            <pc:docMk/>
            <pc:sldMk cId="1604700772" sldId="294"/>
            <ac:spMk id="10" creationId="{D3214C55-DEC5-4807-BB19-B25155AE117C}"/>
          </ac:spMkLst>
        </pc:spChg>
        <pc:graphicFrameChg chg="add mod modGraphic">
          <ac:chgData name="Brett Powell" userId="99f5b1ab-6501-42b3-b2a6-3f7f1150ff33" providerId="ADAL" clId="{76A17260-CAA7-4BEF-B3D1-BB7515C6093E}" dt="2017-08-31T17:17:05.308" v="44027" actId="1036"/>
          <ac:graphicFrameMkLst>
            <pc:docMk/>
            <pc:sldMk cId="1604700772" sldId="294"/>
            <ac:graphicFrameMk id="4" creationId="{E498A95B-D8B3-4314-97EB-C2C286B90994}"/>
          </ac:graphicFrameMkLst>
        </pc:graphicFrameChg>
        <pc:graphicFrameChg chg="add mod modGraphic">
          <ac:chgData name="Brett Powell" userId="99f5b1ab-6501-42b3-b2a6-3f7f1150ff33" providerId="ADAL" clId="{76A17260-CAA7-4BEF-B3D1-BB7515C6093E}" dt="2017-08-31T17:16:54.477" v="44019" actId="1036"/>
          <ac:graphicFrameMkLst>
            <pc:docMk/>
            <pc:sldMk cId="1604700772" sldId="294"/>
            <ac:graphicFrameMk id="11" creationId="{F8ABAB5B-9087-4CEC-877B-14C490FFB5A6}"/>
          </ac:graphicFrameMkLst>
        </pc:graphicFrameChg>
        <pc:picChg chg="add del mod">
          <ac:chgData name="Brett Powell" userId="99f5b1ab-6501-42b3-b2a6-3f7f1150ff33" providerId="ADAL" clId="{76A17260-CAA7-4BEF-B3D1-BB7515C6093E}" dt="2017-08-28T23:49:08.527" v="20779" actId="478"/>
          <ac:picMkLst>
            <pc:docMk/>
            <pc:sldMk cId="1604700772" sldId="294"/>
            <ac:picMk id="9" creationId="{BC78BD64-4055-4161-913F-2CC6DCF3A2F5}"/>
          </ac:picMkLst>
        </pc:picChg>
      </pc:sldChg>
      <pc:sldChg chg="addSp delSp modSp add modNotesTx">
        <pc:chgData name="Brett Powell" userId="99f5b1ab-6501-42b3-b2a6-3f7f1150ff33" providerId="ADAL" clId="{76A17260-CAA7-4BEF-B3D1-BB7515C6093E}" dt="2017-09-09T18:49:30.398" v="63937" actId="1076"/>
        <pc:sldMkLst>
          <pc:docMk/>
          <pc:sldMk cId="591593029" sldId="295"/>
        </pc:sldMkLst>
        <pc:spChg chg="mod">
          <ac:chgData name="Brett Powell" userId="99f5b1ab-6501-42b3-b2a6-3f7f1150ff33" providerId="ADAL" clId="{76A17260-CAA7-4BEF-B3D1-BB7515C6093E}" dt="2017-08-29T17:05:06.352" v="27324" actId="1076"/>
          <ac:spMkLst>
            <pc:docMk/>
            <pc:sldMk cId="591593029" sldId="295"/>
            <ac:spMk id="2" creationId="{61E21BD0-405D-44AF-9516-565790A23062}"/>
          </ac:spMkLst>
        </pc:spChg>
        <pc:spChg chg="add mod">
          <ac:chgData name="Brett Powell" userId="99f5b1ab-6501-42b3-b2a6-3f7f1150ff33" providerId="ADAL" clId="{76A17260-CAA7-4BEF-B3D1-BB7515C6093E}" dt="2017-09-09T18:49:30.398" v="63937" actId="1076"/>
          <ac:spMkLst>
            <pc:docMk/>
            <pc:sldMk cId="591593029" sldId="295"/>
            <ac:spMk id="3" creationId="{D4CD7497-4BF5-4138-A76A-57A949E977AB}"/>
          </ac:spMkLst>
        </pc:spChg>
        <pc:spChg chg="del">
          <ac:chgData name="Brett Powell" userId="99f5b1ab-6501-42b3-b2a6-3f7f1150ff33" providerId="ADAL" clId="{76A17260-CAA7-4BEF-B3D1-BB7515C6093E}" dt="2017-08-29T14:39:59.094" v="25733" actId="478"/>
          <ac:spMkLst>
            <pc:docMk/>
            <pc:sldMk cId="591593029" sldId="295"/>
            <ac:spMk id="3" creationId="{AF9BD3B2-D0D0-46E1-A93A-796DC45DF192}"/>
          </ac:spMkLst>
        </pc:spChg>
        <pc:spChg chg="del">
          <ac:chgData name="Brett Powell" userId="99f5b1ab-6501-42b3-b2a6-3f7f1150ff33" providerId="ADAL" clId="{76A17260-CAA7-4BEF-B3D1-BB7515C6093E}" dt="2017-08-29T14:38:21.399" v="25678" actId="478"/>
          <ac:spMkLst>
            <pc:docMk/>
            <pc:sldMk cId="591593029" sldId="295"/>
            <ac:spMk id="4" creationId="{CC078D8F-6A4A-4AE5-A878-4DB2198A813F}"/>
          </ac:spMkLst>
        </pc:spChg>
        <pc:spChg chg="add mod">
          <ac:chgData name="Brett Powell" userId="99f5b1ab-6501-42b3-b2a6-3f7f1150ff33" providerId="ADAL" clId="{76A17260-CAA7-4BEF-B3D1-BB7515C6093E}" dt="2017-09-02T17:41:35.025" v="47233" actId="20577"/>
          <ac:spMkLst>
            <pc:docMk/>
            <pc:sldMk cId="591593029" sldId="295"/>
            <ac:spMk id="7" creationId="{7F73BF4C-78FF-46A6-AFFB-34DFBDC141C9}"/>
          </ac:spMkLst>
        </pc:spChg>
        <pc:spChg chg="add mod">
          <ac:chgData name="Brett Powell" userId="99f5b1ab-6501-42b3-b2a6-3f7f1150ff33" providerId="ADAL" clId="{76A17260-CAA7-4BEF-B3D1-BB7515C6093E}" dt="2017-09-02T17:41:51.508" v="47237" actId="122"/>
          <ac:spMkLst>
            <pc:docMk/>
            <pc:sldMk cId="591593029" sldId="295"/>
            <ac:spMk id="8" creationId="{7479186F-892A-49EE-BCA5-48E375483EE1}"/>
          </ac:spMkLst>
        </pc:spChg>
        <pc:picChg chg="del">
          <ac:chgData name="Brett Powell" userId="99f5b1ab-6501-42b3-b2a6-3f7f1150ff33" providerId="ADAL" clId="{76A17260-CAA7-4BEF-B3D1-BB7515C6093E}" dt="2017-08-29T14:38:18.686" v="25677" actId="478"/>
          <ac:picMkLst>
            <pc:docMk/>
            <pc:sldMk cId="591593029" sldId="295"/>
            <ac:picMk id="6" creationId="{A7799E0B-8398-47A4-9D27-55B24799F51A}"/>
          </ac:picMkLst>
        </pc:picChg>
        <pc:picChg chg="add del mod">
          <ac:chgData name="Brett Powell" userId="99f5b1ab-6501-42b3-b2a6-3f7f1150ff33" providerId="ADAL" clId="{76A17260-CAA7-4BEF-B3D1-BB7515C6093E}" dt="2017-08-29T14:46:35.707" v="25996" actId="478"/>
          <ac:picMkLst>
            <pc:docMk/>
            <pc:sldMk cId="591593029" sldId="295"/>
            <ac:picMk id="10" creationId="{1E580CFB-1379-46BF-A0E8-CF2768269FCC}"/>
          </ac:picMkLst>
        </pc:picChg>
        <pc:picChg chg="add mod">
          <ac:chgData name="Brett Powell" userId="99f5b1ab-6501-42b3-b2a6-3f7f1150ff33" providerId="ADAL" clId="{76A17260-CAA7-4BEF-B3D1-BB7515C6093E}" dt="2017-09-02T17:41:58.220" v="47239" actId="1076"/>
          <ac:picMkLst>
            <pc:docMk/>
            <pc:sldMk cId="591593029" sldId="295"/>
            <ac:picMk id="12" creationId="{0F3B230E-FD52-483A-B1D7-223F7C7494E7}"/>
          </ac:picMkLst>
        </pc:picChg>
      </pc:sldChg>
      <pc:sldChg chg="modSp add del">
        <pc:chgData name="Brett Powell" userId="99f5b1ab-6501-42b3-b2a6-3f7f1150ff33" providerId="ADAL" clId="{76A17260-CAA7-4BEF-B3D1-BB7515C6093E}" dt="2017-08-29T13:57:22.430" v="24419" actId="2696"/>
        <pc:sldMkLst>
          <pc:docMk/>
          <pc:sldMk cId="1012576377" sldId="295"/>
        </pc:sldMkLst>
        <pc:spChg chg="mod">
          <ac:chgData name="Brett Powell" userId="99f5b1ab-6501-42b3-b2a6-3f7f1150ff33" providerId="ADAL" clId="{76A17260-CAA7-4BEF-B3D1-BB7515C6093E}" dt="2017-08-29T13:54:33.288" v="24324" actId="20577"/>
          <ac:spMkLst>
            <pc:docMk/>
            <pc:sldMk cId="1012576377" sldId="295"/>
            <ac:spMk id="2" creationId="{275891B7-94DF-4D8A-B3BA-1C94EEC8FA1F}"/>
          </ac:spMkLst>
        </pc:spChg>
      </pc:sldChg>
      <pc:sldChg chg="add del">
        <pc:chgData name="Brett Powell" userId="99f5b1ab-6501-42b3-b2a6-3f7f1150ff33" providerId="ADAL" clId="{76A17260-CAA7-4BEF-B3D1-BB7515C6093E}" dt="2017-08-29T14:10:28.479" v="24536" actId="2696"/>
        <pc:sldMkLst>
          <pc:docMk/>
          <pc:sldMk cId="2438094233" sldId="295"/>
        </pc:sldMkLst>
      </pc:sldChg>
      <pc:sldChg chg="addSp delSp modSp add modNotesTx">
        <pc:chgData name="Brett Powell" userId="99f5b1ab-6501-42b3-b2a6-3f7f1150ff33" providerId="ADAL" clId="{76A17260-CAA7-4BEF-B3D1-BB7515C6093E}" dt="2017-09-09T18:49:30.398" v="63937" actId="1076"/>
        <pc:sldMkLst>
          <pc:docMk/>
          <pc:sldMk cId="1847446173" sldId="296"/>
        </pc:sldMkLst>
        <pc:spChg chg="mod">
          <ac:chgData name="Brett Powell" userId="99f5b1ab-6501-42b3-b2a6-3f7f1150ff33" providerId="ADAL" clId="{76A17260-CAA7-4BEF-B3D1-BB7515C6093E}" dt="2017-08-29T18:39:48.798" v="30999" actId="1076"/>
          <ac:spMkLst>
            <pc:docMk/>
            <pc:sldMk cId="1847446173" sldId="296"/>
            <ac:spMk id="2" creationId="{61E21BD0-405D-44AF-9516-565790A23062}"/>
          </ac:spMkLst>
        </pc:spChg>
        <pc:spChg chg="add mod">
          <ac:chgData name="Brett Powell" userId="99f5b1ab-6501-42b3-b2a6-3f7f1150ff33" providerId="ADAL" clId="{76A17260-CAA7-4BEF-B3D1-BB7515C6093E}" dt="2017-08-29T18:39:56.874" v="31025" actId="1035"/>
          <ac:spMkLst>
            <pc:docMk/>
            <pc:sldMk cId="1847446173" sldId="296"/>
            <ac:spMk id="4" creationId="{4FD372E2-875C-4AF5-9D27-1BB40CD9FC58}"/>
          </ac:spMkLst>
        </pc:spChg>
        <pc:spChg chg="add mod">
          <ac:chgData name="Brett Powell" userId="99f5b1ab-6501-42b3-b2a6-3f7f1150ff33" providerId="ADAL" clId="{76A17260-CAA7-4BEF-B3D1-BB7515C6093E}" dt="2017-09-09T18:49:30.398" v="63937" actId="1076"/>
          <ac:spMkLst>
            <pc:docMk/>
            <pc:sldMk cId="1847446173" sldId="296"/>
            <ac:spMk id="5" creationId="{966635EC-C36B-43A9-B552-95229DC26798}"/>
          </ac:spMkLst>
        </pc:spChg>
        <pc:spChg chg="mod">
          <ac:chgData name="Brett Powell" userId="99f5b1ab-6501-42b3-b2a6-3f7f1150ff33" providerId="ADAL" clId="{76A17260-CAA7-4BEF-B3D1-BB7515C6093E}" dt="2017-08-29T18:47:01.070" v="31472" actId="20577"/>
          <ac:spMkLst>
            <pc:docMk/>
            <pc:sldMk cId="1847446173" sldId="296"/>
            <ac:spMk id="7" creationId="{7F73BF4C-78FF-46A6-AFFB-34DFBDC141C9}"/>
          </ac:spMkLst>
        </pc:spChg>
        <pc:spChg chg="del">
          <ac:chgData name="Brett Powell" userId="99f5b1ab-6501-42b3-b2a6-3f7f1150ff33" providerId="ADAL" clId="{76A17260-CAA7-4BEF-B3D1-BB7515C6093E}" dt="2017-08-29T18:32:41.811" v="30927" actId="478"/>
          <ac:spMkLst>
            <pc:docMk/>
            <pc:sldMk cId="1847446173" sldId="296"/>
            <ac:spMk id="8" creationId="{7479186F-892A-49EE-BCA5-48E375483EE1}"/>
          </ac:spMkLst>
        </pc:spChg>
        <pc:spChg chg="add mod ord">
          <ac:chgData name="Brett Powell" userId="99f5b1ab-6501-42b3-b2a6-3f7f1150ff33" providerId="ADAL" clId="{76A17260-CAA7-4BEF-B3D1-BB7515C6093E}" dt="2017-08-29T18:49:20.276" v="31517" actId="1582"/>
          <ac:spMkLst>
            <pc:docMk/>
            <pc:sldMk cId="1847446173" sldId="296"/>
            <ac:spMk id="9" creationId="{B4E57CA8-818B-431A-B753-9509610D03DF}"/>
          </ac:spMkLst>
        </pc:spChg>
        <pc:spChg chg="add mod">
          <ac:chgData name="Brett Powell" userId="99f5b1ab-6501-42b3-b2a6-3f7f1150ff33" providerId="ADAL" clId="{76A17260-CAA7-4BEF-B3D1-BB7515C6093E}" dt="2017-08-29T18:54:23.814" v="31665" actId="1076"/>
          <ac:spMkLst>
            <pc:docMk/>
            <pc:sldMk cId="1847446173" sldId="296"/>
            <ac:spMk id="10" creationId="{A326F7F6-7FC3-4FEB-B08C-88DDF8F25097}"/>
          </ac:spMkLst>
        </pc:spChg>
        <pc:spChg chg="add mod ord">
          <ac:chgData name="Brett Powell" userId="99f5b1ab-6501-42b3-b2a6-3f7f1150ff33" providerId="ADAL" clId="{76A17260-CAA7-4BEF-B3D1-BB7515C6093E}" dt="2017-08-29T18:53:51.634" v="31662" actId="14100"/>
          <ac:spMkLst>
            <pc:docMk/>
            <pc:sldMk cId="1847446173" sldId="296"/>
            <ac:spMk id="13" creationId="{71E2C383-A66E-4B7F-8600-E6DCE37A22AE}"/>
          </ac:spMkLst>
        </pc:spChg>
        <pc:picChg chg="add mod">
          <ac:chgData name="Brett Powell" userId="99f5b1ab-6501-42b3-b2a6-3f7f1150ff33" providerId="ADAL" clId="{76A17260-CAA7-4BEF-B3D1-BB7515C6093E}" dt="2017-08-29T18:52:07.066" v="31644" actId="1036"/>
          <ac:picMkLst>
            <pc:docMk/>
            <pc:sldMk cId="1847446173" sldId="296"/>
            <ac:picMk id="3" creationId="{39B49678-AFC9-4A25-B023-6B1D41C5BD1E}"/>
          </ac:picMkLst>
        </pc:picChg>
        <pc:picChg chg="add mod">
          <ac:chgData name="Brett Powell" userId="99f5b1ab-6501-42b3-b2a6-3f7f1150ff33" providerId="ADAL" clId="{76A17260-CAA7-4BEF-B3D1-BB7515C6093E}" dt="2017-08-29T18:54:13.925" v="31664" actId="14100"/>
          <ac:picMkLst>
            <pc:docMk/>
            <pc:sldMk cId="1847446173" sldId="296"/>
            <ac:picMk id="6" creationId="{BE3F934B-0F35-4021-AB17-9B10A2ADE777}"/>
          </ac:picMkLst>
        </pc:picChg>
        <pc:picChg chg="del">
          <ac:chgData name="Brett Powell" userId="99f5b1ab-6501-42b3-b2a6-3f7f1150ff33" providerId="ADAL" clId="{76A17260-CAA7-4BEF-B3D1-BB7515C6093E}" dt="2017-08-29T17:46:44.533" v="30331" actId="478"/>
          <ac:picMkLst>
            <pc:docMk/>
            <pc:sldMk cId="1847446173" sldId="296"/>
            <ac:picMk id="12" creationId="{0F3B230E-FD52-483A-B1D7-223F7C7494E7}"/>
          </ac:picMkLst>
        </pc:picChg>
      </pc:sldChg>
      <pc:sldChg chg="addSp modSp add">
        <pc:chgData name="Brett Powell" userId="99f5b1ab-6501-42b3-b2a6-3f7f1150ff33" providerId="ADAL" clId="{76A17260-CAA7-4BEF-B3D1-BB7515C6093E}" dt="2017-09-09T18:49:30.398" v="63937" actId="1076"/>
        <pc:sldMkLst>
          <pc:docMk/>
          <pc:sldMk cId="557095454" sldId="297"/>
        </pc:sldMkLst>
        <pc:spChg chg="mod">
          <ac:chgData name="Brett Powell" userId="99f5b1ab-6501-42b3-b2a6-3f7f1150ff33" providerId="ADAL" clId="{76A17260-CAA7-4BEF-B3D1-BB7515C6093E}" dt="2017-08-30T16:00:12.411" v="37356" actId="1035"/>
          <ac:spMkLst>
            <pc:docMk/>
            <pc:sldMk cId="557095454" sldId="297"/>
            <ac:spMk id="2" creationId="{A57D78DE-10FA-473C-AECD-DC42FAF6B53E}"/>
          </ac:spMkLst>
        </pc:spChg>
        <pc:spChg chg="mod">
          <ac:chgData name="Brett Powell" userId="99f5b1ab-6501-42b3-b2a6-3f7f1150ff33" providerId="ADAL" clId="{76A17260-CAA7-4BEF-B3D1-BB7515C6093E}" dt="2017-09-02T16:27:01.249" v="46997" actId="12"/>
          <ac:spMkLst>
            <pc:docMk/>
            <pc:sldMk cId="557095454" sldId="297"/>
            <ac:spMk id="3" creationId="{FCBE0232-4698-496B-A512-737950D3BDB7}"/>
          </ac:spMkLst>
        </pc:spChg>
        <pc:spChg chg="add mod">
          <ac:chgData name="Brett Powell" userId="99f5b1ab-6501-42b3-b2a6-3f7f1150ff33" providerId="ADAL" clId="{76A17260-CAA7-4BEF-B3D1-BB7515C6093E}" dt="2017-09-09T18:49:30.398" v="63937" actId="1076"/>
          <ac:spMkLst>
            <pc:docMk/>
            <pc:sldMk cId="557095454" sldId="297"/>
            <ac:spMk id="4" creationId="{C67AF502-4B7B-4571-8728-B8C4BA22491E}"/>
          </ac:spMkLst>
        </pc:spChg>
        <pc:picChg chg="add mod">
          <ac:chgData name="Brett Powell" userId="99f5b1ab-6501-42b3-b2a6-3f7f1150ff33" providerId="ADAL" clId="{76A17260-CAA7-4BEF-B3D1-BB7515C6093E}" dt="2017-09-02T16:25:39.319" v="46970" actId="1038"/>
          <ac:picMkLst>
            <pc:docMk/>
            <pc:sldMk cId="557095454" sldId="297"/>
            <ac:picMk id="5" creationId="{4A7337AF-458E-4706-95CD-491FF0AE991C}"/>
          </ac:picMkLst>
        </pc:picChg>
      </pc:sldChg>
      <pc:sldChg chg="modSp add ord">
        <pc:chgData name="Brett Powell" userId="99f5b1ab-6501-42b3-b2a6-3f7f1150ff33" providerId="ADAL" clId="{76A17260-CAA7-4BEF-B3D1-BB7515C6093E}" dt="2017-08-29T19:34:49.696" v="33853" actId="20577"/>
        <pc:sldMkLst>
          <pc:docMk/>
          <pc:sldMk cId="2336595655" sldId="298"/>
        </pc:sldMkLst>
        <pc:spChg chg="mod">
          <ac:chgData name="Brett Powell" userId="99f5b1ab-6501-42b3-b2a6-3f7f1150ff33" providerId="ADAL" clId="{76A17260-CAA7-4BEF-B3D1-BB7515C6093E}" dt="2017-08-29T19:34:49.696" v="33853" actId="20577"/>
          <ac:spMkLst>
            <pc:docMk/>
            <pc:sldMk cId="2336595655" sldId="298"/>
            <ac:spMk id="2" creationId="{ACA39E4E-BA02-4111-AC37-1E135758275B}"/>
          </ac:spMkLst>
        </pc:spChg>
      </pc:sldChg>
      <pc:sldChg chg="addSp modSp add ord modNotesTx">
        <pc:chgData name="Brett Powell" userId="99f5b1ab-6501-42b3-b2a6-3f7f1150ff33" providerId="ADAL" clId="{76A17260-CAA7-4BEF-B3D1-BB7515C6093E}" dt="2017-09-09T18:49:30.398" v="63937" actId="1076"/>
        <pc:sldMkLst>
          <pc:docMk/>
          <pc:sldMk cId="891502508" sldId="299"/>
        </pc:sldMkLst>
        <pc:spChg chg="mod">
          <ac:chgData name="Brett Powell" userId="99f5b1ab-6501-42b3-b2a6-3f7f1150ff33" providerId="ADAL" clId="{76A17260-CAA7-4BEF-B3D1-BB7515C6093E}" dt="2017-08-30T23:17:05.729" v="41237" actId="1076"/>
          <ac:spMkLst>
            <pc:docMk/>
            <pc:sldMk cId="891502508" sldId="299"/>
            <ac:spMk id="2" creationId="{A57D78DE-10FA-473C-AECD-DC42FAF6B53E}"/>
          </ac:spMkLst>
        </pc:spChg>
        <pc:spChg chg="mod">
          <ac:chgData name="Brett Powell" userId="99f5b1ab-6501-42b3-b2a6-3f7f1150ff33" providerId="ADAL" clId="{76A17260-CAA7-4BEF-B3D1-BB7515C6093E}" dt="2017-08-30T23:17:02.075" v="41236" actId="1076"/>
          <ac:spMkLst>
            <pc:docMk/>
            <pc:sldMk cId="891502508" sldId="299"/>
            <ac:spMk id="3" creationId="{FCBE0232-4698-496B-A512-737950D3BDB7}"/>
          </ac:spMkLst>
        </pc:spChg>
        <pc:spChg chg="add mod">
          <ac:chgData name="Brett Powell" userId="99f5b1ab-6501-42b3-b2a6-3f7f1150ff33" providerId="ADAL" clId="{76A17260-CAA7-4BEF-B3D1-BB7515C6093E}" dt="2017-09-09T18:49:30.398" v="63937" actId="1076"/>
          <ac:spMkLst>
            <pc:docMk/>
            <pc:sldMk cId="891502508" sldId="299"/>
            <ac:spMk id="5" creationId="{A4862422-45E2-4357-B36D-4DD6FEB1CFCA}"/>
          </ac:spMkLst>
        </pc:spChg>
        <pc:spChg chg="add mod">
          <ac:chgData name="Brett Powell" userId="99f5b1ab-6501-42b3-b2a6-3f7f1150ff33" providerId="ADAL" clId="{76A17260-CAA7-4BEF-B3D1-BB7515C6093E}" dt="2017-09-06T17:33:25.251" v="62123" actId="1036"/>
          <ac:spMkLst>
            <pc:docMk/>
            <pc:sldMk cId="891502508" sldId="299"/>
            <ac:spMk id="7" creationId="{D5806C92-B6BE-4590-B09D-D1B4AB81CF80}"/>
          </ac:spMkLst>
        </pc:spChg>
        <pc:spChg chg="add mod">
          <ac:chgData name="Brett Powell" userId="99f5b1ab-6501-42b3-b2a6-3f7f1150ff33" providerId="ADAL" clId="{76A17260-CAA7-4BEF-B3D1-BB7515C6093E}" dt="2017-08-30T23:17:49.543" v="41338" actId="122"/>
          <ac:spMkLst>
            <pc:docMk/>
            <pc:sldMk cId="891502508" sldId="299"/>
            <ac:spMk id="8" creationId="{4ABC6B60-3B11-462B-8D56-7F9D5A11234B}"/>
          </ac:spMkLst>
        </pc:spChg>
        <pc:picChg chg="add mod">
          <ac:chgData name="Brett Powell" userId="99f5b1ab-6501-42b3-b2a6-3f7f1150ff33" providerId="ADAL" clId="{76A17260-CAA7-4BEF-B3D1-BB7515C6093E}" dt="2017-08-30T23:17:19.869" v="41242" actId="1076"/>
          <ac:picMkLst>
            <pc:docMk/>
            <pc:sldMk cId="891502508" sldId="299"/>
            <ac:picMk id="4" creationId="{7C1543BE-D4AA-4420-8511-D157E3BCDB39}"/>
          </ac:picMkLst>
        </pc:picChg>
        <pc:picChg chg="add mod">
          <ac:chgData name="Brett Powell" userId="99f5b1ab-6501-42b3-b2a6-3f7f1150ff33" providerId="ADAL" clId="{76A17260-CAA7-4BEF-B3D1-BB7515C6093E}" dt="2017-09-06T17:33:30.062" v="62131" actId="1036"/>
          <ac:picMkLst>
            <pc:docMk/>
            <pc:sldMk cId="891502508" sldId="299"/>
            <ac:picMk id="6" creationId="{99A4D292-26F2-4E3D-9F36-78F9F42C49CB}"/>
          </ac:picMkLst>
        </pc:picChg>
      </pc:sldChg>
      <pc:sldChg chg="modSp add ord">
        <pc:chgData name="Brett Powell" userId="99f5b1ab-6501-42b3-b2a6-3f7f1150ff33" providerId="ADAL" clId="{76A17260-CAA7-4BEF-B3D1-BB7515C6093E}" dt="2017-08-30T22:51:56.233" v="39674" actId="20577"/>
        <pc:sldMkLst>
          <pc:docMk/>
          <pc:sldMk cId="2311423748" sldId="300"/>
        </pc:sldMkLst>
        <pc:spChg chg="mod">
          <ac:chgData name="Brett Powell" userId="99f5b1ab-6501-42b3-b2a6-3f7f1150ff33" providerId="ADAL" clId="{76A17260-CAA7-4BEF-B3D1-BB7515C6093E}" dt="2017-08-30T22:51:56.233" v="39674" actId="20577"/>
          <ac:spMkLst>
            <pc:docMk/>
            <pc:sldMk cId="2311423748" sldId="300"/>
            <ac:spMk id="5" creationId="{2FD0E91F-A67F-4EB1-9181-DE97697A1FEB}"/>
          </ac:spMkLst>
        </pc:spChg>
      </pc:sldChg>
      <pc:sldChg chg="add del">
        <pc:chgData name="Brett Powell" userId="99f5b1ab-6501-42b3-b2a6-3f7f1150ff33" providerId="ADAL" clId="{76A17260-CAA7-4BEF-B3D1-BB7515C6093E}" dt="2017-08-30T22:52:05.523" v="39676" actId="2696"/>
        <pc:sldMkLst>
          <pc:docMk/>
          <pc:sldMk cId="3291486330" sldId="301"/>
        </pc:sldMkLst>
      </pc:sldChg>
      <pc:sldChg chg="addSp delSp modSp add ord">
        <pc:chgData name="Brett Powell" userId="99f5b1ab-6501-42b3-b2a6-3f7f1150ff33" providerId="ADAL" clId="{76A17260-CAA7-4BEF-B3D1-BB7515C6093E}" dt="2017-09-16T18:37:31.430" v="65816" actId="20577"/>
        <pc:sldMkLst>
          <pc:docMk/>
          <pc:sldMk cId="3410472371" sldId="301"/>
        </pc:sldMkLst>
        <pc:spChg chg="mod">
          <ac:chgData name="Brett Powell" userId="99f5b1ab-6501-42b3-b2a6-3f7f1150ff33" providerId="ADAL" clId="{76A17260-CAA7-4BEF-B3D1-BB7515C6093E}" dt="2017-08-30T22:52:24.232" v="39751" actId="20577"/>
          <ac:spMkLst>
            <pc:docMk/>
            <pc:sldMk cId="3410472371" sldId="301"/>
            <ac:spMk id="2" creationId="{A57D78DE-10FA-473C-AECD-DC42FAF6B53E}"/>
          </ac:spMkLst>
        </pc:spChg>
        <pc:spChg chg="mod">
          <ac:chgData name="Brett Powell" userId="99f5b1ab-6501-42b3-b2a6-3f7f1150ff33" providerId="ADAL" clId="{76A17260-CAA7-4BEF-B3D1-BB7515C6093E}" dt="2017-09-16T18:37:31.430" v="65816" actId="20577"/>
          <ac:spMkLst>
            <pc:docMk/>
            <pc:sldMk cId="3410472371" sldId="301"/>
            <ac:spMk id="3" creationId="{FCBE0232-4698-496B-A512-737950D3BDB7}"/>
          </ac:spMkLst>
        </pc:spChg>
        <pc:spChg chg="add mod">
          <ac:chgData name="Brett Powell" userId="99f5b1ab-6501-42b3-b2a6-3f7f1150ff33" providerId="ADAL" clId="{76A17260-CAA7-4BEF-B3D1-BB7515C6093E}" dt="2017-09-06T21:37:05.773" v="62724" actId="1076"/>
          <ac:spMkLst>
            <pc:docMk/>
            <pc:sldMk cId="3410472371" sldId="301"/>
            <ac:spMk id="5" creationId="{88538071-84F0-46B6-B496-C632617D989F}"/>
          </ac:spMkLst>
        </pc:spChg>
        <pc:spChg chg="add mod">
          <ac:chgData name="Brett Powell" userId="99f5b1ab-6501-42b3-b2a6-3f7f1150ff33" providerId="ADAL" clId="{76A17260-CAA7-4BEF-B3D1-BB7515C6093E}" dt="2017-09-09T18:49:30.398" v="63937" actId="1076"/>
          <ac:spMkLst>
            <pc:docMk/>
            <pc:sldMk cId="3410472371" sldId="301"/>
            <ac:spMk id="7" creationId="{133C8343-A1C8-4F60-9382-35B3F653DA76}"/>
          </ac:spMkLst>
        </pc:spChg>
        <pc:spChg chg="add mod">
          <ac:chgData name="Brett Powell" userId="99f5b1ab-6501-42b3-b2a6-3f7f1150ff33" providerId="ADAL" clId="{76A17260-CAA7-4BEF-B3D1-BB7515C6093E}" dt="2017-09-06T23:56:38.291" v="62841" actId="1036"/>
          <ac:spMkLst>
            <pc:docMk/>
            <pc:sldMk cId="3410472371" sldId="301"/>
            <ac:spMk id="8" creationId="{DE57592B-B030-4751-B9FB-D9BD60D0E1A0}"/>
          </ac:spMkLst>
        </pc:spChg>
        <pc:picChg chg="add mod modCrop">
          <ac:chgData name="Brett Powell" userId="99f5b1ab-6501-42b3-b2a6-3f7f1150ff33" providerId="ADAL" clId="{76A17260-CAA7-4BEF-B3D1-BB7515C6093E}" dt="2017-09-06T21:37:02.072" v="62723" actId="1038"/>
          <ac:picMkLst>
            <pc:docMk/>
            <pc:sldMk cId="3410472371" sldId="301"/>
            <ac:picMk id="4" creationId="{36EE0F05-8768-43F0-926B-1295A817C578}"/>
          </ac:picMkLst>
        </pc:picChg>
        <pc:picChg chg="add mod">
          <ac:chgData name="Brett Powell" userId="99f5b1ab-6501-42b3-b2a6-3f7f1150ff33" providerId="ADAL" clId="{76A17260-CAA7-4BEF-B3D1-BB7515C6093E}" dt="2017-09-07T16:49:54.348" v="63050" actId="1076"/>
          <ac:picMkLst>
            <pc:docMk/>
            <pc:sldMk cId="3410472371" sldId="301"/>
            <ac:picMk id="6" creationId="{9F3E963D-8E9F-406E-B55B-A942F511504F}"/>
          </ac:picMkLst>
        </pc:picChg>
        <pc:picChg chg="add del mod">
          <ac:chgData name="Brett Powell" userId="99f5b1ab-6501-42b3-b2a6-3f7f1150ff33" providerId="ADAL" clId="{76A17260-CAA7-4BEF-B3D1-BB7515C6093E}" dt="2017-09-06T21:36:10.945" v="62713" actId="478"/>
          <ac:picMkLst>
            <pc:docMk/>
            <pc:sldMk cId="3410472371" sldId="301"/>
            <ac:picMk id="7" creationId="{C1103B9A-806C-4180-9617-8C091C028593}"/>
          </ac:picMkLst>
        </pc:picChg>
        <pc:picChg chg="add del mod">
          <ac:chgData name="Brett Powell" userId="99f5b1ab-6501-42b3-b2a6-3f7f1150ff33" providerId="ADAL" clId="{76A17260-CAA7-4BEF-B3D1-BB7515C6093E}" dt="2017-09-07T16:49:44.585" v="63046" actId="478"/>
          <ac:picMkLst>
            <pc:docMk/>
            <pc:sldMk cId="3410472371" sldId="301"/>
            <ac:picMk id="9" creationId="{8CDE832B-BC3D-460D-B8A1-E42A84DF0532}"/>
          </ac:picMkLst>
        </pc:picChg>
      </pc:sldChg>
      <pc:sldChg chg="addSp delSp modSp add ord">
        <pc:chgData name="Brett Powell" userId="99f5b1ab-6501-42b3-b2a6-3f7f1150ff33" providerId="ADAL" clId="{76A17260-CAA7-4BEF-B3D1-BB7515C6093E}" dt="2017-09-16T18:36:51.267" v="65796" actId="20577"/>
        <pc:sldMkLst>
          <pc:docMk/>
          <pc:sldMk cId="1619560819" sldId="302"/>
        </pc:sldMkLst>
        <pc:spChg chg="mod">
          <ac:chgData name="Brett Powell" userId="99f5b1ab-6501-42b3-b2a6-3f7f1150ff33" providerId="ADAL" clId="{76A17260-CAA7-4BEF-B3D1-BB7515C6093E}" dt="2017-09-07T16:28:49.120" v="63029" actId="20577"/>
          <ac:spMkLst>
            <pc:docMk/>
            <pc:sldMk cId="1619560819" sldId="302"/>
            <ac:spMk id="2" creationId="{CBA7B8AF-1656-451A-AB94-9B867C105A75}"/>
          </ac:spMkLst>
        </pc:spChg>
        <pc:spChg chg="mod">
          <ac:chgData name="Brett Powell" userId="99f5b1ab-6501-42b3-b2a6-3f7f1150ff33" providerId="ADAL" clId="{76A17260-CAA7-4BEF-B3D1-BB7515C6093E}" dt="2017-09-16T18:36:51.267" v="65796" actId="20577"/>
          <ac:spMkLst>
            <pc:docMk/>
            <pc:sldMk cId="1619560819" sldId="302"/>
            <ac:spMk id="3" creationId="{BDA26562-7460-4F0F-A97A-E969FE819B09}"/>
          </ac:spMkLst>
        </pc:spChg>
        <pc:spChg chg="add mod">
          <ac:chgData name="Brett Powell" userId="99f5b1ab-6501-42b3-b2a6-3f7f1150ff33" providerId="ADAL" clId="{76A17260-CAA7-4BEF-B3D1-BB7515C6093E}" dt="2017-08-30T23:39:14.514" v="41471" actId="20577"/>
          <ac:spMkLst>
            <pc:docMk/>
            <pc:sldMk cId="1619560819" sldId="302"/>
            <ac:spMk id="4" creationId="{551E3CB8-2818-4ED6-90A5-CDEF629B9A90}"/>
          </ac:spMkLst>
        </pc:spChg>
        <pc:spChg chg="add mod">
          <ac:chgData name="Brett Powell" userId="99f5b1ab-6501-42b3-b2a6-3f7f1150ff33" providerId="ADAL" clId="{76A17260-CAA7-4BEF-B3D1-BB7515C6093E}" dt="2017-09-09T18:49:30.398" v="63937" actId="1076"/>
          <ac:spMkLst>
            <pc:docMk/>
            <pc:sldMk cId="1619560819" sldId="302"/>
            <ac:spMk id="5" creationId="{A541B11C-27D4-46B7-BE8D-A5493023B555}"/>
          </ac:spMkLst>
        </pc:spChg>
        <pc:spChg chg="add del mod">
          <ac:chgData name="Brett Powell" userId="99f5b1ab-6501-42b3-b2a6-3f7f1150ff33" providerId="ADAL" clId="{76A17260-CAA7-4BEF-B3D1-BB7515C6093E}" dt="2017-08-30T23:35:15.275" v="41387" actId="478"/>
          <ac:spMkLst>
            <pc:docMk/>
            <pc:sldMk cId="1619560819" sldId="302"/>
            <ac:spMk id="5" creationId="{58B7A73E-EFEB-4CAD-A1BB-F41339DAD189}"/>
          </ac:spMkLst>
        </pc:spChg>
        <pc:spChg chg="add mod">
          <ac:chgData name="Brett Powell" userId="99f5b1ab-6501-42b3-b2a6-3f7f1150ff33" providerId="ADAL" clId="{76A17260-CAA7-4BEF-B3D1-BB7515C6093E}" dt="2017-09-11T14:53:19.466" v="65740" actId="20577"/>
          <ac:spMkLst>
            <pc:docMk/>
            <pc:sldMk cId="1619560819" sldId="302"/>
            <ac:spMk id="6" creationId="{534BBF9E-9995-4639-914D-7CF1594B9BA8}"/>
          </ac:spMkLst>
        </pc:spChg>
        <pc:spChg chg="add del mod">
          <ac:chgData name="Brett Powell" userId="99f5b1ab-6501-42b3-b2a6-3f7f1150ff33" providerId="ADAL" clId="{76A17260-CAA7-4BEF-B3D1-BB7515C6093E}" dt="2017-08-30T23:35:16.779" v="41388" actId="478"/>
          <ac:spMkLst>
            <pc:docMk/>
            <pc:sldMk cId="1619560819" sldId="302"/>
            <ac:spMk id="6" creationId="{15002B4B-DC45-4666-8A5B-C8015F86DF9B}"/>
          </ac:spMkLst>
        </pc:spChg>
        <pc:spChg chg="add mod">
          <ac:chgData name="Brett Powell" userId="99f5b1ab-6501-42b3-b2a6-3f7f1150ff33" providerId="ADAL" clId="{76A17260-CAA7-4BEF-B3D1-BB7515C6093E}" dt="2017-08-30T23:39:19.141" v="41475" actId="20577"/>
          <ac:spMkLst>
            <pc:docMk/>
            <pc:sldMk cId="1619560819" sldId="302"/>
            <ac:spMk id="7" creationId="{2EC12190-D1EE-4E8F-A413-97E6D36BCBF6}"/>
          </ac:spMkLst>
        </pc:spChg>
        <pc:spChg chg="add mod">
          <ac:chgData name="Brett Powell" userId="99f5b1ab-6501-42b3-b2a6-3f7f1150ff33" providerId="ADAL" clId="{76A17260-CAA7-4BEF-B3D1-BB7515C6093E}" dt="2017-08-30T23:39:22.416" v="41479" actId="20577"/>
          <ac:spMkLst>
            <pc:docMk/>
            <pc:sldMk cId="1619560819" sldId="302"/>
            <ac:spMk id="8" creationId="{994FCAB2-0C74-4C0E-8E33-0FB247262946}"/>
          </ac:spMkLst>
        </pc:spChg>
        <pc:spChg chg="add del mod">
          <ac:chgData name="Brett Powell" userId="99f5b1ab-6501-42b3-b2a6-3f7f1150ff33" providerId="ADAL" clId="{76A17260-CAA7-4BEF-B3D1-BB7515C6093E}" dt="2017-08-30T23:37:06.175" v="41417" actId="478"/>
          <ac:spMkLst>
            <pc:docMk/>
            <pc:sldMk cId="1619560819" sldId="302"/>
            <ac:spMk id="9" creationId="{9EE1E6CF-6695-4CA6-A0F3-ABD3854462D3}"/>
          </ac:spMkLst>
        </pc:spChg>
        <pc:spChg chg="add mod">
          <ac:chgData name="Brett Powell" userId="99f5b1ab-6501-42b3-b2a6-3f7f1150ff33" providerId="ADAL" clId="{76A17260-CAA7-4BEF-B3D1-BB7515C6093E}" dt="2017-08-30T23:39:39.822" v="41484" actId="20577"/>
          <ac:spMkLst>
            <pc:docMk/>
            <pc:sldMk cId="1619560819" sldId="302"/>
            <ac:spMk id="10" creationId="{073EABC9-20B7-4E45-ABFB-1B12A8D7889F}"/>
          </ac:spMkLst>
        </pc:spChg>
        <pc:spChg chg="add mod">
          <ac:chgData name="Brett Powell" userId="99f5b1ab-6501-42b3-b2a6-3f7f1150ff33" providerId="ADAL" clId="{76A17260-CAA7-4BEF-B3D1-BB7515C6093E}" dt="2017-08-30T23:47:46.356" v="41567" actId="20577"/>
          <ac:spMkLst>
            <pc:docMk/>
            <pc:sldMk cId="1619560819" sldId="302"/>
            <ac:spMk id="11" creationId="{2D285A39-3C48-446F-9474-9E233D731664}"/>
          </ac:spMkLst>
        </pc:spChg>
        <pc:spChg chg="add mod">
          <ac:chgData name="Brett Powell" userId="99f5b1ab-6501-42b3-b2a6-3f7f1150ff33" providerId="ADAL" clId="{76A17260-CAA7-4BEF-B3D1-BB7515C6093E}" dt="2017-08-30T23:47:51.054" v="41571" actId="20577"/>
          <ac:spMkLst>
            <pc:docMk/>
            <pc:sldMk cId="1619560819" sldId="302"/>
            <ac:spMk id="12" creationId="{48D6E0F9-2EC4-42DC-8DDA-FD2B00AD0E77}"/>
          </ac:spMkLst>
        </pc:spChg>
        <pc:spChg chg="add mod">
          <ac:chgData name="Brett Powell" userId="99f5b1ab-6501-42b3-b2a6-3f7f1150ff33" providerId="ADAL" clId="{76A17260-CAA7-4BEF-B3D1-BB7515C6093E}" dt="2017-08-30T23:39:46.483" v="41485" actId="20577"/>
          <ac:spMkLst>
            <pc:docMk/>
            <pc:sldMk cId="1619560819" sldId="302"/>
            <ac:spMk id="13" creationId="{8E2CDEB9-AB2C-4CF7-90A8-A22BDFDD52C1}"/>
          </ac:spMkLst>
        </pc:spChg>
        <pc:spChg chg="add mod">
          <ac:chgData name="Brett Powell" userId="99f5b1ab-6501-42b3-b2a6-3f7f1150ff33" providerId="ADAL" clId="{76A17260-CAA7-4BEF-B3D1-BB7515C6093E}" dt="2017-08-30T23:47:58.958" v="41572" actId="20577"/>
          <ac:spMkLst>
            <pc:docMk/>
            <pc:sldMk cId="1619560819" sldId="302"/>
            <ac:spMk id="14" creationId="{48209753-B9D3-446C-86D3-0D2E1326D7CF}"/>
          </ac:spMkLst>
        </pc:spChg>
        <pc:spChg chg="add mod">
          <ac:chgData name="Brett Powell" userId="99f5b1ab-6501-42b3-b2a6-3f7f1150ff33" providerId="ADAL" clId="{76A17260-CAA7-4BEF-B3D1-BB7515C6093E}" dt="2017-09-11T13:55:39.601" v="64756" actId="20577"/>
          <ac:spMkLst>
            <pc:docMk/>
            <pc:sldMk cId="1619560819" sldId="302"/>
            <ac:spMk id="15" creationId="{344DBBB0-AF2F-46DE-969C-A6ECBFCD17EA}"/>
          </ac:spMkLst>
        </pc:spChg>
        <pc:spChg chg="add mod">
          <ac:chgData name="Brett Powell" userId="99f5b1ab-6501-42b3-b2a6-3f7f1150ff33" providerId="ADAL" clId="{76A17260-CAA7-4BEF-B3D1-BB7515C6093E}" dt="2017-08-30T23:39:52.755" v="41486" actId="20577"/>
          <ac:spMkLst>
            <pc:docMk/>
            <pc:sldMk cId="1619560819" sldId="302"/>
            <ac:spMk id="16" creationId="{4386ACD2-F724-415D-AF17-CCCDD84CE9E7}"/>
          </ac:spMkLst>
        </pc:spChg>
        <pc:spChg chg="add mod">
          <ac:chgData name="Brett Powell" userId="99f5b1ab-6501-42b3-b2a6-3f7f1150ff33" providerId="ADAL" clId="{76A17260-CAA7-4BEF-B3D1-BB7515C6093E}" dt="2017-08-30T23:49:18.515" v="41579" actId="20577"/>
          <ac:spMkLst>
            <pc:docMk/>
            <pc:sldMk cId="1619560819" sldId="302"/>
            <ac:spMk id="17" creationId="{4C630781-DB9B-4BD7-B2EE-59833E9E3EA7}"/>
          </ac:spMkLst>
        </pc:spChg>
        <pc:spChg chg="add mod">
          <ac:chgData name="Brett Powell" userId="99f5b1ab-6501-42b3-b2a6-3f7f1150ff33" providerId="ADAL" clId="{76A17260-CAA7-4BEF-B3D1-BB7515C6093E}" dt="2017-09-11T13:56:07.061" v="64760" actId="20577"/>
          <ac:spMkLst>
            <pc:docMk/>
            <pc:sldMk cId="1619560819" sldId="302"/>
            <ac:spMk id="18" creationId="{37D426F9-5971-4705-90B9-E0B570DE6BA5}"/>
          </ac:spMkLst>
        </pc:spChg>
        <pc:spChg chg="add mod">
          <ac:chgData name="Brett Powell" userId="99f5b1ab-6501-42b3-b2a6-3f7f1150ff33" providerId="ADAL" clId="{76A17260-CAA7-4BEF-B3D1-BB7515C6093E}" dt="2017-09-11T13:57:46.209" v="64768" actId="20577"/>
          <ac:spMkLst>
            <pc:docMk/>
            <pc:sldMk cId="1619560819" sldId="302"/>
            <ac:spMk id="19" creationId="{330EC3EE-F474-425F-9D0D-F678A609A794}"/>
          </ac:spMkLst>
        </pc:spChg>
        <pc:spChg chg="add mod">
          <ac:chgData name="Brett Powell" userId="99f5b1ab-6501-42b3-b2a6-3f7f1150ff33" providerId="ADAL" clId="{76A17260-CAA7-4BEF-B3D1-BB7515C6093E}" dt="2017-09-11T13:57:46.209" v="64768" actId="20577"/>
          <ac:spMkLst>
            <pc:docMk/>
            <pc:sldMk cId="1619560819" sldId="302"/>
            <ac:spMk id="20" creationId="{4797C4B3-60EA-4E9E-AECA-A2F4C4A6EA7A}"/>
          </ac:spMkLst>
        </pc:spChg>
        <pc:spChg chg="add mod">
          <ac:chgData name="Brett Powell" userId="99f5b1ab-6501-42b3-b2a6-3f7f1150ff33" providerId="ADAL" clId="{76A17260-CAA7-4BEF-B3D1-BB7515C6093E}" dt="2017-09-11T13:57:46.209" v="64768" actId="20577"/>
          <ac:spMkLst>
            <pc:docMk/>
            <pc:sldMk cId="1619560819" sldId="302"/>
            <ac:spMk id="21" creationId="{5A4F92B1-99E6-4EC4-81D5-5F925B53E787}"/>
          </ac:spMkLst>
        </pc:spChg>
        <pc:spChg chg="add mod">
          <ac:chgData name="Brett Powell" userId="99f5b1ab-6501-42b3-b2a6-3f7f1150ff33" providerId="ADAL" clId="{76A17260-CAA7-4BEF-B3D1-BB7515C6093E}" dt="2017-09-11T13:57:46.209" v="64768" actId="20577"/>
          <ac:spMkLst>
            <pc:docMk/>
            <pc:sldMk cId="1619560819" sldId="302"/>
            <ac:spMk id="22" creationId="{AF6DE15B-7F9F-4B71-B27A-32FCC77C4DA4}"/>
          </ac:spMkLst>
        </pc:spChg>
        <pc:spChg chg="add mod ord">
          <ac:chgData name="Brett Powell" userId="99f5b1ab-6501-42b3-b2a6-3f7f1150ff33" providerId="ADAL" clId="{76A17260-CAA7-4BEF-B3D1-BB7515C6093E}" dt="2017-09-11T13:56:42.690" v="64762" actId="14100"/>
          <ac:spMkLst>
            <pc:docMk/>
            <pc:sldMk cId="1619560819" sldId="302"/>
            <ac:spMk id="23" creationId="{E7AFB67D-9837-4395-BD80-090FDE92CA73}"/>
          </ac:spMkLst>
        </pc:spChg>
        <pc:spChg chg="add mod ord">
          <ac:chgData name="Brett Powell" userId="99f5b1ab-6501-42b3-b2a6-3f7f1150ff33" providerId="ADAL" clId="{76A17260-CAA7-4BEF-B3D1-BB7515C6093E}" dt="2017-09-11T13:56:47.975" v="64763" actId="14100"/>
          <ac:spMkLst>
            <pc:docMk/>
            <pc:sldMk cId="1619560819" sldId="302"/>
            <ac:spMk id="24" creationId="{1E9C6415-BDDF-454C-9841-1A9AE70E0D6E}"/>
          </ac:spMkLst>
        </pc:spChg>
        <pc:spChg chg="add mod ord">
          <ac:chgData name="Brett Powell" userId="99f5b1ab-6501-42b3-b2a6-3f7f1150ff33" providerId="ADAL" clId="{76A17260-CAA7-4BEF-B3D1-BB7515C6093E}" dt="2017-09-11T13:56:50.461" v="64764" actId="14100"/>
          <ac:spMkLst>
            <pc:docMk/>
            <pc:sldMk cId="1619560819" sldId="302"/>
            <ac:spMk id="25" creationId="{35A4B428-1136-42E6-9E6C-A7EA7EE1F44F}"/>
          </ac:spMkLst>
        </pc:spChg>
        <pc:spChg chg="add del mod">
          <ac:chgData name="Brett Powell" userId="99f5b1ab-6501-42b3-b2a6-3f7f1150ff33" providerId="ADAL" clId="{76A17260-CAA7-4BEF-B3D1-BB7515C6093E}" dt="2017-09-11T13:54:39.874" v="64752" actId="478"/>
          <ac:spMkLst>
            <pc:docMk/>
            <pc:sldMk cId="1619560819" sldId="302"/>
            <ac:spMk id="26" creationId="{39625447-BDAE-46EC-88D4-5C904D16984A}"/>
          </ac:spMkLst>
        </pc:spChg>
        <pc:spChg chg="add mod">
          <ac:chgData name="Brett Powell" userId="99f5b1ab-6501-42b3-b2a6-3f7f1150ff33" providerId="ADAL" clId="{76A17260-CAA7-4BEF-B3D1-BB7515C6093E}" dt="2017-09-11T14:09:02.046" v="64911" actId="1076"/>
          <ac:spMkLst>
            <pc:docMk/>
            <pc:sldMk cId="1619560819" sldId="302"/>
            <ac:spMk id="27" creationId="{86459532-3BF7-43C1-95FB-69DD73977C36}"/>
          </ac:spMkLst>
        </pc:spChg>
        <pc:spChg chg="add mod">
          <ac:chgData name="Brett Powell" userId="99f5b1ab-6501-42b3-b2a6-3f7f1150ff33" providerId="ADAL" clId="{76A17260-CAA7-4BEF-B3D1-BB7515C6093E}" dt="2017-09-11T14:00:41.047" v="64836" actId="1037"/>
          <ac:spMkLst>
            <pc:docMk/>
            <pc:sldMk cId="1619560819" sldId="302"/>
            <ac:spMk id="28" creationId="{CDE584F5-0092-4F63-AE93-77571F793CF1}"/>
          </ac:spMkLst>
        </pc:spChg>
        <pc:spChg chg="add mod">
          <ac:chgData name="Brett Powell" userId="99f5b1ab-6501-42b3-b2a6-3f7f1150ff33" providerId="ADAL" clId="{76A17260-CAA7-4BEF-B3D1-BB7515C6093E}" dt="2017-09-11T14:07:30.201" v="64857" actId="20577"/>
          <ac:spMkLst>
            <pc:docMk/>
            <pc:sldMk cId="1619560819" sldId="302"/>
            <ac:spMk id="29" creationId="{7A6E8D4C-EB37-4CCD-BD4A-BED025BFE955}"/>
          </ac:spMkLst>
        </pc:spChg>
        <pc:spChg chg="add mod">
          <ac:chgData name="Brett Powell" userId="99f5b1ab-6501-42b3-b2a6-3f7f1150ff33" providerId="ADAL" clId="{76A17260-CAA7-4BEF-B3D1-BB7515C6093E}" dt="2017-09-11T14:07:34.922" v="64860" actId="20577"/>
          <ac:spMkLst>
            <pc:docMk/>
            <pc:sldMk cId="1619560819" sldId="302"/>
            <ac:spMk id="30" creationId="{EBFE48F4-8E68-4BE4-A3F9-3311877EE411}"/>
          </ac:spMkLst>
        </pc:spChg>
        <pc:spChg chg="add mod">
          <ac:chgData name="Brett Powell" userId="99f5b1ab-6501-42b3-b2a6-3f7f1150ff33" providerId="ADAL" clId="{76A17260-CAA7-4BEF-B3D1-BB7515C6093E}" dt="2017-09-11T14:07:45.701" v="64864" actId="20577"/>
          <ac:spMkLst>
            <pc:docMk/>
            <pc:sldMk cId="1619560819" sldId="302"/>
            <ac:spMk id="31" creationId="{61E94F81-0865-41B5-A23F-A8CCDCE6D13D}"/>
          </ac:spMkLst>
        </pc:spChg>
      </pc:sldChg>
      <pc:sldChg chg="add del">
        <pc:chgData name="Brett Powell" userId="99f5b1ab-6501-42b3-b2a6-3f7f1150ff33" providerId="ADAL" clId="{76A17260-CAA7-4BEF-B3D1-BB7515C6093E}" dt="2017-08-31T16:24:14.565" v="41867" actId="2696"/>
        <pc:sldMkLst>
          <pc:docMk/>
          <pc:sldMk cId="1780333052" sldId="303"/>
        </pc:sldMkLst>
      </pc:sldChg>
      <pc:sldChg chg="addSp delSp modSp add ord modNotesTx">
        <pc:chgData name="Brett Powell" userId="99f5b1ab-6501-42b3-b2a6-3f7f1150ff33" providerId="ADAL" clId="{76A17260-CAA7-4BEF-B3D1-BB7515C6093E}" dt="2017-09-16T19:16:22.514" v="65919" actId="20577"/>
        <pc:sldMkLst>
          <pc:docMk/>
          <pc:sldMk cId="949197288" sldId="304"/>
        </pc:sldMkLst>
        <pc:spChg chg="mod">
          <ac:chgData name="Brett Powell" userId="99f5b1ab-6501-42b3-b2a6-3f7f1150ff33" providerId="ADAL" clId="{76A17260-CAA7-4BEF-B3D1-BB7515C6093E}" dt="2017-08-31T16:25:36.965" v="41940" actId="20577"/>
          <ac:spMkLst>
            <pc:docMk/>
            <pc:sldMk cId="949197288" sldId="304"/>
            <ac:spMk id="2" creationId="{61E21BD0-405D-44AF-9516-565790A23062}"/>
          </ac:spMkLst>
        </pc:spChg>
        <pc:spChg chg="mod">
          <ac:chgData name="Brett Powell" userId="99f5b1ab-6501-42b3-b2a6-3f7f1150ff33" providerId="ADAL" clId="{76A17260-CAA7-4BEF-B3D1-BB7515C6093E}" dt="2017-09-16T19:16:22.514" v="65919" actId="20577"/>
          <ac:spMkLst>
            <pc:docMk/>
            <pc:sldMk cId="949197288" sldId="304"/>
            <ac:spMk id="3" creationId="{AF9BD3B2-D0D0-46E1-A93A-796DC45DF192}"/>
          </ac:spMkLst>
        </pc:spChg>
        <pc:spChg chg="add mod">
          <ac:chgData name="Brett Powell" userId="99f5b1ab-6501-42b3-b2a6-3f7f1150ff33" providerId="ADAL" clId="{76A17260-CAA7-4BEF-B3D1-BB7515C6093E}" dt="2017-09-09T18:49:30.398" v="63937" actId="1076"/>
          <ac:spMkLst>
            <pc:docMk/>
            <pc:sldMk cId="949197288" sldId="304"/>
            <ac:spMk id="4" creationId="{7830AFAF-4320-4424-9A67-BE1030FD48BA}"/>
          </ac:spMkLst>
        </pc:spChg>
        <pc:spChg chg="del">
          <ac:chgData name="Brett Powell" userId="99f5b1ab-6501-42b3-b2a6-3f7f1150ff33" providerId="ADAL" clId="{76A17260-CAA7-4BEF-B3D1-BB7515C6093E}" dt="2017-08-31T16:24:55.623" v="41928" actId="478"/>
          <ac:spMkLst>
            <pc:docMk/>
            <pc:sldMk cId="949197288" sldId="304"/>
            <ac:spMk id="6" creationId="{4A0C69EC-E30A-429B-B40D-058E2B9E995E}"/>
          </ac:spMkLst>
        </pc:spChg>
        <pc:spChg chg="add del mod">
          <ac:chgData name="Brett Powell" userId="99f5b1ab-6501-42b3-b2a6-3f7f1150ff33" providerId="ADAL" clId="{76A17260-CAA7-4BEF-B3D1-BB7515C6093E}" dt="2017-09-05T17:19:04.106" v="61098" actId="478"/>
          <ac:spMkLst>
            <pc:docMk/>
            <pc:sldMk cId="949197288" sldId="304"/>
            <ac:spMk id="7" creationId="{06B1C18A-6782-4BC4-83D7-43FF5F0324E0}"/>
          </ac:spMkLst>
        </pc:spChg>
        <pc:spChg chg="add mod">
          <ac:chgData name="Brett Powell" userId="99f5b1ab-6501-42b3-b2a6-3f7f1150ff33" providerId="ADAL" clId="{76A17260-CAA7-4BEF-B3D1-BB7515C6093E}" dt="2017-09-05T18:32:03.184" v="61305" actId="113"/>
          <ac:spMkLst>
            <pc:docMk/>
            <pc:sldMk cId="949197288" sldId="304"/>
            <ac:spMk id="8" creationId="{1E3BB135-1568-41BD-A6CD-381FF074A4FD}"/>
          </ac:spMkLst>
        </pc:spChg>
        <pc:spChg chg="del">
          <ac:chgData name="Brett Powell" userId="99f5b1ab-6501-42b3-b2a6-3f7f1150ff33" providerId="ADAL" clId="{76A17260-CAA7-4BEF-B3D1-BB7515C6093E}" dt="2017-08-31T16:25:11.924" v="41932" actId="478"/>
          <ac:spMkLst>
            <pc:docMk/>
            <pc:sldMk cId="949197288" sldId="304"/>
            <ac:spMk id="10" creationId="{D3214C55-DEC5-4807-BB19-B25155AE117C}"/>
          </ac:spMkLst>
        </pc:spChg>
        <pc:graphicFrameChg chg="del modGraphic">
          <ac:chgData name="Brett Powell" userId="99f5b1ab-6501-42b3-b2a6-3f7f1150ff33" providerId="ADAL" clId="{76A17260-CAA7-4BEF-B3D1-BB7515C6093E}" dt="2017-08-31T16:25:05.134" v="41930" actId="478"/>
          <ac:graphicFrameMkLst>
            <pc:docMk/>
            <pc:sldMk cId="949197288" sldId="304"/>
            <ac:graphicFrameMk id="4" creationId="{E498A95B-D8B3-4314-97EB-C2C286B90994}"/>
          </ac:graphicFrameMkLst>
        </pc:graphicFrameChg>
        <pc:graphicFrameChg chg="add mod modGraphic">
          <ac:chgData name="Brett Powell" userId="99f5b1ab-6501-42b3-b2a6-3f7f1150ff33" providerId="ADAL" clId="{76A17260-CAA7-4BEF-B3D1-BB7515C6093E}" dt="2017-09-02T21:48:51.304" v="47366" actId="20577"/>
          <ac:graphicFrameMkLst>
            <pc:docMk/>
            <pc:sldMk cId="949197288" sldId="304"/>
            <ac:graphicFrameMk id="5" creationId="{A6E22E47-21FE-4156-B503-C12BF4989A91}"/>
          </ac:graphicFrameMkLst>
        </pc:graphicFrameChg>
        <pc:graphicFrameChg chg="del">
          <ac:chgData name="Brett Powell" userId="99f5b1ab-6501-42b3-b2a6-3f7f1150ff33" providerId="ADAL" clId="{76A17260-CAA7-4BEF-B3D1-BB7515C6093E}" dt="2017-08-31T16:25:09.473" v="41931" actId="478"/>
          <ac:graphicFrameMkLst>
            <pc:docMk/>
            <pc:sldMk cId="949197288" sldId="304"/>
            <ac:graphicFrameMk id="11" creationId="{F8ABAB5B-9087-4CEC-877B-14C490FFB5A6}"/>
          </ac:graphicFrameMkLst>
        </pc:graphicFrameChg>
      </pc:sldChg>
      <pc:sldChg chg="addSp delSp modSp add">
        <pc:chgData name="Brett Powell" userId="99f5b1ab-6501-42b3-b2a6-3f7f1150ff33" providerId="ADAL" clId="{76A17260-CAA7-4BEF-B3D1-BB7515C6093E}" dt="2017-09-09T18:49:30.398" v="63937" actId="1076"/>
        <pc:sldMkLst>
          <pc:docMk/>
          <pc:sldMk cId="3501010809" sldId="305"/>
        </pc:sldMkLst>
        <pc:spChg chg="mod">
          <ac:chgData name="Brett Powell" userId="99f5b1ab-6501-42b3-b2a6-3f7f1150ff33" providerId="ADAL" clId="{76A17260-CAA7-4BEF-B3D1-BB7515C6093E}" dt="2017-09-05T21:49:26.777" v="61390" actId="1076"/>
          <ac:spMkLst>
            <pc:docMk/>
            <pc:sldMk cId="3501010809" sldId="305"/>
            <ac:spMk id="2" creationId="{F711B670-FBDE-468F-AF11-ECF17488558D}"/>
          </ac:spMkLst>
        </pc:spChg>
        <pc:spChg chg="mod">
          <ac:chgData name="Brett Powell" userId="99f5b1ab-6501-42b3-b2a6-3f7f1150ff33" providerId="ADAL" clId="{76A17260-CAA7-4BEF-B3D1-BB7515C6093E}" dt="2017-09-05T22:05:40.208" v="62029" actId="14100"/>
          <ac:spMkLst>
            <pc:docMk/>
            <pc:sldMk cId="3501010809" sldId="305"/>
            <ac:spMk id="3" creationId="{26038F0B-3E88-473C-B28A-63B98EACB376}"/>
          </ac:spMkLst>
        </pc:spChg>
        <pc:spChg chg="add mod">
          <ac:chgData name="Brett Powell" userId="99f5b1ab-6501-42b3-b2a6-3f7f1150ff33" providerId="ADAL" clId="{76A17260-CAA7-4BEF-B3D1-BB7515C6093E}" dt="2017-09-09T18:49:30.398" v="63937" actId="1076"/>
          <ac:spMkLst>
            <pc:docMk/>
            <pc:sldMk cId="3501010809" sldId="305"/>
            <ac:spMk id="4" creationId="{8CE6ABEC-43B1-4815-A6DF-9D036EC1B80D}"/>
          </ac:spMkLst>
        </pc:spChg>
        <pc:spChg chg="add mod">
          <ac:chgData name="Brett Powell" userId="99f5b1ab-6501-42b3-b2a6-3f7f1150ff33" providerId="ADAL" clId="{76A17260-CAA7-4BEF-B3D1-BB7515C6093E}" dt="2017-09-05T22:22:54.906" v="62114" actId="1076"/>
          <ac:spMkLst>
            <pc:docMk/>
            <pc:sldMk cId="3501010809" sldId="305"/>
            <ac:spMk id="8" creationId="{6F7F5E01-AB6C-4DA9-A533-BA0534F41B05}"/>
          </ac:spMkLst>
        </pc:spChg>
        <pc:spChg chg="add mod">
          <ac:chgData name="Brett Powell" userId="99f5b1ab-6501-42b3-b2a6-3f7f1150ff33" providerId="ADAL" clId="{76A17260-CAA7-4BEF-B3D1-BB7515C6093E}" dt="2017-09-07T15:07:49.919" v="62948" actId="1076"/>
          <ac:spMkLst>
            <pc:docMk/>
            <pc:sldMk cId="3501010809" sldId="305"/>
            <ac:spMk id="10" creationId="{6737DA46-C1B3-4E0E-9890-2AA7553044C4}"/>
          </ac:spMkLst>
        </pc:spChg>
        <pc:picChg chg="add del mod">
          <ac:chgData name="Brett Powell" userId="99f5b1ab-6501-42b3-b2a6-3f7f1150ff33" providerId="ADAL" clId="{76A17260-CAA7-4BEF-B3D1-BB7515C6093E}" dt="2017-09-05T22:04:01.258" v="62018" actId="478"/>
          <ac:picMkLst>
            <pc:docMk/>
            <pc:sldMk cId="3501010809" sldId="305"/>
            <ac:picMk id="5" creationId="{627A9D38-244D-4864-A7EF-93E27B37BE85}"/>
          </ac:picMkLst>
        </pc:picChg>
        <pc:picChg chg="add mod">
          <ac:chgData name="Brett Powell" userId="99f5b1ab-6501-42b3-b2a6-3f7f1150ff33" providerId="ADAL" clId="{76A17260-CAA7-4BEF-B3D1-BB7515C6093E}" dt="2017-09-05T22:11:48.791" v="62103" actId="1036"/>
          <ac:picMkLst>
            <pc:docMk/>
            <pc:sldMk cId="3501010809" sldId="305"/>
            <ac:picMk id="7" creationId="{6410C479-9085-48EF-B935-5401E2A5BD9A}"/>
          </ac:picMkLst>
        </pc:picChg>
        <pc:picChg chg="add mod">
          <ac:chgData name="Brett Powell" userId="99f5b1ab-6501-42b3-b2a6-3f7f1150ff33" providerId="ADAL" clId="{76A17260-CAA7-4BEF-B3D1-BB7515C6093E}" dt="2017-09-05T22:23:00.988" v="62115" actId="1076"/>
          <ac:picMkLst>
            <pc:docMk/>
            <pc:sldMk cId="3501010809" sldId="305"/>
            <ac:picMk id="9" creationId="{AD5F44F1-589B-4E65-9D49-0D11BF281756}"/>
          </ac:picMkLst>
        </pc:picChg>
      </pc:sldChg>
      <pc:sldChg chg="addSp modSp add ord">
        <pc:chgData name="Brett Powell" userId="99f5b1ab-6501-42b3-b2a6-3f7f1150ff33" providerId="ADAL" clId="{76A17260-CAA7-4BEF-B3D1-BB7515C6093E}" dt="2017-09-11T14:30:12.856" v="65411" actId="20577"/>
        <pc:sldMkLst>
          <pc:docMk/>
          <pc:sldMk cId="1472176928" sldId="306"/>
        </pc:sldMkLst>
        <pc:spChg chg="mod">
          <ac:chgData name="Brett Powell" userId="99f5b1ab-6501-42b3-b2a6-3f7f1150ff33" providerId="ADAL" clId="{76A17260-CAA7-4BEF-B3D1-BB7515C6093E}" dt="2017-09-11T13:41:38.042" v="64136" actId="20577"/>
          <ac:spMkLst>
            <pc:docMk/>
            <pc:sldMk cId="1472176928" sldId="306"/>
            <ac:spMk id="2" creationId="{86A8B0BF-0F5E-4AF6-AD44-3DC940EA9019}"/>
          </ac:spMkLst>
        </pc:spChg>
        <pc:spChg chg="mod">
          <ac:chgData name="Brett Powell" userId="99f5b1ab-6501-42b3-b2a6-3f7f1150ff33" providerId="ADAL" clId="{76A17260-CAA7-4BEF-B3D1-BB7515C6093E}" dt="2017-09-11T14:30:12.856" v="65411" actId="20577"/>
          <ac:spMkLst>
            <pc:docMk/>
            <pc:sldMk cId="1472176928" sldId="306"/>
            <ac:spMk id="3" creationId="{9E6F8872-2668-4E2C-9EB8-CF19000FA011}"/>
          </ac:spMkLst>
        </pc:spChg>
        <pc:spChg chg="add mod">
          <ac:chgData name="Brett Powell" userId="99f5b1ab-6501-42b3-b2a6-3f7f1150ff33" providerId="ADAL" clId="{76A17260-CAA7-4BEF-B3D1-BB7515C6093E}" dt="2017-09-11T13:48:53.587" v="64677" actId="20577"/>
          <ac:spMkLst>
            <pc:docMk/>
            <pc:sldMk cId="1472176928" sldId="306"/>
            <ac:spMk id="6" creationId="{AA2CA5BF-480F-478A-8839-769DB50F35AF}"/>
          </ac:spMkLst>
        </pc:spChg>
        <pc:spChg chg="add mod">
          <ac:chgData name="Brett Powell" userId="99f5b1ab-6501-42b3-b2a6-3f7f1150ff33" providerId="ADAL" clId="{76A17260-CAA7-4BEF-B3D1-BB7515C6093E}" dt="2017-09-11T13:45:49.939" v="64496" actId="1038"/>
          <ac:spMkLst>
            <pc:docMk/>
            <pc:sldMk cId="1472176928" sldId="306"/>
            <ac:spMk id="7" creationId="{998CF63F-6EC3-4F7B-BDCE-B63F995C8738}"/>
          </ac:spMkLst>
        </pc:spChg>
        <pc:spChg chg="add mod">
          <ac:chgData name="Brett Powell" userId="99f5b1ab-6501-42b3-b2a6-3f7f1150ff33" providerId="ADAL" clId="{76A17260-CAA7-4BEF-B3D1-BB7515C6093E}" dt="2017-09-11T13:49:59.384" v="64737" actId="20577"/>
          <ac:spMkLst>
            <pc:docMk/>
            <pc:sldMk cId="1472176928" sldId="306"/>
            <ac:spMk id="8" creationId="{CB6747B7-7193-4A56-A25E-AA90B239FDDC}"/>
          </ac:spMkLst>
        </pc:spChg>
        <pc:spChg chg="add mod">
          <ac:chgData name="Brett Powell" userId="99f5b1ab-6501-42b3-b2a6-3f7f1150ff33" providerId="ADAL" clId="{76A17260-CAA7-4BEF-B3D1-BB7515C6093E}" dt="2017-09-09T18:49:30.398" v="63937" actId="1076"/>
          <ac:spMkLst>
            <pc:docMk/>
            <pc:sldMk cId="1472176928" sldId="306"/>
            <ac:spMk id="9" creationId="{2F4EB5B0-8682-4B07-91D9-E02D6A7B463C}"/>
          </ac:spMkLst>
        </pc:spChg>
        <pc:graphicFrameChg chg="add mod modGraphic">
          <ac:chgData name="Brett Powell" userId="99f5b1ab-6501-42b3-b2a6-3f7f1150ff33" providerId="ADAL" clId="{76A17260-CAA7-4BEF-B3D1-BB7515C6093E}" dt="2017-09-11T13:45:37.534" v="64479" actId="1038"/>
          <ac:graphicFrameMkLst>
            <pc:docMk/>
            <pc:sldMk cId="1472176928" sldId="306"/>
            <ac:graphicFrameMk id="5" creationId="{1DBC1EDA-F8F5-4E08-9F95-84B925644A47}"/>
          </ac:graphicFrameMkLst>
        </pc:graphicFrameChg>
        <pc:picChg chg="add mod">
          <ac:chgData name="Brett Powell" userId="99f5b1ab-6501-42b3-b2a6-3f7f1150ff33" providerId="ADAL" clId="{76A17260-CAA7-4BEF-B3D1-BB7515C6093E}" dt="2017-09-11T13:45:46.131" v="64492" actId="1038"/>
          <ac:picMkLst>
            <pc:docMk/>
            <pc:sldMk cId="1472176928" sldId="306"/>
            <ac:picMk id="4" creationId="{298AAB20-025D-4533-BEDB-D98ACF795105}"/>
          </ac:picMkLst>
        </pc:picChg>
      </pc:sldChg>
      <pc:sldMasterChg chg="modSp delSldLayout modSldLayout">
        <pc:chgData name="Brett Powell" userId="99f5b1ab-6501-42b3-b2a6-3f7f1150ff33" providerId="ADAL" clId="{76A17260-CAA7-4BEF-B3D1-BB7515C6093E}" dt="2017-09-09T18:54:02.353" v="64019" actId="1076"/>
        <pc:sldMasterMkLst>
          <pc:docMk/>
          <pc:sldMasterMk cId="3970109616" sldId="2147483660"/>
        </pc:sldMasterMkLst>
        <pc:spChg chg="mod">
          <ac:chgData name="Brett Powell" userId="99f5b1ab-6501-42b3-b2a6-3f7f1150ff33" providerId="ADAL" clId="{76A17260-CAA7-4BEF-B3D1-BB7515C6093E}" dt="2017-09-09T18:54:02.353" v="64019" actId="1076"/>
          <ac:spMkLst>
            <pc:docMk/>
            <pc:sldMasterMk cId="3970109616" sldId="2147483660"/>
            <ac:spMk id="6" creationId="{00000000-0000-0000-0000-000000000000}"/>
          </ac:spMkLst>
        </pc:spChg>
        <pc:picChg chg="ord">
          <ac:chgData name="Brett Powell" userId="99f5b1ab-6501-42b3-b2a6-3f7f1150ff33" providerId="ADAL" clId="{76A17260-CAA7-4BEF-B3D1-BB7515C6093E}" dt="2017-09-09T18:51:21.104" v="63938" actId="167"/>
          <ac:picMkLst>
            <pc:docMk/>
            <pc:sldMasterMk cId="3970109616" sldId="2147483660"/>
            <ac:picMk id="7" creationId="{9DE7A5FD-4B6B-444B-80F4-BD8B92D963F6}"/>
          </ac:picMkLst>
        </pc:picChg>
        <pc:sldLayoutChg chg="del">
          <pc:chgData name="Brett Powell" userId="99f5b1ab-6501-42b3-b2a6-3f7f1150ff33" providerId="ADAL" clId="{76A17260-CAA7-4BEF-B3D1-BB7515C6093E}" dt="2017-09-06T18:50:03.208" v="62133" actId="2696"/>
          <pc:sldLayoutMkLst>
            <pc:docMk/>
            <pc:sldMasterMk cId="3970109616" sldId="2147483660"/>
            <pc:sldLayoutMk cId="1769464359" sldId="2147483671"/>
          </pc:sldLayoutMkLst>
        </pc:sldLayoutChg>
        <pc:sldLayoutChg chg="modSp">
          <pc:chgData name="Brett Powell" userId="99f5b1ab-6501-42b3-b2a6-3f7f1150ff33" providerId="ADAL" clId="{76A17260-CAA7-4BEF-B3D1-BB7515C6093E}" dt="2017-09-09T18:53:29.630" v="63986" actId="1038"/>
          <pc:sldLayoutMkLst>
            <pc:docMk/>
            <pc:sldMasterMk cId="3970109616" sldId="2147483660"/>
            <pc:sldLayoutMk cId="2290897591" sldId="2147483673"/>
          </pc:sldLayoutMkLst>
          <pc:spChg chg="mod">
            <ac:chgData name="Brett Powell" userId="99f5b1ab-6501-42b3-b2a6-3f7f1150ff33" providerId="ADAL" clId="{76A17260-CAA7-4BEF-B3D1-BB7515C6093E}" dt="2017-09-09T18:53:29.630" v="63986" actId="1038"/>
            <ac:spMkLst>
              <pc:docMk/>
              <pc:sldMasterMk cId="3970109616" sldId="2147483660"/>
              <pc:sldLayoutMk cId="2290897591" sldId="2147483673"/>
              <ac:spMk id="4" creationId="{00000000-0000-0000-0000-000000000000}"/>
            </ac:spMkLst>
          </pc:spChg>
        </pc:sldLayoutChg>
      </pc:sldMasterChg>
    </pc:docChg>
  </pc:docChgLst>
  <pc:docChgLst>
    <pc:chgData name="Brett Powell" userId="99f5b1ab-6501-42b3-b2a6-3f7f1150ff33" providerId="ADAL" clId="{09457F8D-37DD-467B-A4D8-AC638226D3F1}"/>
    <pc:docChg chg="delSld modSld">
      <pc:chgData name="Brett Powell" userId="99f5b1ab-6501-42b3-b2a6-3f7f1150ff33" providerId="ADAL" clId="{09457F8D-37DD-467B-A4D8-AC638226D3F1}" dt="2017-09-17T20:51:56.693" v="47" actId="20577"/>
      <pc:docMkLst>
        <pc:docMk/>
      </pc:docMkLst>
      <pc:sldChg chg="del">
        <pc:chgData name="Brett Powell" userId="99f5b1ab-6501-42b3-b2a6-3f7f1150ff33" providerId="ADAL" clId="{09457F8D-37DD-467B-A4D8-AC638226D3F1}" dt="2017-09-17T20:49:16.942" v="0" actId="2696"/>
        <pc:sldMkLst>
          <pc:docMk/>
          <pc:sldMk cId="606639261" sldId="270"/>
        </pc:sldMkLst>
      </pc:sldChg>
      <pc:sldChg chg="del">
        <pc:chgData name="Brett Powell" userId="99f5b1ab-6501-42b3-b2a6-3f7f1150ff33" providerId="ADAL" clId="{09457F8D-37DD-467B-A4D8-AC638226D3F1}" dt="2017-09-17T20:49:19.288" v="1" actId="2696"/>
        <pc:sldMkLst>
          <pc:docMk/>
          <pc:sldMk cId="957933117" sldId="271"/>
        </pc:sldMkLst>
      </pc:sldChg>
      <pc:sldChg chg="del">
        <pc:chgData name="Brett Powell" userId="99f5b1ab-6501-42b3-b2a6-3f7f1150ff33" providerId="ADAL" clId="{09457F8D-37DD-467B-A4D8-AC638226D3F1}" dt="2017-09-17T20:49:20.903" v="2" actId="2696"/>
        <pc:sldMkLst>
          <pc:docMk/>
          <pc:sldMk cId="3633854706" sldId="272"/>
        </pc:sldMkLst>
      </pc:sldChg>
      <pc:sldChg chg="del">
        <pc:chgData name="Brett Powell" userId="99f5b1ab-6501-42b3-b2a6-3f7f1150ff33" providerId="ADAL" clId="{09457F8D-37DD-467B-A4D8-AC638226D3F1}" dt="2017-09-17T20:49:31.266" v="3" actId="2696"/>
        <pc:sldMkLst>
          <pc:docMk/>
          <pc:sldMk cId="2059733656" sldId="280"/>
        </pc:sldMkLst>
      </pc:sldChg>
      <pc:sldChg chg="modSp">
        <pc:chgData name="Brett Powell" userId="99f5b1ab-6501-42b3-b2a6-3f7f1150ff33" providerId="ADAL" clId="{09457F8D-37DD-467B-A4D8-AC638226D3F1}" dt="2017-09-17T20:51:56.693" v="47" actId="20577"/>
        <pc:sldMkLst>
          <pc:docMk/>
          <pc:sldMk cId="1132009937" sldId="284"/>
        </pc:sldMkLst>
        <pc:spChg chg="mod">
          <ac:chgData name="Brett Powell" userId="99f5b1ab-6501-42b3-b2a6-3f7f1150ff33" providerId="ADAL" clId="{09457F8D-37DD-467B-A4D8-AC638226D3F1}" dt="2017-09-17T20:51:56.693" v="47" actId="20577"/>
          <ac:spMkLst>
            <pc:docMk/>
            <pc:sldMk cId="1132009937" sldId="284"/>
            <ac:spMk id="2" creationId="{61E21BD0-405D-44AF-9516-565790A23062}"/>
          </ac:spMkLst>
        </pc:spChg>
      </pc:sldChg>
      <pc:sldChg chg="modSp">
        <pc:chgData name="Brett Powell" userId="99f5b1ab-6501-42b3-b2a6-3f7f1150ff33" providerId="ADAL" clId="{09457F8D-37DD-467B-A4D8-AC638226D3F1}" dt="2017-09-17T20:50:21.769" v="34" actId="2710"/>
        <pc:sldMkLst>
          <pc:docMk/>
          <pc:sldMk cId="1619560819" sldId="302"/>
        </pc:sldMkLst>
        <pc:spChg chg="mod">
          <ac:chgData name="Brett Powell" userId="99f5b1ab-6501-42b3-b2a6-3f7f1150ff33" providerId="ADAL" clId="{09457F8D-37DD-467B-A4D8-AC638226D3F1}" dt="2017-09-17T20:50:21.769" v="34" actId="2710"/>
          <ac:spMkLst>
            <pc:docMk/>
            <pc:sldMk cId="1619560819" sldId="302"/>
            <ac:spMk id="6" creationId="{534BBF9E-9995-4639-914D-7CF1594B9BA8}"/>
          </ac:spMkLst>
        </pc:spChg>
      </pc:sldChg>
      <pc:sldChg chg="modSp">
        <pc:chgData name="Brett Powell" userId="99f5b1ab-6501-42b3-b2a6-3f7f1150ff33" providerId="ADAL" clId="{09457F8D-37DD-467B-A4D8-AC638226D3F1}" dt="2017-09-17T20:50:56.307" v="37" actId="1076"/>
        <pc:sldMkLst>
          <pc:docMk/>
          <pc:sldMk cId="1472176928" sldId="306"/>
        </pc:sldMkLst>
        <pc:spChg chg="mod">
          <ac:chgData name="Brett Powell" userId="99f5b1ab-6501-42b3-b2a6-3f7f1150ff33" providerId="ADAL" clId="{09457F8D-37DD-467B-A4D8-AC638226D3F1}" dt="2017-09-17T20:50:56.307" v="37" actId="1076"/>
          <ac:spMkLst>
            <pc:docMk/>
            <pc:sldMk cId="1472176928" sldId="306"/>
            <ac:spMk id="6" creationId="{AA2CA5BF-480F-478A-8839-769DB50F35AF}"/>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004705-F55B-4093-9061-1A50A944F16F}"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82F3A5FB-EA2D-468E-BD3C-C2F4CBC32659}">
      <dgm:prSet phldrT="[Text]"/>
      <dgm:spPr/>
      <dgm:t>
        <a:bodyPr/>
        <a:lstStyle/>
        <a:p>
          <a:r>
            <a:rPr lang="en-US" dirty="0"/>
            <a:t>Calculations</a:t>
          </a:r>
        </a:p>
      </dgm:t>
    </dgm:pt>
    <dgm:pt modelId="{A5F9BE2B-8C74-4712-BD8A-E7475A9CB27D}" type="parTrans" cxnId="{36A468D0-9F96-4CF8-A89C-CCCD55DCE1A6}">
      <dgm:prSet/>
      <dgm:spPr/>
      <dgm:t>
        <a:bodyPr/>
        <a:lstStyle/>
        <a:p>
          <a:endParaRPr lang="en-US"/>
        </a:p>
      </dgm:t>
    </dgm:pt>
    <dgm:pt modelId="{6BA76EE6-15DD-4DA6-80E1-1ED877E35EA3}" type="sibTrans" cxnId="{36A468D0-9F96-4CF8-A89C-CCCD55DCE1A6}">
      <dgm:prSet/>
      <dgm:spPr/>
      <dgm:t>
        <a:bodyPr/>
        <a:lstStyle/>
        <a:p>
          <a:endParaRPr lang="en-US"/>
        </a:p>
      </dgm:t>
    </dgm:pt>
    <dgm:pt modelId="{5B91D442-E790-4AA1-B5CF-3DAD87B7087F}">
      <dgm:prSet phldrT="[Text]"/>
      <dgm:spPr/>
      <dgm:t>
        <a:bodyPr/>
        <a:lstStyle/>
        <a:p>
          <a:r>
            <a:rPr lang="en-US" dirty="0"/>
            <a:t>DAX Measures</a:t>
          </a:r>
        </a:p>
      </dgm:t>
    </dgm:pt>
    <dgm:pt modelId="{C9E431A8-028A-4219-925C-58931F1DFFE4}" type="parTrans" cxnId="{7DA7EDCA-F3E1-4095-9016-682393CAD4C2}">
      <dgm:prSet/>
      <dgm:spPr/>
      <dgm:t>
        <a:bodyPr/>
        <a:lstStyle/>
        <a:p>
          <a:endParaRPr lang="en-US"/>
        </a:p>
      </dgm:t>
    </dgm:pt>
    <dgm:pt modelId="{FCC220DE-E386-4B8D-BFC7-2D4CAC20F6EB}" type="sibTrans" cxnId="{7DA7EDCA-F3E1-4095-9016-682393CAD4C2}">
      <dgm:prSet/>
      <dgm:spPr/>
      <dgm:t>
        <a:bodyPr/>
        <a:lstStyle/>
        <a:p>
          <a:endParaRPr lang="en-US"/>
        </a:p>
      </dgm:t>
    </dgm:pt>
    <dgm:pt modelId="{CFD3B3C5-1F8C-4BD3-9860-008DABA61886}">
      <dgm:prSet phldrT="[Text]"/>
      <dgm:spPr/>
      <dgm:t>
        <a:bodyPr/>
        <a:lstStyle/>
        <a:p>
          <a:r>
            <a:rPr lang="en-US" dirty="0"/>
            <a:t>Data Model</a:t>
          </a:r>
        </a:p>
      </dgm:t>
    </dgm:pt>
    <dgm:pt modelId="{F892881E-B46F-419A-BBC3-07B46B9E6738}" type="parTrans" cxnId="{5D9B9130-7CBA-4C29-8C83-96CA868799CF}">
      <dgm:prSet/>
      <dgm:spPr/>
      <dgm:t>
        <a:bodyPr/>
        <a:lstStyle/>
        <a:p>
          <a:endParaRPr lang="en-US"/>
        </a:p>
      </dgm:t>
    </dgm:pt>
    <dgm:pt modelId="{89EE65CF-7CFD-42D7-9282-2668666B6411}" type="sibTrans" cxnId="{5D9B9130-7CBA-4C29-8C83-96CA868799CF}">
      <dgm:prSet/>
      <dgm:spPr/>
      <dgm:t>
        <a:bodyPr/>
        <a:lstStyle/>
        <a:p>
          <a:endParaRPr lang="en-US"/>
        </a:p>
      </dgm:t>
    </dgm:pt>
    <dgm:pt modelId="{953563A9-9060-466B-918D-A8E079A513CE}">
      <dgm:prSet phldrT="[Text]"/>
      <dgm:spPr/>
      <dgm:t>
        <a:bodyPr/>
        <a:lstStyle/>
        <a:p>
          <a:r>
            <a:rPr lang="en-US" dirty="0"/>
            <a:t>Hierarchies, Metadata</a:t>
          </a:r>
        </a:p>
      </dgm:t>
    </dgm:pt>
    <dgm:pt modelId="{D48FE222-C046-4260-8C84-89E7C3FA76B0}" type="parTrans" cxnId="{FEA04691-153B-4931-A87D-7DE54C568AA4}">
      <dgm:prSet/>
      <dgm:spPr/>
      <dgm:t>
        <a:bodyPr/>
        <a:lstStyle/>
        <a:p>
          <a:endParaRPr lang="en-US"/>
        </a:p>
      </dgm:t>
    </dgm:pt>
    <dgm:pt modelId="{DF1611AA-2BD3-482D-856B-B97FFBC4C911}" type="sibTrans" cxnId="{FEA04691-153B-4931-A87D-7DE54C568AA4}">
      <dgm:prSet/>
      <dgm:spPr/>
      <dgm:t>
        <a:bodyPr/>
        <a:lstStyle/>
        <a:p>
          <a:endParaRPr lang="en-US"/>
        </a:p>
      </dgm:t>
    </dgm:pt>
    <dgm:pt modelId="{C50F3182-D18D-4F27-AC77-9CACAFAAD340}">
      <dgm:prSet phldrT="[Text]"/>
      <dgm:spPr/>
      <dgm:t>
        <a:bodyPr/>
        <a:lstStyle/>
        <a:p>
          <a:r>
            <a:rPr lang="en-US" dirty="0"/>
            <a:t>Relationships</a:t>
          </a:r>
        </a:p>
      </dgm:t>
    </dgm:pt>
    <dgm:pt modelId="{C7D45B30-9EBE-4211-A798-2F4809A2CC83}" type="parTrans" cxnId="{F458AC6C-68C3-4CB8-A81C-4B148C5042BF}">
      <dgm:prSet/>
      <dgm:spPr/>
      <dgm:t>
        <a:bodyPr/>
        <a:lstStyle/>
        <a:p>
          <a:endParaRPr lang="en-US"/>
        </a:p>
      </dgm:t>
    </dgm:pt>
    <dgm:pt modelId="{C983B8FC-6EBE-47EB-80E3-6EB8C5CA732A}" type="sibTrans" cxnId="{F458AC6C-68C3-4CB8-A81C-4B148C5042BF}">
      <dgm:prSet/>
      <dgm:spPr/>
      <dgm:t>
        <a:bodyPr/>
        <a:lstStyle/>
        <a:p>
          <a:endParaRPr lang="en-US"/>
        </a:p>
      </dgm:t>
    </dgm:pt>
    <dgm:pt modelId="{56707750-D65D-4187-84FB-A8B94B888B76}">
      <dgm:prSet phldrT="[Text]"/>
      <dgm:spPr/>
      <dgm:t>
        <a:bodyPr/>
        <a:lstStyle/>
        <a:p>
          <a:r>
            <a:rPr lang="en-US" dirty="0"/>
            <a:t>Queries</a:t>
          </a:r>
        </a:p>
      </dgm:t>
    </dgm:pt>
    <dgm:pt modelId="{E2602579-00F2-40EB-8F19-95DD3E7EEA57}" type="parTrans" cxnId="{01CF8CDE-0EDE-491C-916A-3C529E2253AF}">
      <dgm:prSet/>
      <dgm:spPr/>
      <dgm:t>
        <a:bodyPr/>
        <a:lstStyle/>
        <a:p>
          <a:endParaRPr lang="en-US"/>
        </a:p>
      </dgm:t>
    </dgm:pt>
    <dgm:pt modelId="{A77BB398-EBBC-4491-A73F-C738A91A20A6}" type="sibTrans" cxnId="{01CF8CDE-0EDE-491C-916A-3C529E2253AF}">
      <dgm:prSet/>
      <dgm:spPr/>
      <dgm:t>
        <a:bodyPr/>
        <a:lstStyle/>
        <a:p>
          <a:endParaRPr lang="en-US"/>
        </a:p>
      </dgm:t>
    </dgm:pt>
    <dgm:pt modelId="{A5D978C5-FE57-48F6-A81C-8B4FAFF3175F}">
      <dgm:prSet phldrT="[Text]"/>
      <dgm:spPr/>
      <dgm:t>
        <a:bodyPr/>
        <a:lstStyle/>
        <a:p>
          <a:r>
            <a:rPr lang="en-US" dirty="0"/>
            <a:t>Transformations (Optional)</a:t>
          </a:r>
        </a:p>
      </dgm:t>
    </dgm:pt>
    <dgm:pt modelId="{81F33000-C2F6-42CE-8689-46331F89C0F2}" type="parTrans" cxnId="{DAF571CE-5CC3-40BC-82D3-E172B410E51F}">
      <dgm:prSet/>
      <dgm:spPr/>
      <dgm:t>
        <a:bodyPr/>
        <a:lstStyle/>
        <a:p>
          <a:endParaRPr lang="en-US"/>
        </a:p>
      </dgm:t>
    </dgm:pt>
    <dgm:pt modelId="{526A239B-4FA3-43FF-90FC-935744FE0573}" type="sibTrans" cxnId="{DAF571CE-5CC3-40BC-82D3-E172B410E51F}">
      <dgm:prSet/>
      <dgm:spPr/>
      <dgm:t>
        <a:bodyPr/>
        <a:lstStyle/>
        <a:p>
          <a:endParaRPr lang="en-US"/>
        </a:p>
      </dgm:t>
    </dgm:pt>
    <dgm:pt modelId="{7B1E1522-66ED-47DA-BFE2-6B13D288FE11}">
      <dgm:prSet phldrT="[Text]"/>
      <dgm:spPr/>
      <dgm:t>
        <a:bodyPr/>
        <a:lstStyle/>
        <a:p>
          <a:r>
            <a:rPr lang="en-US" dirty="0"/>
            <a:t>Data Source(s)</a:t>
          </a:r>
        </a:p>
      </dgm:t>
    </dgm:pt>
    <dgm:pt modelId="{86939351-7B1D-4F7F-9ADA-392EE30AF91F}" type="parTrans" cxnId="{F62EA3B4-F24C-420C-908A-A3EFF189695C}">
      <dgm:prSet/>
      <dgm:spPr/>
      <dgm:t>
        <a:bodyPr/>
        <a:lstStyle/>
        <a:p>
          <a:endParaRPr lang="en-US"/>
        </a:p>
      </dgm:t>
    </dgm:pt>
    <dgm:pt modelId="{58587FFB-312E-4FC6-915A-C80BB2B4DE7C}" type="sibTrans" cxnId="{F62EA3B4-F24C-420C-908A-A3EFF189695C}">
      <dgm:prSet/>
      <dgm:spPr/>
      <dgm:t>
        <a:bodyPr/>
        <a:lstStyle/>
        <a:p>
          <a:endParaRPr lang="en-US"/>
        </a:p>
      </dgm:t>
    </dgm:pt>
    <dgm:pt modelId="{4EA6E8A8-F7E2-4D6D-95E1-81FD44236A30}">
      <dgm:prSet phldrT="[Text]"/>
      <dgm:spPr/>
      <dgm:t>
        <a:bodyPr/>
        <a:lstStyle/>
        <a:p>
          <a:endParaRPr lang="en-US" dirty="0"/>
        </a:p>
      </dgm:t>
    </dgm:pt>
    <dgm:pt modelId="{995A7FF0-AEC2-4F1F-A644-3A1AE5F5FAFC}" type="parTrans" cxnId="{24C042E4-1411-4064-9C2F-609D4C6E89BB}">
      <dgm:prSet/>
      <dgm:spPr/>
      <dgm:t>
        <a:bodyPr/>
        <a:lstStyle/>
        <a:p>
          <a:endParaRPr lang="en-US"/>
        </a:p>
      </dgm:t>
    </dgm:pt>
    <dgm:pt modelId="{CEC8A717-D98C-47E3-82AE-DC178D9D2F3F}" type="sibTrans" cxnId="{24C042E4-1411-4064-9C2F-609D4C6E89BB}">
      <dgm:prSet/>
      <dgm:spPr/>
      <dgm:t>
        <a:bodyPr/>
        <a:lstStyle/>
        <a:p>
          <a:endParaRPr lang="en-US"/>
        </a:p>
      </dgm:t>
    </dgm:pt>
    <dgm:pt modelId="{858104D1-FA13-4E90-94AA-F1E15EF193B8}">
      <dgm:prSet phldrT="[Text]"/>
      <dgm:spPr/>
      <dgm:t>
        <a:bodyPr/>
        <a:lstStyle/>
        <a:p>
          <a:r>
            <a:rPr lang="en-US" dirty="0"/>
            <a:t>Tables, Columns (Types)</a:t>
          </a:r>
        </a:p>
      </dgm:t>
    </dgm:pt>
    <dgm:pt modelId="{3FF39449-58C8-49C2-9AEF-C1BCB437C383}" type="parTrans" cxnId="{8970D74B-454C-481D-BAF6-406853CEFC7C}">
      <dgm:prSet/>
      <dgm:spPr/>
      <dgm:t>
        <a:bodyPr/>
        <a:lstStyle/>
        <a:p>
          <a:endParaRPr lang="en-US"/>
        </a:p>
      </dgm:t>
    </dgm:pt>
    <dgm:pt modelId="{4AFB6FA6-8077-4D1C-86E2-80985F45F2B4}" type="sibTrans" cxnId="{8970D74B-454C-481D-BAF6-406853CEFC7C}">
      <dgm:prSet/>
      <dgm:spPr/>
      <dgm:t>
        <a:bodyPr/>
        <a:lstStyle/>
        <a:p>
          <a:endParaRPr lang="en-US"/>
        </a:p>
      </dgm:t>
    </dgm:pt>
    <dgm:pt modelId="{6BA7BB51-EC28-4DFA-B213-A43C09D0E6D2}">
      <dgm:prSet phldrT="[Text]"/>
      <dgm:spPr/>
      <dgm:t>
        <a:bodyPr/>
        <a:lstStyle/>
        <a:p>
          <a:r>
            <a:rPr lang="en-US" dirty="0"/>
            <a:t>Tables, Columns (Types)</a:t>
          </a:r>
        </a:p>
      </dgm:t>
    </dgm:pt>
    <dgm:pt modelId="{79B3319B-A6A7-4128-857A-CEF62D3BC025}" type="parTrans" cxnId="{D42BF5AA-4E8E-4C6D-AA31-056DC3280F11}">
      <dgm:prSet/>
      <dgm:spPr/>
      <dgm:t>
        <a:bodyPr/>
        <a:lstStyle/>
        <a:p>
          <a:endParaRPr lang="en-US"/>
        </a:p>
      </dgm:t>
    </dgm:pt>
    <dgm:pt modelId="{41F8721D-A4E2-4BDA-8B37-94203B88B65E}" type="sibTrans" cxnId="{D42BF5AA-4E8E-4C6D-AA31-056DC3280F11}">
      <dgm:prSet/>
      <dgm:spPr/>
      <dgm:t>
        <a:bodyPr/>
        <a:lstStyle/>
        <a:p>
          <a:endParaRPr lang="en-US"/>
        </a:p>
      </dgm:t>
    </dgm:pt>
    <dgm:pt modelId="{775C751E-3691-4449-9023-67595F08C62E}" type="pres">
      <dgm:prSet presAssocID="{1F004705-F55B-4093-9061-1A50A944F16F}" presName="linear" presStyleCnt="0">
        <dgm:presLayoutVars>
          <dgm:dir/>
          <dgm:resizeHandles val="exact"/>
        </dgm:presLayoutVars>
      </dgm:prSet>
      <dgm:spPr/>
    </dgm:pt>
    <dgm:pt modelId="{0D3E9591-D78D-4F9F-88A3-607220966127}" type="pres">
      <dgm:prSet presAssocID="{82F3A5FB-EA2D-468E-BD3C-C2F4CBC32659}" presName="comp" presStyleCnt="0"/>
      <dgm:spPr/>
    </dgm:pt>
    <dgm:pt modelId="{7BA8042C-5097-45BA-A9F9-DEA19E08907D}" type="pres">
      <dgm:prSet presAssocID="{82F3A5FB-EA2D-468E-BD3C-C2F4CBC32659}" presName="box" presStyleLbl="node1" presStyleIdx="0" presStyleCnt="3" custLinFactNeighborX="192"/>
      <dgm:spPr/>
    </dgm:pt>
    <dgm:pt modelId="{8BBC0CCD-8CBC-44D8-9E4D-55D8E21435E8}" type="pres">
      <dgm:prSet presAssocID="{82F3A5FB-EA2D-468E-BD3C-C2F4CBC32659}"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dgm:spPr>
    </dgm:pt>
    <dgm:pt modelId="{FECD1DAC-8D23-4492-8807-F0FE014587CA}" type="pres">
      <dgm:prSet presAssocID="{82F3A5FB-EA2D-468E-BD3C-C2F4CBC32659}" presName="text" presStyleLbl="node1" presStyleIdx="0" presStyleCnt="3">
        <dgm:presLayoutVars>
          <dgm:bulletEnabled val="1"/>
        </dgm:presLayoutVars>
      </dgm:prSet>
      <dgm:spPr/>
    </dgm:pt>
    <dgm:pt modelId="{CBC36588-1E86-4529-A368-15FB1017FE04}" type="pres">
      <dgm:prSet presAssocID="{6BA76EE6-15DD-4DA6-80E1-1ED877E35EA3}" presName="spacer" presStyleCnt="0"/>
      <dgm:spPr/>
    </dgm:pt>
    <dgm:pt modelId="{0686726A-BFD7-4A72-9413-00F02B95AA1D}" type="pres">
      <dgm:prSet presAssocID="{CFD3B3C5-1F8C-4BD3-9860-008DABA61886}" presName="comp" presStyleCnt="0"/>
      <dgm:spPr/>
    </dgm:pt>
    <dgm:pt modelId="{4182EC05-EF7B-42E8-B11A-9261826B37ED}" type="pres">
      <dgm:prSet presAssocID="{CFD3B3C5-1F8C-4BD3-9860-008DABA61886}" presName="box" presStyleLbl="node1" presStyleIdx="1" presStyleCnt="3"/>
      <dgm:spPr/>
    </dgm:pt>
    <dgm:pt modelId="{00EBA697-B246-487B-930E-7435CB010CDB}" type="pres">
      <dgm:prSet presAssocID="{CFD3B3C5-1F8C-4BD3-9860-008DABA6188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dgm:spPr>
    </dgm:pt>
    <dgm:pt modelId="{3D031EF7-7EEC-452B-AF07-A63F8E52A049}" type="pres">
      <dgm:prSet presAssocID="{CFD3B3C5-1F8C-4BD3-9860-008DABA61886}" presName="text" presStyleLbl="node1" presStyleIdx="1" presStyleCnt="3">
        <dgm:presLayoutVars>
          <dgm:bulletEnabled val="1"/>
        </dgm:presLayoutVars>
      </dgm:prSet>
      <dgm:spPr/>
    </dgm:pt>
    <dgm:pt modelId="{4C58F3C4-154E-4129-82F6-86BDD30C2F72}" type="pres">
      <dgm:prSet presAssocID="{89EE65CF-7CFD-42D7-9282-2668666B6411}" presName="spacer" presStyleCnt="0"/>
      <dgm:spPr/>
    </dgm:pt>
    <dgm:pt modelId="{B836E8E3-A8A8-487C-8CA2-F2C829B8B1F5}" type="pres">
      <dgm:prSet presAssocID="{56707750-D65D-4187-84FB-A8B94B888B76}" presName="comp" presStyleCnt="0"/>
      <dgm:spPr/>
    </dgm:pt>
    <dgm:pt modelId="{A62A3FF2-0D4C-4865-9906-77325B9B468F}" type="pres">
      <dgm:prSet presAssocID="{56707750-D65D-4187-84FB-A8B94B888B76}" presName="box" presStyleLbl="node1" presStyleIdx="2" presStyleCnt="3"/>
      <dgm:spPr/>
    </dgm:pt>
    <dgm:pt modelId="{5F16FC5D-A624-46F8-8A7B-8608AEBEDD19}" type="pres">
      <dgm:prSet presAssocID="{56707750-D65D-4187-84FB-A8B94B888B76}"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dgm:spPr>
    </dgm:pt>
    <dgm:pt modelId="{F283E8FD-EA6C-4627-8752-52432DB53FF8}" type="pres">
      <dgm:prSet presAssocID="{56707750-D65D-4187-84FB-A8B94B888B76}" presName="text" presStyleLbl="node1" presStyleIdx="2" presStyleCnt="3">
        <dgm:presLayoutVars>
          <dgm:bulletEnabled val="1"/>
        </dgm:presLayoutVars>
      </dgm:prSet>
      <dgm:spPr/>
    </dgm:pt>
  </dgm:ptLst>
  <dgm:cxnLst>
    <dgm:cxn modelId="{18FF6200-E27B-4BED-A557-65B0CA8493AF}" type="presOf" srcId="{4EA6E8A8-F7E2-4D6D-95E1-81FD44236A30}" destId="{FECD1DAC-8D23-4492-8807-F0FE014587CA}" srcOrd="1" destOrd="2" presId="urn:microsoft.com/office/officeart/2005/8/layout/vList4"/>
    <dgm:cxn modelId="{4C67C817-0AFF-4DD9-A60E-461617F5FCEF}" type="presOf" srcId="{1F004705-F55B-4093-9061-1A50A944F16F}" destId="{775C751E-3691-4449-9023-67595F08C62E}" srcOrd="0" destOrd="0" presId="urn:microsoft.com/office/officeart/2005/8/layout/vList4"/>
    <dgm:cxn modelId="{69197820-6EEF-4AF1-A09C-81ACC429A2FF}" type="presOf" srcId="{953563A9-9060-466B-918D-A8E079A513CE}" destId="{3D031EF7-7EEC-452B-AF07-A63F8E52A049}" srcOrd="1" destOrd="1" presId="urn:microsoft.com/office/officeart/2005/8/layout/vList4"/>
    <dgm:cxn modelId="{5D9B9130-7CBA-4C29-8C83-96CA868799CF}" srcId="{1F004705-F55B-4093-9061-1A50A944F16F}" destId="{CFD3B3C5-1F8C-4BD3-9860-008DABA61886}" srcOrd="1" destOrd="0" parTransId="{F892881E-B46F-419A-BBC3-07B46B9E6738}" sibTransId="{89EE65CF-7CFD-42D7-9282-2668666B6411}"/>
    <dgm:cxn modelId="{6FAE4738-CCF0-4CBE-BA6A-8CB827914F50}" type="presOf" srcId="{5B91D442-E790-4AA1-B5CF-3DAD87B7087F}" destId="{FECD1DAC-8D23-4492-8807-F0FE014587CA}" srcOrd="1" destOrd="1" presId="urn:microsoft.com/office/officeart/2005/8/layout/vList4"/>
    <dgm:cxn modelId="{057FE73B-4929-4DE3-A96D-038413F570F2}" type="presOf" srcId="{A5D978C5-FE57-48F6-A81C-8B4FAFF3175F}" destId="{A62A3FF2-0D4C-4865-9906-77325B9B468F}" srcOrd="0" destOrd="2" presId="urn:microsoft.com/office/officeart/2005/8/layout/vList4"/>
    <dgm:cxn modelId="{FEAD7960-C673-45F5-ADBF-389160F952BE}" type="presOf" srcId="{CFD3B3C5-1F8C-4BD3-9860-008DABA61886}" destId="{4182EC05-EF7B-42E8-B11A-9261826B37ED}" srcOrd="0" destOrd="0" presId="urn:microsoft.com/office/officeart/2005/8/layout/vList4"/>
    <dgm:cxn modelId="{E659B047-B08F-478F-9321-783BF59083B7}" type="presOf" srcId="{858104D1-FA13-4E90-94AA-F1E15EF193B8}" destId="{4182EC05-EF7B-42E8-B11A-9261826B37ED}" srcOrd="0" destOrd="3" presId="urn:microsoft.com/office/officeart/2005/8/layout/vList4"/>
    <dgm:cxn modelId="{079A0648-E643-4B3D-B6ED-4D42D46C4E4B}" type="presOf" srcId="{7B1E1522-66ED-47DA-BFE2-6B13D288FE11}" destId="{A62A3FF2-0D4C-4865-9906-77325B9B468F}" srcOrd="0" destOrd="3" presId="urn:microsoft.com/office/officeart/2005/8/layout/vList4"/>
    <dgm:cxn modelId="{5A242168-4A58-4FCE-A985-11DB6E6B27A5}" type="presOf" srcId="{C50F3182-D18D-4F27-AC77-9CACAFAAD340}" destId="{4182EC05-EF7B-42E8-B11A-9261826B37ED}" srcOrd="0" destOrd="2" presId="urn:microsoft.com/office/officeart/2005/8/layout/vList4"/>
    <dgm:cxn modelId="{DE7C3F48-B442-4E32-886F-573FB9BC89C2}" type="presOf" srcId="{56707750-D65D-4187-84FB-A8B94B888B76}" destId="{A62A3FF2-0D4C-4865-9906-77325B9B468F}" srcOrd="0" destOrd="0" presId="urn:microsoft.com/office/officeart/2005/8/layout/vList4"/>
    <dgm:cxn modelId="{8970D74B-454C-481D-BAF6-406853CEFC7C}" srcId="{CFD3B3C5-1F8C-4BD3-9860-008DABA61886}" destId="{858104D1-FA13-4E90-94AA-F1E15EF193B8}" srcOrd="2" destOrd="0" parTransId="{3FF39449-58C8-49C2-9AEF-C1BCB437C383}" sibTransId="{4AFB6FA6-8077-4D1C-86E2-80985F45F2B4}"/>
    <dgm:cxn modelId="{F458AC6C-68C3-4CB8-A81C-4B148C5042BF}" srcId="{CFD3B3C5-1F8C-4BD3-9860-008DABA61886}" destId="{C50F3182-D18D-4F27-AC77-9CACAFAAD340}" srcOrd="1" destOrd="0" parTransId="{C7D45B30-9EBE-4211-A798-2F4809A2CC83}" sibTransId="{C983B8FC-6EBE-47EB-80E3-6EB8C5CA732A}"/>
    <dgm:cxn modelId="{39251372-9EB5-4564-92F2-0334EA862CA0}" type="presOf" srcId="{858104D1-FA13-4E90-94AA-F1E15EF193B8}" destId="{3D031EF7-7EEC-452B-AF07-A63F8E52A049}" srcOrd="1" destOrd="3" presId="urn:microsoft.com/office/officeart/2005/8/layout/vList4"/>
    <dgm:cxn modelId="{7E9F1F56-4675-48F8-88E8-2295B12EBC85}" type="presOf" srcId="{C50F3182-D18D-4F27-AC77-9CACAFAAD340}" destId="{3D031EF7-7EEC-452B-AF07-A63F8E52A049}" srcOrd="1" destOrd="2" presId="urn:microsoft.com/office/officeart/2005/8/layout/vList4"/>
    <dgm:cxn modelId="{4639DD78-CE06-4949-9F6B-2C648DEAE091}" type="presOf" srcId="{56707750-D65D-4187-84FB-A8B94B888B76}" destId="{F283E8FD-EA6C-4627-8752-52432DB53FF8}" srcOrd="1" destOrd="0" presId="urn:microsoft.com/office/officeart/2005/8/layout/vList4"/>
    <dgm:cxn modelId="{2621477E-B780-49F8-BA52-AAA032CD2B11}" type="presOf" srcId="{82F3A5FB-EA2D-468E-BD3C-C2F4CBC32659}" destId="{FECD1DAC-8D23-4492-8807-F0FE014587CA}" srcOrd="1" destOrd="0" presId="urn:microsoft.com/office/officeart/2005/8/layout/vList4"/>
    <dgm:cxn modelId="{FEA04691-153B-4931-A87D-7DE54C568AA4}" srcId="{CFD3B3C5-1F8C-4BD3-9860-008DABA61886}" destId="{953563A9-9060-466B-918D-A8E079A513CE}" srcOrd="0" destOrd="0" parTransId="{D48FE222-C046-4260-8C84-89E7C3FA76B0}" sibTransId="{DF1611AA-2BD3-482D-856B-B97FFBC4C911}"/>
    <dgm:cxn modelId="{F38D14A5-6E13-4A56-98AE-3743DBF42CF9}" type="presOf" srcId="{CFD3B3C5-1F8C-4BD3-9860-008DABA61886}" destId="{3D031EF7-7EEC-452B-AF07-A63F8E52A049}" srcOrd="1" destOrd="0" presId="urn:microsoft.com/office/officeart/2005/8/layout/vList4"/>
    <dgm:cxn modelId="{D42BF5AA-4E8E-4C6D-AA31-056DC3280F11}" srcId="{56707750-D65D-4187-84FB-A8B94B888B76}" destId="{6BA7BB51-EC28-4DFA-B213-A43C09D0E6D2}" srcOrd="0" destOrd="0" parTransId="{79B3319B-A6A7-4128-857A-CEF62D3BC025}" sibTransId="{41F8721D-A4E2-4BDA-8B37-94203B88B65E}"/>
    <dgm:cxn modelId="{F62EA3B4-F24C-420C-908A-A3EFF189695C}" srcId="{56707750-D65D-4187-84FB-A8B94B888B76}" destId="{7B1E1522-66ED-47DA-BFE2-6B13D288FE11}" srcOrd="2" destOrd="0" parTransId="{86939351-7B1D-4F7F-9ADA-392EE30AF91F}" sibTransId="{58587FFB-312E-4FC6-915A-C80BB2B4DE7C}"/>
    <dgm:cxn modelId="{C54BBABA-1190-4E75-A90D-FFBAE76F079F}" type="presOf" srcId="{82F3A5FB-EA2D-468E-BD3C-C2F4CBC32659}" destId="{7BA8042C-5097-45BA-A9F9-DEA19E08907D}" srcOrd="0" destOrd="0" presId="urn:microsoft.com/office/officeart/2005/8/layout/vList4"/>
    <dgm:cxn modelId="{AF8AD9C1-BF7B-4359-B6A0-771C920D7176}" type="presOf" srcId="{5B91D442-E790-4AA1-B5CF-3DAD87B7087F}" destId="{7BA8042C-5097-45BA-A9F9-DEA19E08907D}" srcOrd="0" destOrd="1" presId="urn:microsoft.com/office/officeart/2005/8/layout/vList4"/>
    <dgm:cxn modelId="{7DA7EDCA-F3E1-4095-9016-682393CAD4C2}" srcId="{82F3A5FB-EA2D-468E-BD3C-C2F4CBC32659}" destId="{5B91D442-E790-4AA1-B5CF-3DAD87B7087F}" srcOrd="0" destOrd="0" parTransId="{C9E431A8-028A-4219-925C-58931F1DFFE4}" sibTransId="{FCC220DE-E386-4B8D-BFC7-2D4CAC20F6EB}"/>
    <dgm:cxn modelId="{FA59EACB-3FFF-4AF5-B93B-F60CE64CD14B}" type="presOf" srcId="{6BA7BB51-EC28-4DFA-B213-A43C09D0E6D2}" destId="{A62A3FF2-0D4C-4865-9906-77325B9B468F}" srcOrd="0" destOrd="1" presId="urn:microsoft.com/office/officeart/2005/8/layout/vList4"/>
    <dgm:cxn modelId="{DAF571CE-5CC3-40BC-82D3-E172B410E51F}" srcId="{56707750-D65D-4187-84FB-A8B94B888B76}" destId="{A5D978C5-FE57-48F6-A81C-8B4FAFF3175F}" srcOrd="1" destOrd="0" parTransId="{81F33000-C2F6-42CE-8689-46331F89C0F2}" sibTransId="{526A239B-4FA3-43FF-90FC-935744FE0573}"/>
    <dgm:cxn modelId="{36A468D0-9F96-4CF8-A89C-CCCD55DCE1A6}" srcId="{1F004705-F55B-4093-9061-1A50A944F16F}" destId="{82F3A5FB-EA2D-468E-BD3C-C2F4CBC32659}" srcOrd="0" destOrd="0" parTransId="{A5F9BE2B-8C74-4712-BD8A-E7475A9CB27D}" sibTransId="{6BA76EE6-15DD-4DA6-80E1-1ED877E35EA3}"/>
    <dgm:cxn modelId="{9040A4D7-B3CE-4BAC-8798-C788C703FDB2}" type="presOf" srcId="{7B1E1522-66ED-47DA-BFE2-6B13D288FE11}" destId="{F283E8FD-EA6C-4627-8752-52432DB53FF8}" srcOrd="1" destOrd="3" presId="urn:microsoft.com/office/officeart/2005/8/layout/vList4"/>
    <dgm:cxn modelId="{EF47F0DB-7813-4CCC-99C3-5232BB6769E3}" type="presOf" srcId="{953563A9-9060-466B-918D-A8E079A513CE}" destId="{4182EC05-EF7B-42E8-B11A-9261826B37ED}" srcOrd="0" destOrd="1" presId="urn:microsoft.com/office/officeart/2005/8/layout/vList4"/>
    <dgm:cxn modelId="{01CF8CDE-0EDE-491C-916A-3C529E2253AF}" srcId="{1F004705-F55B-4093-9061-1A50A944F16F}" destId="{56707750-D65D-4187-84FB-A8B94B888B76}" srcOrd="2" destOrd="0" parTransId="{E2602579-00F2-40EB-8F19-95DD3E7EEA57}" sibTransId="{A77BB398-EBBC-4491-A73F-C738A91A20A6}"/>
    <dgm:cxn modelId="{24C042E4-1411-4064-9C2F-609D4C6E89BB}" srcId="{82F3A5FB-EA2D-468E-BD3C-C2F4CBC32659}" destId="{4EA6E8A8-F7E2-4D6D-95E1-81FD44236A30}" srcOrd="1" destOrd="0" parTransId="{995A7FF0-AEC2-4F1F-A644-3A1AE5F5FAFC}" sibTransId="{CEC8A717-D98C-47E3-82AE-DC178D9D2F3F}"/>
    <dgm:cxn modelId="{62F224E7-7663-4925-AD21-365DDA18DFBE}" type="presOf" srcId="{A5D978C5-FE57-48F6-A81C-8B4FAFF3175F}" destId="{F283E8FD-EA6C-4627-8752-52432DB53FF8}" srcOrd="1" destOrd="2" presId="urn:microsoft.com/office/officeart/2005/8/layout/vList4"/>
    <dgm:cxn modelId="{5B47FFEE-4F28-43AB-AB22-030165A36841}" type="presOf" srcId="{4EA6E8A8-F7E2-4D6D-95E1-81FD44236A30}" destId="{7BA8042C-5097-45BA-A9F9-DEA19E08907D}" srcOrd="0" destOrd="2" presId="urn:microsoft.com/office/officeart/2005/8/layout/vList4"/>
    <dgm:cxn modelId="{F4673CF9-B9FA-4CAF-833E-85648950F9AB}" type="presOf" srcId="{6BA7BB51-EC28-4DFA-B213-A43C09D0E6D2}" destId="{F283E8FD-EA6C-4627-8752-52432DB53FF8}" srcOrd="1" destOrd="1" presId="urn:microsoft.com/office/officeart/2005/8/layout/vList4"/>
    <dgm:cxn modelId="{E1778E3F-6EBA-48EB-BFD0-FB2FF32A71C6}" type="presParOf" srcId="{775C751E-3691-4449-9023-67595F08C62E}" destId="{0D3E9591-D78D-4F9F-88A3-607220966127}" srcOrd="0" destOrd="0" presId="urn:microsoft.com/office/officeart/2005/8/layout/vList4"/>
    <dgm:cxn modelId="{5025301E-461A-4F55-884C-4C1B313A473D}" type="presParOf" srcId="{0D3E9591-D78D-4F9F-88A3-607220966127}" destId="{7BA8042C-5097-45BA-A9F9-DEA19E08907D}" srcOrd="0" destOrd="0" presId="urn:microsoft.com/office/officeart/2005/8/layout/vList4"/>
    <dgm:cxn modelId="{09E6226C-7F9A-4C14-9E25-D1A8BF3EA657}" type="presParOf" srcId="{0D3E9591-D78D-4F9F-88A3-607220966127}" destId="{8BBC0CCD-8CBC-44D8-9E4D-55D8E21435E8}" srcOrd="1" destOrd="0" presId="urn:microsoft.com/office/officeart/2005/8/layout/vList4"/>
    <dgm:cxn modelId="{53E555AF-ED77-4894-A56A-46D69FD7ED43}" type="presParOf" srcId="{0D3E9591-D78D-4F9F-88A3-607220966127}" destId="{FECD1DAC-8D23-4492-8807-F0FE014587CA}" srcOrd="2" destOrd="0" presId="urn:microsoft.com/office/officeart/2005/8/layout/vList4"/>
    <dgm:cxn modelId="{0604A6EE-D0F8-4F8F-82EA-6BD4A63DD44B}" type="presParOf" srcId="{775C751E-3691-4449-9023-67595F08C62E}" destId="{CBC36588-1E86-4529-A368-15FB1017FE04}" srcOrd="1" destOrd="0" presId="urn:microsoft.com/office/officeart/2005/8/layout/vList4"/>
    <dgm:cxn modelId="{BC2D0BC7-9236-4E4F-B31C-8DA947676DB2}" type="presParOf" srcId="{775C751E-3691-4449-9023-67595F08C62E}" destId="{0686726A-BFD7-4A72-9413-00F02B95AA1D}" srcOrd="2" destOrd="0" presId="urn:microsoft.com/office/officeart/2005/8/layout/vList4"/>
    <dgm:cxn modelId="{E7D08536-EFA1-4062-8C45-606F7827C29B}" type="presParOf" srcId="{0686726A-BFD7-4A72-9413-00F02B95AA1D}" destId="{4182EC05-EF7B-42E8-B11A-9261826B37ED}" srcOrd="0" destOrd="0" presId="urn:microsoft.com/office/officeart/2005/8/layout/vList4"/>
    <dgm:cxn modelId="{46CE50AE-B0DE-4022-9CE0-A4CCD8E1AE3B}" type="presParOf" srcId="{0686726A-BFD7-4A72-9413-00F02B95AA1D}" destId="{00EBA697-B246-487B-930E-7435CB010CDB}" srcOrd="1" destOrd="0" presId="urn:microsoft.com/office/officeart/2005/8/layout/vList4"/>
    <dgm:cxn modelId="{601D5386-C0CF-4C36-963B-F56760B6296C}" type="presParOf" srcId="{0686726A-BFD7-4A72-9413-00F02B95AA1D}" destId="{3D031EF7-7EEC-452B-AF07-A63F8E52A049}" srcOrd="2" destOrd="0" presId="urn:microsoft.com/office/officeart/2005/8/layout/vList4"/>
    <dgm:cxn modelId="{26CE48F7-96C5-44E7-A14F-00B6BCEA6045}" type="presParOf" srcId="{775C751E-3691-4449-9023-67595F08C62E}" destId="{4C58F3C4-154E-4129-82F6-86BDD30C2F72}" srcOrd="3" destOrd="0" presId="urn:microsoft.com/office/officeart/2005/8/layout/vList4"/>
    <dgm:cxn modelId="{5D3E29D7-C5DB-4D25-A237-7999241E2B44}" type="presParOf" srcId="{775C751E-3691-4449-9023-67595F08C62E}" destId="{B836E8E3-A8A8-487C-8CA2-F2C829B8B1F5}" srcOrd="4" destOrd="0" presId="urn:microsoft.com/office/officeart/2005/8/layout/vList4"/>
    <dgm:cxn modelId="{5C6F28D8-A708-41C9-8DB0-49B3D1F25257}" type="presParOf" srcId="{B836E8E3-A8A8-487C-8CA2-F2C829B8B1F5}" destId="{A62A3FF2-0D4C-4865-9906-77325B9B468F}" srcOrd="0" destOrd="0" presId="urn:microsoft.com/office/officeart/2005/8/layout/vList4"/>
    <dgm:cxn modelId="{5F261FE6-0614-42E2-AAD3-CBCABCDD4A1D}" type="presParOf" srcId="{B836E8E3-A8A8-487C-8CA2-F2C829B8B1F5}" destId="{5F16FC5D-A624-46F8-8A7B-8608AEBEDD19}" srcOrd="1" destOrd="0" presId="urn:microsoft.com/office/officeart/2005/8/layout/vList4"/>
    <dgm:cxn modelId="{CF3E6E8A-486F-4FCE-A8F6-369647D1DAA2}" type="presParOf" srcId="{B836E8E3-A8A8-487C-8CA2-F2C829B8B1F5}" destId="{F283E8FD-EA6C-4627-8752-52432DB53FF8}"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8042C-5097-45BA-A9F9-DEA19E08907D}">
      <dsp:nvSpPr>
        <dsp:cNvPr id="0" name=""/>
        <dsp:cNvSpPr/>
      </dsp:nvSpPr>
      <dsp:spPr>
        <a:xfrm>
          <a:off x="0" y="0"/>
          <a:ext cx="5805312" cy="1377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Calculations</a:t>
          </a:r>
        </a:p>
        <a:p>
          <a:pPr marL="171450" lvl="1" indent="-171450" algn="l" defTabSz="711200">
            <a:lnSpc>
              <a:spcPct val="90000"/>
            </a:lnSpc>
            <a:spcBef>
              <a:spcPct val="0"/>
            </a:spcBef>
            <a:spcAft>
              <a:spcPct val="15000"/>
            </a:spcAft>
            <a:buChar char="•"/>
          </a:pPr>
          <a:r>
            <a:rPr lang="en-US" sz="1600" kern="1200" dirty="0"/>
            <a:t>DAX Measures</a:t>
          </a:r>
        </a:p>
        <a:p>
          <a:pPr marL="171450" lvl="1" indent="-171450" algn="l" defTabSz="711200">
            <a:lnSpc>
              <a:spcPct val="90000"/>
            </a:lnSpc>
            <a:spcBef>
              <a:spcPct val="0"/>
            </a:spcBef>
            <a:spcAft>
              <a:spcPct val="15000"/>
            </a:spcAft>
            <a:buChar char="•"/>
          </a:pPr>
          <a:endParaRPr lang="en-US" sz="1600" kern="1200" dirty="0"/>
        </a:p>
      </dsp:txBody>
      <dsp:txXfrm>
        <a:off x="1298844" y="0"/>
        <a:ext cx="4506467" cy="1377824"/>
      </dsp:txXfrm>
    </dsp:sp>
    <dsp:sp modelId="{8BBC0CCD-8CBC-44D8-9E4D-55D8E21435E8}">
      <dsp:nvSpPr>
        <dsp:cNvPr id="0" name=""/>
        <dsp:cNvSpPr/>
      </dsp:nvSpPr>
      <dsp:spPr>
        <a:xfrm>
          <a:off x="137782" y="137782"/>
          <a:ext cx="1161062" cy="110225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8000" r="-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82EC05-EF7B-42E8-B11A-9261826B37ED}">
      <dsp:nvSpPr>
        <dsp:cNvPr id="0" name=""/>
        <dsp:cNvSpPr/>
      </dsp:nvSpPr>
      <dsp:spPr>
        <a:xfrm>
          <a:off x="0" y="1515607"/>
          <a:ext cx="5805312" cy="1377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Data Model</a:t>
          </a:r>
        </a:p>
        <a:p>
          <a:pPr marL="171450" lvl="1" indent="-171450" algn="l" defTabSz="711200">
            <a:lnSpc>
              <a:spcPct val="90000"/>
            </a:lnSpc>
            <a:spcBef>
              <a:spcPct val="0"/>
            </a:spcBef>
            <a:spcAft>
              <a:spcPct val="15000"/>
            </a:spcAft>
            <a:buChar char="•"/>
          </a:pPr>
          <a:r>
            <a:rPr lang="en-US" sz="1600" kern="1200" dirty="0"/>
            <a:t>Hierarchies, Metadata</a:t>
          </a:r>
        </a:p>
        <a:p>
          <a:pPr marL="171450" lvl="1" indent="-171450" algn="l" defTabSz="711200">
            <a:lnSpc>
              <a:spcPct val="90000"/>
            </a:lnSpc>
            <a:spcBef>
              <a:spcPct val="0"/>
            </a:spcBef>
            <a:spcAft>
              <a:spcPct val="15000"/>
            </a:spcAft>
            <a:buChar char="•"/>
          </a:pPr>
          <a:r>
            <a:rPr lang="en-US" sz="1600" kern="1200" dirty="0"/>
            <a:t>Relationships</a:t>
          </a:r>
        </a:p>
        <a:p>
          <a:pPr marL="171450" lvl="1" indent="-171450" algn="l" defTabSz="711200">
            <a:lnSpc>
              <a:spcPct val="90000"/>
            </a:lnSpc>
            <a:spcBef>
              <a:spcPct val="0"/>
            </a:spcBef>
            <a:spcAft>
              <a:spcPct val="15000"/>
            </a:spcAft>
            <a:buChar char="•"/>
          </a:pPr>
          <a:r>
            <a:rPr lang="en-US" sz="1600" kern="1200" dirty="0"/>
            <a:t>Tables, Columns (Types)</a:t>
          </a:r>
        </a:p>
      </dsp:txBody>
      <dsp:txXfrm>
        <a:off x="1298844" y="1515607"/>
        <a:ext cx="4506467" cy="1377824"/>
      </dsp:txXfrm>
    </dsp:sp>
    <dsp:sp modelId="{00EBA697-B246-487B-930E-7435CB010CDB}">
      <dsp:nvSpPr>
        <dsp:cNvPr id="0" name=""/>
        <dsp:cNvSpPr/>
      </dsp:nvSpPr>
      <dsp:spPr>
        <a:xfrm>
          <a:off x="137782" y="1653389"/>
          <a:ext cx="1161062" cy="110225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0" r="-5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2A3FF2-0D4C-4865-9906-77325B9B468F}">
      <dsp:nvSpPr>
        <dsp:cNvPr id="0" name=""/>
        <dsp:cNvSpPr/>
      </dsp:nvSpPr>
      <dsp:spPr>
        <a:xfrm>
          <a:off x="0" y="3031214"/>
          <a:ext cx="5805312" cy="13778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Queries</a:t>
          </a:r>
        </a:p>
        <a:p>
          <a:pPr marL="171450" lvl="1" indent="-171450" algn="l" defTabSz="711200">
            <a:lnSpc>
              <a:spcPct val="90000"/>
            </a:lnSpc>
            <a:spcBef>
              <a:spcPct val="0"/>
            </a:spcBef>
            <a:spcAft>
              <a:spcPct val="15000"/>
            </a:spcAft>
            <a:buChar char="•"/>
          </a:pPr>
          <a:r>
            <a:rPr lang="en-US" sz="1600" kern="1200" dirty="0"/>
            <a:t>Tables, Columns (Types)</a:t>
          </a:r>
        </a:p>
        <a:p>
          <a:pPr marL="171450" lvl="1" indent="-171450" algn="l" defTabSz="711200">
            <a:lnSpc>
              <a:spcPct val="90000"/>
            </a:lnSpc>
            <a:spcBef>
              <a:spcPct val="0"/>
            </a:spcBef>
            <a:spcAft>
              <a:spcPct val="15000"/>
            </a:spcAft>
            <a:buChar char="•"/>
          </a:pPr>
          <a:r>
            <a:rPr lang="en-US" sz="1600" kern="1200" dirty="0"/>
            <a:t>Transformations (Optional)</a:t>
          </a:r>
        </a:p>
        <a:p>
          <a:pPr marL="171450" lvl="1" indent="-171450" algn="l" defTabSz="711200">
            <a:lnSpc>
              <a:spcPct val="90000"/>
            </a:lnSpc>
            <a:spcBef>
              <a:spcPct val="0"/>
            </a:spcBef>
            <a:spcAft>
              <a:spcPct val="15000"/>
            </a:spcAft>
            <a:buChar char="•"/>
          </a:pPr>
          <a:r>
            <a:rPr lang="en-US" sz="1600" kern="1200" dirty="0"/>
            <a:t>Data Source(s)</a:t>
          </a:r>
        </a:p>
      </dsp:txBody>
      <dsp:txXfrm>
        <a:off x="1298844" y="3031214"/>
        <a:ext cx="4506467" cy="1377824"/>
      </dsp:txXfrm>
    </dsp:sp>
    <dsp:sp modelId="{5F16FC5D-A624-46F8-8A7B-8608AEBEDD19}">
      <dsp:nvSpPr>
        <dsp:cNvPr id="0" name=""/>
        <dsp:cNvSpPr/>
      </dsp:nvSpPr>
      <dsp:spPr>
        <a:xfrm>
          <a:off x="137782" y="3168996"/>
          <a:ext cx="1161062" cy="110225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6B62E-6ADA-480B-8686-25ECA43376E2}" type="datetimeFigureOut">
              <a:rPr lang="en-US" smtClean="0"/>
              <a:t>9/19/2017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683261-039C-4C2D-9C83-052ADC55F0AC}" type="slidenum">
              <a:rPr lang="en-US" smtClean="0"/>
              <a:t>‹#›</a:t>
            </a:fld>
            <a:endParaRPr lang="en-US"/>
          </a:p>
        </p:txBody>
      </p:sp>
    </p:spTree>
    <p:extLst>
      <p:ext uri="{BB962C8B-B14F-4D97-AF65-F5344CB8AC3E}">
        <p14:creationId xmlns:p14="http://schemas.microsoft.com/office/powerpoint/2010/main" val="285106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cs.microsoft.com/en-us/sql/analysis-services/tabular-models/dax-formula-compatibility-in-directquery-mode-ssas-201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a:t>
            </a:fld>
            <a:endParaRPr lang="en-US"/>
          </a:p>
        </p:txBody>
      </p:sp>
    </p:spTree>
    <p:extLst>
      <p:ext uri="{BB962C8B-B14F-4D97-AF65-F5344CB8AC3E}">
        <p14:creationId xmlns:p14="http://schemas.microsoft.com/office/powerpoint/2010/main" val="261648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2</a:t>
            </a:fld>
            <a:endParaRPr lang="en-US"/>
          </a:p>
        </p:txBody>
      </p:sp>
    </p:spTree>
    <p:extLst>
      <p:ext uri="{BB962C8B-B14F-4D97-AF65-F5344CB8AC3E}">
        <p14:creationId xmlns:p14="http://schemas.microsoft.com/office/powerpoint/2010/main" val="2386542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Dataset Definition: </a:t>
            </a:r>
            <a:r>
              <a:rPr lang="en-US" sz="1200" kern="1200" dirty="0">
                <a:solidFill>
                  <a:schemeClr val="tx1"/>
                </a:solidFill>
                <a:effectLst/>
                <a:latin typeface="+mn-lt"/>
                <a:ea typeface="+mn-ea"/>
                <a:cs typeface="+mn-cs"/>
              </a:rPr>
              <a:t>Clear distinction between datasets and reports (both PBIX files, different technologies and roles)</a:t>
            </a:r>
          </a:p>
          <a:p>
            <a:pPr lvl="0"/>
            <a:r>
              <a:rPr lang="en-US" sz="1200" b="1" kern="1200" dirty="0">
                <a:solidFill>
                  <a:schemeClr val="tx1"/>
                </a:solidFill>
                <a:effectLst/>
                <a:latin typeface="+mn-lt"/>
                <a:ea typeface="+mn-ea"/>
                <a:cs typeface="+mn-cs"/>
              </a:rPr>
              <a:t>Dataset Process: </a:t>
            </a:r>
            <a:r>
              <a:rPr lang="en-US" sz="1200" kern="1200" dirty="0">
                <a:solidFill>
                  <a:schemeClr val="tx1"/>
                </a:solidFill>
                <a:effectLst/>
                <a:latin typeface="+mn-lt"/>
                <a:ea typeface="+mn-ea"/>
                <a:cs typeface="+mn-cs"/>
              </a:rPr>
              <a:t>Standard methodology you can apply (top priority: reusability – not duplicating datasets) and we’ll be walking quickly different components</a:t>
            </a:r>
          </a:p>
          <a:p>
            <a:pPr lvl="0"/>
            <a:r>
              <a:rPr lang="en-US" sz="1200" b="1" kern="1200" dirty="0">
                <a:solidFill>
                  <a:schemeClr val="tx1"/>
                </a:solidFill>
                <a:effectLst/>
                <a:latin typeface="+mn-lt"/>
                <a:ea typeface="+mn-ea"/>
                <a:cs typeface="+mn-cs"/>
              </a:rPr>
              <a:t>Import v: DQ: </a:t>
            </a:r>
            <a:r>
              <a:rPr lang="en-US" sz="1200" kern="1200" dirty="0">
                <a:solidFill>
                  <a:schemeClr val="tx1"/>
                </a:solidFill>
                <a:effectLst/>
                <a:latin typeface="+mn-lt"/>
                <a:ea typeface="+mn-ea"/>
                <a:cs typeface="+mn-cs"/>
              </a:rPr>
              <a:t>Essential part of the design process (#2) – implications for how you design your dataset and what it can deliver</a:t>
            </a:r>
          </a:p>
          <a:p>
            <a:pPr lvl="0"/>
            <a:r>
              <a:rPr lang="en-US" sz="1200" b="1" kern="1200" dirty="0">
                <a:solidFill>
                  <a:schemeClr val="tx1"/>
                </a:solidFill>
                <a:effectLst/>
                <a:latin typeface="+mn-lt"/>
                <a:ea typeface="+mn-ea"/>
                <a:cs typeface="+mn-cs"/>
              </a:rPr>
              <a:t>Managed Data Access Layer: </a:t>
            </a:r>
            <a:r>
              <a:rPr lang="en-US" sz="1200" kern="1200" dirty="0">
                <a:solidFill>
                  <a:schemeClr val="tx1"/>
                </a:solidFill>
                <a:effectLst/>
                <a:latin typeface="+mn-lt"/>
                <a:ea typeface="+mn-ea"/>
                <a:cs typeface="+mn-cs"/>
              </a:rPr>
              <a:t>It’s more than just clicking – ‘Get Data’ and maybe using the Query Editor UI; especially when you’re building a larger dataset, depend on clean, flexible retrieval  </a:t>
            </a:r>
          </a:p>
          <a:p>
            <a:pPr lvl="0"/>
            <a:r>
              <a:rPr lang="en-US" sz="1200" b="1" kern="1200" dirty="0">
                <a:solidFill>
                  <a:schemeClr val="tx1"/>
                </a:solidFill>
                <a:effectLst/>
                <a:latin typeface="+mn-lt"/>
                <a:ea typeface="+mn-ea"/>
                <a:cs typeface="+mn-cs"/>
              </a:rPr>
              <a:t>Relationships Types and Patterns: </a:t>
            </a:r>
            <a:r>
              <a:rPr lang="en-US" sz="1200" kern="1200" dirty="0">
                <a:solidFill>
                  <a:schemeClr val="tx1"/>
                </a:solidFill>
                <a:effectLst/>
                <a:latin typeface="+mn-lt"/>
                <a:ea typeface="+mn-ea"/>
                <a:cs typeface="+mn-cs"/>
              </a:rPr>
              <a:t>Single and </a:t>
            </a:r>
            <a:r>
              <a:rPr lang="en-US" sz="1200" kern="1200" dirty="0" err="1">
                <a:solidFill>
                  <a:schemeClr val="tx1"/>
                </a:solidFill>
                <a:effectLst/>
                <a:latin typeface="+mn-lt"/>
                <a:ea typeface="+mn-ea"/>
                <a:cs typeface="+mn-cs"/>
              </a:rPr>
              <a:t>Bidirecational</a:t>
            </a:r>
            <a:r>
              <a:rPr lang="en-US" sz="1200" kern="1200" dirty="0">
                <a:solidFill>
                  <a:schemeClr val="tx1"/>
                </a:solidFill>
                <a:effectLst/>
                <a:latin typeface="+mn-lt"/>
                <a:ea typeface="+mn-ea"/>
                <a:cs typeface="+mn-cs"/>
              </a:rPr>
              <a:t>, Active and Passive, for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we have Assume Ref</a:t>
            </a:r>
          </a:p>
          <a:p>
            <a:pPr lvl="0"/>
            <a:r>
              <a:rPr lang="en-US" sz="1200" b="1" kern="1200" dirty="0">
                <a:solidFill>
                  <a:schemeClr val="tx1"/>
                </a:solidFill>
                <a:effectLst/>
                <a:latin typeface="+mn-lt"/>
                <a:ea typeface="+mn-ea"/>
                <a:cs typeface="+mn-cs"/>
              </a:rPr>
              <a:t>Usability Tips and Examples: </a:t>
            </a:r>
            <a:r>
              <a:rPr lang="en-US" sz="1200" kern="1200" dirty="0">
                <a:solidFill>
                  <a:schemeClr val="tx1"/>
                </a:solidFill>
                <a:effectLst/>
                <a:latin typeface="+mn-lt"/>
                <a:ea typeface="+mn-ea"/>
                <a:cs typeface="+mn-cs"/>
              </a:rPr>
              <a:t>Can we have a large, complex model (many measures and tables) that’s still easy to use for self-service reporting and understand internally</a:t>
            </a:r>
          </a:p>
          <a:p>
            <a:pPr lvl="0"/>
            <a:r>
              <a:rPr lang="en-US" sz="1200" b="1" kern="1200" dirty="0">
                <a:solidFill>
                  <a:schemeClr val="tx1"/>
                </a:solidFill>
                <a:effectLst/>
                <a:latin typeface="+mn-lt"/>
                <a:ea typeface="+mn-ea"/>
                <a:cs typeface="+mn-cs"/>
              </a:rPr>
              <a:t>Performance and Scalability:</a:t>
            </a:r>
            <a:r>
              <a:rPr lang="en-US" sz="1200" kern="1200" dirty="0">
                <a:solidFill>
                  <a:schemeClr val="tx1"/>
                </a:solidFill>
                <a:effectLst/>
                <a:latin typeface="+mn-lt"/>
                <a:ea typeface="+mn-ea"/>
                <a:cs typeface="+mn-cs"/>
              </a:rPr>
              <a:t> As model takes on more data, more users, more complex logic there are some design practice for the model and DAX measures to help you get more value out of your datasets</a:t>
            </a:r>
          </a:p>
          <a:p>
            <a:pPr marL="0" indent="0">
              <a:buNone/>
            </a:pPr>
            <a:endParaRPr lang="en-US" b="1" dirty="0"/>
          </a:p>
        </p:txBody>
      </p:sp>
      <p:sp>
        <p:nvSpPr>
          <p:cNvPr id="4" name="Slide Number Placeholder 3"/>
          <p:cNvSpPr>
            <a:spLocks noGrp="1"/>
          </p:cNvSpPr>
          <p:nvPr>
            <p:ph type="sldNum" sz="quarter" idx="10"/>
          </p:nvPr>
        </p:nvSpPr>
        <p:spPr/>
        <p:txBody>
          <a:bodyPr/>
          <a:lstStyle/>
          <a:p>
            <a:fld id="{52683261-039C-4C2D-9C83-052ADC55F0AC}" type="slidenum">
              <a:rPr lang="en-US" smtClean="0"/>
              <a:t>3</a:t>
            </a:fld>
            <a:endParaRPr lang="en-US"/>
          </a:p>
        </p:txBody>
      </p:sp>
    </p:spTree>
    <p:extLst>
      <p:ext uri="{BB962C8B-B14F-4D97-AF65-F5344CB8AC3E}">
        <p14:creationId xmlns:p14="http://schemas.microsoft.com/office/powerpoint/2010/main" val="2828306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We’ll start out with slides for about 15-20 minutes for the three objectives </a:t>
            </a:r>
          </a:p>
          <a:p>
            <a:pPr lvl="1"/>
            <a:r>
              <a:rPr lang="en-US" sz="1200" kern="1200" dirty="0">
                <a:solidFill>
                  <a:schemeClr val="tx1"/>
                </a:solidFill>
                <a:effectLst/>
                <a:latin typeface="+mn-lt"/>
                <a:ea typeface="+mn-ea"/>
                <a:cs typeface="+mn-cs"/>
              </a:rPr>
              <a:t>Advanced session, so we’ll be into the dataset</a:t>
            </a:r>
          </a:p>
          <a:p>
            <a:pPr lvl="0"/>
            <a:r>
              <a:rPr lang="en-US" sz="1200" kern="1200" dirty="0">
                <a:solidFill>
                  <a:schemeClr val="tx1"/>
                </a:solidFill>
                <a:effectLst/>
                <a:latin typeface="+mn-lt"/>
                <a:ea typeface="+mn-ea"/>
                <a:cs typeface="+mn-cs"/>
              </a:rPr>
              <a:t>We’ll use the remaining time for demo/examples in Power BI Desktop and other tools to illustrate objectives 4 through 7 </a:t>
            </a:r>
          </a:p>
          <a:p>
            <a:pPr lvl="1"/>
            <a:r>
              <a:rPr lang="en-US" sz="1200" kern="1200" dirty="0">
                <a:solidFill>
                  <a:schemeClr val="tx1"/>
                </a:solidFill>
                <a:effectLst/>
                <a:latin typeface="+mn-lt"/>
                <a:ea typeface="+mn-ea"/>
                <a:cs typeface="+mn-cs"/>
              </a:rPr>
              <a:t>walk through SQL Server DW all the way into the dataset and</a:t>
            </a:r>
          </a:p>
          <a:p>
            <a:pPr lvl="0"/>
            <a:r>
              <a:rPr lang="en-US" sz="1200" kern="1200" dirty="0">
                <a:solidFill>
                  <a:schemeClr val="tx1"/>
                </a:solidFill>
                <a:effectLst/>
                <a:latin typeface="+mn-lt"/>
                <a:ea typeface="+mn-ea"/>
                <a:cs typeface="+mn-cs"/>
              </a:rPr>
              <a:t>Bonus example (‘golden nugget’): of documentation of a dataset (measure definitions, relationships, columns,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we will get to as well</a:t>
            </a:r>
          </a:p>
          <a:p>
            <a:r>
              <a:rPr lang="en-US" sz="1200" kern="1200" dirty="0">
                <a:solidFill>
                  <a:schemeClr val="tx1"/>
                </a:solidFill>
                <a:effectLst/>
                <a:latin typeface="+mn-lt"/>
                <a:ea typeface="+mn-ea"/>
                <a:cs typeface="+mn-cs"/>
              </a:rPr>
              <a:t>hopefully we have some time at the end for Q &amp; A</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4</a:t>
            </a:fld>
            <a:endParaRPr lang="en-US"/>
          </a:p>
        </p:txBody>
      </p:sp>
    </p:spTree>
    <p:extLst>
      <p:ext uri="{BB962C8B-B14F-4D97-AF65-F5344CB8AC3E}">
        <p14:creationId xmlns:p14="http://schemas.microsoft.com/office/powerpoint/2010/main" val="419007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Boston PUG Leader – Monthly Meetings</a:t>
            </a:r>
          </a:p>
          <a:p>
            <a:pPr lvl="0"/>
            <a:r>
              <a:rPr lang="en-US" sz="1200" kern="1200" dirty="0">
                <a:solidFill>
                  <a:schemeClr val="tx1"/>
                </a:solidFill>
                <a:effectLst/>
                <a:latin typeface="+mn-lt"/>
                <a:ea typeface="+mn-ea"/>
                <a:cs typeface="+mn-cs"/>
              </a:rPr>
              <a:t>Consultant Frontline Analytics</a:t>
            </a:r>
          </a:p>
          <a:p>
            <a:pPr lvl="0"/>
            <a:r>
              <a:rPr lang="en-US" sz="1200" kern="1200" dirty="0">
                <a:solidFill>
                  <a:schemeClr val="tx1"/>
                </a:solidFill>
                <a:effectLst/>
                <a:latin typeface="+mn-lt"/>
                <a:ea typeface="+mn-ea"/>
                <a:cs typeface="+mn-cs"/>
              </a:rPr>
              <a:t>Author: </a:t>
            </a:r>
          </a:p>
          <a:p>
            <a:pPr lvl="1"/>
            <a:r>
              <a:rPr lang="en-US" sz="1200" kern="1200" dirty="0">
                <a:solidFill>
                  <a:schemeClr val="tx1"/>
                </a:solidFill>
                <a:effectLst/>
                <a:latin typeface="+mn-lt"/>
                <a:ea typeface="+mn-ea"/>
                <a:cs typeface="+mn-cs"/>
              </a:rPr>
              <a:t>Cookbook coming out in a couple weeks</a:t>
            </a:r>
          </a:p>
          <a:p>
            <a:pPr lvl="1"/>
            <a:r>
              <a:rPr lang="en-US" sz="1200" kern="1200" dirty="0">
                <a:solidFill>
                  <a:schemeClr val="tx1"/>
                </a:solidFill>
                <a:effectLst/>
                <a:latin typeface="+mn-lt"/>
                <a:ea typeface="+mn-ea"/>
                <a:cs typeface="+mn-cs"/>
              </a:rPr>
              <a:t>Mastering Power BI</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5</a:t>
            </a:fld>
            <a:endParaRPr lang="en-US"/>
          </a:p>
        </p:txBody>
      </p:sp>
    </p:spTree>
    <p:extLst>
      <p:ext uri="{BB962C8B-B14F-4D97-AF65-F5344CB8AC3E}">
        <p14:creationId xmlns:p14="http://schemas.microsoft.com/office/powerpoint/2010/main" val="1498272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Power BI Desktop file can be a report but it can also be a dataset (or data model, could call it cube)</a:t>
            </a:r>
          </a:p>
          <a:p>
            <a:pPr lvl="1"/>
            <a:r>
              <a:rPr lang="en-US" sz="1200" kern="1200" dirty="0">
                <a:solidFill>
                  <a:schemeClr val="tx1"/>
                </a:solidFill>
                <a:effectLst/>
                <a:latin typeface="+mn-lt"/>
                <a:ea typeface="+mn-ea"/>
                <a:cs typeface="+mn-cs"/>
              </a:rPr>
              <a:t>I have four files open – two are reports and two are datasets</a:t>
            </a:r>
          </a:p>
          <a:p>
            <a:pPr lvl="1"/>
            <a:r>
              <a:rPr lang="en-US" sz="1200" kern="1200" dirty="0">
                <a:solidFill>
                  <a:schemeClr val="tx1"/>
                </a:solidFill>
                <a:effectLst/>
                <a:latin typeface="+mn-lt"/>
                <a:ea typeface="+mn-ea"/>
                <a:cs typeface="+mn-cs"/>
              </a:rPr>
              <a:t>Reports: only the visual layer (and local measure)</a:t>
            </a:r>
          </a:p>
          <a:p>
            <a:pPr lvl="1"/>
            <a:r>
              <a:rPr lang="en-US" sz="1200" kern="1200" dirty="0">
                <a:solidFill>
                  <a:schemeClr val="tx1"/>
                </a:solidFill>
                <a:effectLst/>
                <a:latin typeface="+mn-lt"/>
                <a:ea typeface="+mn-ea"/>
                <a:cs typeface="+mn-cs"/>
              </a:rPr>
              <a:t>Dataset: relationships view, data access view, security roles </a:t>
            </a:r>
          </a:p>
          <a:p>
            <a:pPr lvl="0"/>
            <a:r>
              <a:rPr lang="en-US" sz="1200" kern="1200" dirty="0">
                <a:solidFill>
                  <a:schemeClr val="tx1"/>
                </a:solidFill>
                <a:effectLst/>
                <a:latin typeface="+mn-lt"/>
                <a:ea typeface="+mn-ea"/>
                <a:cs typeface="+mn-cs"/>
              </a:rPr>
              <a:t>By Report, we exclusively mean the visualization layer (and maybe some local measures)</a:t>
            </a:r>
          </a:p>
          <a:p>
            <a:pPr lvl="1"/>
            <a:r>
              <a:rPr lang="en-US" sz="1200" kern="1200" dirty="0">
                <a:solidFill>
                  <a:schemeClr val="tx1"/>
                </a:solidFill>
                <a:effectLst/>
                <a:latin typeface="+mn-lt"/>
                <a:ea typeface="+mn-ea"/>
                <a:cs typeface="+mn-cs"/>
              </a:rPr>
              <a:t>the last thing you would want is to have many reports with their own dataset (chaos, misuse of resource)</a:t>
            </a:r>
          </a:p>
          <a:p>
            <a:pPr lvl="1"/>
            <a:r>
              <a:rPr lang="en-US" sz="1200" kern="1200" dirty="0">
                <a:solidFill>
                  <a:schemeClr val="tx1"/>
                </a:solidFill>
                <a:effectLst/>
                <a:latin typeface="+mn-lt"/>
                <a:ea typeface="+mn-ea"/>
                <a:cs typeface="+mn-cs"/>
              </a:rPr>
              <a:t>or dashboards that are in effect built on top of many datasets</a:t>
            </a:r>
          </a:p>
          <a:p>
            <a:pPr lvl="0"/>
            <a:r>
              <a:rPr lang="en-US" sz="1200" kern="1200" dirty="0">
                <a:solidFill>
                  <a:schemeClr val="tx1"/>
                </a:solidFill>
                <a:effectLst/>
                <a:latin typeface="+mn-lt"/>
                <a:ea typeface="+mn-ea"/>
                <a:cs typeface="+mn-cs"/>
              </a:rPr>
              <a:t>By Dataset we mean enabling reporting and analysis</a:t>
            </a:r>
          </a:p>
          <a:p>
            <a:pPr lvl="1"/>
            <a:r>
              <a:rPr lang="en-US" sz="1200" kern="1200" dirty="0">
                <a:solidFill>
                  <a:schemeClr val="tx1"/>
                </a:solidFill>
                <a:effectLst/>
                <a:latin typeface="+mn-lt"/>
                <a:ea typeface="+mn-ea"/>
                <a:cs typeface="+mn-cs"/>
              </a:rPr>
              <a:t>we want to make it as easy as possible to build as the most useful reports and analysis</a:t>
            </a:r>
          </a:p>
          <a:p>
            <a:pPr lvl="1"/>
            <a:r>
              <a:rPr lang="en-US" sz="1200" kern="1200" dirty="0">
                <a:solidFill>
                  <a:schemeClr val="tx1"/>
                </a:solidFill>
                <a:effectLst/>
                <a:latin typeface="+mn-lt"/>
                <a:ea typeface="+mn-ea"/>
                <a:cs typeface="+mn-cs"/>
              </a:rPr>
              <a:t>the dataset (and it’s source) has already resolved many of the complexities and technical items (business)</a:t>
            </a:r>
          </a:p>
          <a:p>
            <a:pPr lvl="0"/>
            <a:r>
              <a:rPr lang="en-US" sz="1200" kern="1200" dirty="0">
                <a:solidFill>
                  <a:schemeClr val="tx1"/>
                </a:solidFill>
                <a:effectLst/>
                <a:latin typeface="+mn-lt"/>
                <a:ea typeface="+mn-ea"/>
                <a:cs typeface="+mn-cs"/>
              </a:rPr>
              <a:t>Three layers of datasets (what are we building on top of?)</a:t>
            </a:r>
          </a:p>
          <a:p>
            <a:pPr lvl="1"/>
            <a:r>
              <a:rPr lang="en-US" sz="1200" kern="1200" dirty="0">
                <a:solidFill>
                  <a:schemeClr val="tx1"/>
                </a:solidFill>
                <a:effectLst/>
                <a:latin typeface="+mn-lt"/>
                <a:ea typeface="+mn-ea"/>
                <a:cs typeface="+mn-cs"/>
              </a:rPr>
              <a:t>M Queries either land data into the data model or, if DQ, it only defines the semantic layer </a:t>
            </a:r>
          </a:p>
          <a:p>
            <a:pPr lvl="1"/>
            <a:r>
              <a:rPr lang="en-US" sz="1200" kern="1200" dirty="0">
                <a:solidFill>
                  <a:schemeClr val="tx1"/>
                </a:solidFill>
                <a:effectLst/>
                <a:latin typeface="+mn-lt"/>
                <a:ea typeface="+mn-ea"/>
                <a:cs typeface="+mn-cs"/>
              </a:rPr>
              <a:t>Relationships make the model powerful useful, filters just flow across</a:t>
            </a:r>
          </a:p>
          <a:p>
            <a:pPr lvl="1"/>
            <a:r>
              <a:rPr lang="en-US" sz="1200" kern="1200" dirty="0">
                <a:solidFill>
                  <a:schemeClr val="tx1"/>
                </a:solidFill>
                <a:effectLst/>
                <a:latin typeface="+mn-lt"/>
                <a:ea typeface="+mn-ea"/>
                <a:cs typeface="+mn-cs"/>
              </a:rPr>
              <a:t>then we build calculations that take </a:t>
            </a:r>
            <a:r>
              <a:rPr lang="en-US" sz="1200" kern="1200" dirty="0" err="1">
                <a:solidFill>
                  <a:schemeClr val="tx1"/>
                </a:solidFill>
                <a:effectLst/>
                <a:latin typeface="+mn-lt"/>
                <a:ea typeface="+mn-ea"/>
                <a:cs typeface="+mn-cs"/>
              </a:rPr>
              <a:t>advatnages</a:t>
            </a:r>
            <a:r>
              <a:rPr lang="en-US" sz="1200" kern="1200" dirty="0">
                <a:solidFill>
                  <a:schemeClr val="tx1"/>
                </a:solidFill>
                <a:effectLst/>
                <a:latin typeface="+mn-lt"/>
                <a:ea typeface="+mn-ea"/>
                <a:cs typeface="+mn-cs"/>
              </a:rPr>
              <a:t> of this model, sometimes add to it, overwrite it, </a:t>
            </a:r>
            <a:r>
              <a:rPr lang="en-US" sz="1200" kern="1200" dirty="0" err="1">
                <a:solidFill>
                  <a:schemeClr val="tx1"/>
                </a:solidFill>
                <a:effectLst/>
                <a:latin typeface="+mn-lt"/>
                <a:ea typeface="+mn-ea"/>
                <a:cs typeface="+mn-cs"/>
              </a:rPr>
              <a:t>etc</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7</a:t>
            </a:fld>
            <a:endParaRPr lang="en-US"/>
          </a:p>
        </p:txBody>
      </p:sp>
    </p:spTree>
    <p:extLst>
      <p:ext uri="{BB962C8B-B14F-4D97-AF65-F5344CB8AC3E}">
        <p14:creationId xmlns:p14="http://schemas.microsoft.com/office/powerpoint/2010/main" val="1523513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Two takeaways: </a:t>
            </a:r>
          </a:p>
          <a:p>
            <a:pPr lvl="0"/>
            <a:r>
              <a:rPr lang="en-US" sz="1200" kern="1200" dirty="0">
                <a:solidFill>
                  <a:schemeClr val="tx1"/>
                </a:solidFill>
                <a:effectLst/>
                <a:latin typeface="+mn-lt"/>
                <a:ea typeface="+mn-ea"/>
                <a:cs typeface="+mn-cs"/>
              </a:rPr>
              <a:t>A) you can’t really fail at any one of these (</a:t>
            </a:r>
            <a:r>
              <a:rPr lang="en-US" sz="1200" kern="1200" dirty="0" err="1">
                <a:solidFill>
                  <a:schemeClr val="tx1"/>
                </a:solidFill>
                <a:effectLst/>
                <a:latin typeface="+mn-lt"/>
                <a:ea typeface="+mn-ea"/>
                <a:cs typeface="+mn-cs"/>
              </a:rPr>
              <a:t>ie</a:t>
            </a:r>
            <a:r>
              <a:rPr lang="en-US" sz="1200" kern="1200" dirty="0">
                <a:solidFill>
                  <a:schemeClr val="tx1"/>
                </a:solidFill>
                <a:effectLst/>
                <a:latin typeface="+mn-lt"/>
                <a:ea typeface="+mn-ea"/>
                <a:cs typeface="+mn-cs"/>
              </a:rPr>
              <a:t> performance) </a:t>
            </a:r>
          </a:p>
          <a:p>
            <a:pPr lvl="0"/>
            <a:r>
              <a:rPr lang="en-US" sz="1200" kern="1200" dirty="0">
                <a:solidFill>
                  <a:schemeClr val="tx1"/>
                </a:solidFill>
                <a:effectLst/>
                <a:latin typeface="+mn-lt"/>
                <a:ea typeface="+mn-ea"/>
                <a:cs typeface="+mn-cs"/>
              </a:rPr>
              <a:t>B) these factors push against each other over time (</a:t>
            </a:r>
            <a:r>
              <a:rPr lang="en-US" sz="1200" kern="1200" dirty="0" err="1">
                <a:solidFill>
                  <a:schemeClr val="tx1"/>
                </a:solidFill>
                <a:effectLst/>
                <a:latin typeface="+mn-lt"/>
                <a:ea typeface="+mn-ea"/>
                <a:cs typeface="+mn-cs"/>
              </a:rPr>
              <a:t>intere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Here are 8 top objectives when designing datasets. </a:t>
            </a:r>
          </a:p>
          <a:p>
            <a:r>
              <a:rPr lang="en-US" sz="1200" kern="1200" dirty="0">
                <a:solidFill>
                  <a:schemeClr val="tx1"/>
                </a:solidFill>
                <a:effectLst/>
                <a:latin typeface="+mn-lt"/>
                <a:ea typeface="+mn-ea"/>
                <a:cs typeface="+mn-cs"/>
              </a:rPr>
              <a:t>Three points about these 8:</a:t>
            </a:r>
          </a:p>
          <a:p>
            <a:pPr lvl="1"/>
            <a:r>
              <a:rPr lang="en-US" sz="1200" kern="1200" dirty="0">
                <a:solidFill>
                  <a:schemeClr val="tx1"/>
                </a:solidFill>
                <a:effectLst/>
                <a:latin typeface="+mn-lt"/>
                <a:ea typeface="+mn-ea"/>
                <a:cs typeface="+mn-cs"/>
              </a:rPr>
              <a:t>Very rarely do you just build a dataset once and not need to start at least tweaking it to support new business needs or changing needs. </a:t>
            </a:r>
          </a:p>
          <a:p>
            <a:pPr lvl="2"/>
            <a:r>
              <a:rPr lang="en-US" sz="1200" kern="1200" dirty="0">
                <a:solidFill>
                  <a:schemeClr val="tx1"/>
                </a:solidFill>
                <a:effectLst/>
                <a:latin typeface="+mn-lt"/>
                <a:ea typeface="+mn-ea"/>
                <a:cs typeface="+mn-cs"/>
              </a:rPr>
              <a:t>If you take this approach, business might go off and build their own or export to Excel</a:t>
            </a:r>
          </a:p>
          <a:p>
            <a:pPr lvl="1"/>
            <a:r>
              <a:rPr lang="en-US" sz="1200" kern="1200" dirty="0">
                <a:solidFill>
                  <a:schemeClr val="tx1"/>
                </a:solidFill>
                <a:effectLst/>
                <a:latin typeface="+mn-lt"/>
                <a:ea typeface="+mn-ea"/>
                <a:cs typeface="+mn-cs"/>
              </a:rPr>
              <a:t>They push against each other – you have to make tradeoffs sometimes:</a:t>
            </a:r>
          </a:p>
          <a:p>
            <a:pPr lvl="2"/>
            <a:r>
              <a:rPr lang="en-US" sz="1200" kern="1200" dirty="0">
                <a:solidFill>
                  <a:schemeClr val="tx1"/>
                </a:solidFill>
                <a:effectLst/>
                <a:latin typeface="+mn-lt"/>
                <a:ea typeface="+mn-ea"/>
                <a:cs typeface="+mn-cs"/>
              </a:rPr>
              <a:t>I can make it intuitive and fast with just internet sales and but now we have more fact tables, relationships, metrics, statistics in model at scale </a:t>
            </a:r>
          </a:p>
          <a:p>
            <a:pPr lvl="1"/>
            <a:r>
              <a:rPr lang="en-US" sz="1200" kern="1200" dirty="0">
                <a:solidFill>
                  <a:schemeClr val="tx1"/>
                </a:solidFill>
                <a:effectLst/>
                <a:latin typeface="+mn-lt"/>
                <a:ea typeface="+mn-ea"/>
                <a:cs typeface="+mn-cs"/>
              </a:rPr>
              <a:t>Not all of this is the responsibility of the dataset designer</a:t>
            </a:r>
          </a:p>
          <a:p>
            <a:pPr lvl="2"/>
            <a:r>
              <a:rPr lang="en-US" sz="1200" kern="1200" dirty="0">
                <a:solidFill>
                  <a:schemeClr val="tx1"/>
                </a:solidFill>
                <a:effectLst/>
                <a:latin typeface="+mn-lt"/>
                <a:ea typeface="+mn-ea"/>
                <a:cs typeface="+mn-cs"/>
              </a:rPr>
              <a:t>An irresponsible report author building ‘extract’ like visuals </a:t>
            </a:r>
          </a:p>
          <a:p>
            <a:pPr lvl="0"/>
            <a:r>
              <a:rPr lang="en-US" sz="1200" b="1" kern="1200" dirty="0">
                <a:solidFill>
                  <a:schemeClr val="tx1"/>
                </a:solidFill>
                <a:effectLst/>
                <a:latin typeface="+mn-lt"/>
                <a:ea typeface="+mn-ea"/>
                <a:cs typeface="+mn-cs"/>
              </a:rPr>
              <a:t>Intuitive UI</a:t>
            </a:r>
            <a:r>
              <a:rPr lang="en-US" sz="1200" kern="1200" dirty="0">
                <a:solidFill>
                  <a:schemeClr val="tx1"/>
                </a:solidFill>
                <a:effectLst/>
                <a:latin typeface="+mn-lt"/>
                <a:ea typeface="+mn-ea"/>
                <a:cs typeface="+mn-cs"/>
              </a:rPr>
              <a:t>: How difficult is it to build a useful or common report from scratch? (How many clicks?)</a:t>
            </a:r>
          </a:p>
          <a:p>
            <a:pPr lvl="0"/>
            <a:r>
              <a:rPr lang="en-US" sz="1200" b="1" kern="1200" dirty="0">
                <a:solidFill>
                  <a:schemeClr val="tx1"/>
                </a:solidFill>
                <a:effectLst/>
                <a:latin typeface="+mn-lt"/>
                <a:ea typeface="+mn-ea"/>
                <a:cs typeface="+mn-cs"/>
              </a:rPr>
              <a:t>Version Control</a:t>
            </a:r>
            <a:r>
              <a:rPr lang="en-US" sz="1200" kern="1200" dirty="0">
                <a:solidFill>
                  <a:schemeClr val="tx1"/>
                </a:solidFill>
                <a:effectLst/>
                <a:latin typeface="+mn-lt"/>
                <a:ea typeface="+mn-ea"/>
                <a:cs typeface="+mn-cs"/>
              </a:rPr>
              <a:t>: The names of the measures and their logic align with the official definition (net sales exclude discounts or not)</a:t>
            </a:r>
          </a:p>
          <a:p>
            <a:pPr lvl="1"/>
            <a:r>
              <a:rPr lang="en-US" sz="1200" kern="1200" dirty="0">
                <a:solidFill>
                  <a:schemeClr val="tx1"/>
                </a:solidFill>
                <a:effectLst/>
                <a:latin typeface="+mn-lt"/>
                <a:ea typeface="+mn-ea"/>
                <a:cs typeface="+mn-cs"/>
              </a:rPr>
              <a:t>Our measure (sales) ticks and ties to the official definition; with documentation…single version of the truth </a:t>
            </a:r>
          </a:p>
          <a:p>
            <a:pPr lvl="0"/>
            <a:r>
              <a:rPr lang="en-US" sz="1200" b="1" kern="1200" dirty="0">
                <a:solidFill>
                  <a:schemeClr val="tx1"/>
                </a:solidFill>
                <a:effectLst/>
                <a:latin typeface="+mn-lt"/>
                <a:ea typeface="+mn-ea"/>
                <a:cs typeface="+mn-cs"/>
              </a:rPr>
              <a:t>Data Security</a:t>
            </a:r>
            <a:r>
              <a:rPr lang="en-US" sz="1200" kern="1200" dirty="0">
                <a:solidFill>
                  <a:schemeClr val="tx1"/>
                </a:solidFill>
                <a:effectLst/>
                <a:latin typeface="+mn-lt"/>
                <a:ea typeface="+mn-ea"/>
                <a:cs typeface="+mn-cs"/>
              </a:rPr>
              <a:t>: Row Level Security roles built into model</a:t>
            </a:r>
          </a:p>
          <a:p>
            <a:pPr lvl="1"/>
            <a:r>
              <a:rPr lang="en-US" sz="1200" kern="1200" dirty="0">
                <a:solidFill>
                  <a:schemeClr val="tx1"/>
                </a:solidFill>
                <a:effectLst/>
                <a:latin typeface="+mn-lt"/>
                <a:ea typeface="+mn-ea"/>
                <a:cs typeface="+mn-cs"/>
              </a:rPr>
              <a:t>this is something you don’t have with Power Pivot for Excel; we can be confident that this group of users will only see this data, nothing more</a:t>
            </a:r>
          </a:p>
          <a:p>
            <a:pPr lvl="1"/>
            <a:r>
              <a:rPr lang="en-US" sz="1200" kern="1200" dirty="0">
                <a:solidFill>
                  <a:schemeClr val="tx1"/>
                </a:solidFill>
                <a:effectLst/>
                <a:latin typeface="+mn-lt"/>
                <a:ea typeface="+mn-ea"/>
                <a:cs typeface="+mn-cs"/>
              </a:rPr>
              <a:t>might not have worry about this if you’re using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with Single-Sign on via Kerberos</a:t>
            </a:r>
          </a:p>
          <a:p>
            <a:pPr lvl="0"/>
            <a:r>
              <a:rPr lang="en-US" sz="1200" b="1" kern="1200" dirty="0">
                <a:solidFill>
                  <a:schemeClr val="tx1"/>
                </a:solidFill>
                <a:effectLst/>
                <a:latin typeface="+mn-lt"/>
                <a:ea typeface="+mn-ea"/>
                <a:cs typeface="+mn-cs"/>
              </a:rPr>
              <a:t>Query Performance</a:t>
            </a:r>
            <a:r>
              <a:rPr lang="en-US" sz="1200" kern="1200" dirty="0">
                <a:solidFill>
                  <a:schemeClr val="tx1"/>
                </a:solidFill>
                <a:effectLst/>
                <a:latin typeface="+mn-lt"/>
                <a:ea typeface="+mn-ea"/>
                <a:cs typeface="+mn-cs"/>
              </a:rPr>
              <a:t>: Obviously; if they have to wait for more than a few seconds it’s not good</a:t>
            </a:r>
          </a:p>
          <a:p>
            <a:pPr lvl="1"/>
            <a:r>
              <a:rPr lang="en-US" sz="1200" kern="1200" dirty="0">
                <a:solidFill>
                  <a:schemeClr val="tx1"/>
                </a:solidFill>
                <a:effectLst/>
                <a:latin typeface="+mn-lt"/>
                <a:ea typeface="+mn-ea"/>
                <a:cs typeface="+mn-cs"/>
              </a:rPr>
              <a:t>Are our most common DAX measures efficient? Are they using the CPU cores available to them? (You can spend on hardware but if your DAX measure runs in a single thread, problem)</a:t>
            </a:r>
          </a:p>
          <a:p>
            <a:pPr lvl="0"/>
            <a:r>
              <a:rPr lang="en-US" sz="1200" b="1" kern="1200" dirty="0">
                <a:solidFill>
                  <a:schemeClr val="tx1"/>
                </a:solidFill>
                <a:effectLst/>
                <a:latin typeface="+mn-lt"/>
                <a:ea typeface="+mn-ea"/>
                <a:cs typeface="+mn-cs"/>
              </a:rPr>
              <a:t>Scalability</a:t>
            </a:r>
            <a:r>
              <a:rPr lang="en-US" sz="1200" kern="1200" dirty="0">
                <a:solidFill>
                  <a:schemeClr val="tx1"/>
                </a:solidFill>
                <a:effectLst/>
                <a:latin typeface="+mn-lt"/>
                <a:ea typeface="+mn-ea"/>
                <a:cs typeface="+mn-cs"/>
              </a:rPr>
              <a:t>: maybe you’re already at 20 million rows and 500 MB; are there things we can do to improve compression and thus fit more data or just reduce the dataset size</a:t>
            </a:r>
          </a:p>
          <a:p>
            <a:pPr lvl="1"/>
            <a:r>
              <a:rPr lang="en-US" sz="1200" kern="1200" dirty="0">
                <a:solidFill>
                  <a:schemeClr val="tx1"/>
                </a:solidFill>
                <a:effectLst/>
                <a:latin typeface="+mn-lt"/>
                <a:ea typeface="+mn-ea"/>
                <a:cs typeface="+mn-cs"/>
              </a:rPr>
              <a:t>we will get into Power BI Premium and Analysis Services as well</a:t>
            </a:r>
          </a:p>
          <a:p>
            <a:pPr lvl="0"/>
            <a:r>
              <a:rPr lang="en-US" sz="1200" b="1" kern="1200" dirty="0">
                <a:solidFill>
                  <a:schemeClr val="tx1"/>
                </a:solidFill>
                <a:effectLst/>
                <a:latin typeface="+mn-lt"/>
                <a:ea typeface="+mn-ea"/>
                <a:cs typeface="+mn-cs"/>
              </a:rPr>
              <a:t>Analytics</a:t>
            </a:r>
            <a:r>
              <a:rPr lang="en-US" sz="1200" kern="1200" dirty="0">
                <a:solidFill>
                  <a:schemeClr val="tx1"/>
                </a:solidFill>
                <a:effectLst/>
                <a:latin typeface="+mn-lt"/>
                <a:ea typeface="+mn-ea"/>
                <a:cs typeface="+mn-cs"/>
              </a:rPr>
              <a:t>: Does our dataset only have basic sums and counts or maybe a level up with date intelligence, exceptions, statistics, or much more</a:t>
            </a:r>
          </a:p>
          <a:p>
            <a:pPr lvl="1"/>
            <a:r>
              <a:rPr lang="en-US" sz="1200" kern="1200" dirty="0">
                <a:solidFill>
                  <a:schemeClr val="tx1"/>
                </a:solidFill>
                <a:effectLst/>
                <a:latin typeface="+mn-lt"/>
                <a:ea typeface="+mn-ea"/>
                <a:cs typeface="+mn-cs"/>
              </a:rPr>
              <a:t>Are users exporting data? If so, there’s probably some logic that needs to be added</a:t>
            </a:r>
          </a:p>
          <a:p>
            <a:pPr lvl="0"/>
            <a:r>
              <a:rPr lang="en-US" sz="1200" b="1" kern="1200" dirty="0">
                <a:solidFill>
                  <a:schemeClr val="tx1"/>
                </a:solidFill>
                <a:effectLst/>
                <a:latin typeface="+mn-lt"/>
                <a:ea typeface="+mn-ea"/>
                <a:cs typeface="+mn-cs"/>
              </a:rPr>
              <a:t>Availability</a:t>
            </a:r>
            <a:r>
              <a:rPr lang="en-US" sz="1200" kern="1200" dirty="0">
                <a:solidFill>
                  <a:schemeClr val="tx1"/>
                </a:solidFill>
                <a:effectLst/>
                <a:latin typeface="+mn-lt"/>
                <a:ea typeface="+mn-ea"/>
                <a:cs typeface="+mn-cs"/>
              </a:rPr>
              <a:t>: How confident are we that this dataset is going to continue to refresh and/or remain functional for our dashboards and reports</a:t>
            </a:r>
          </a:p>
          <a:p>
            <a:pPr lvl="1"/>
            <a:r>
              <a:rPr lang="en-US" sz="1200" kern="1200" dirty="0">
                <a:solidFill>
                  <a:schemeClr val="tx1"/>
                </a:solidFill>
                <a:effectLst/>
                <a:latin typeface="+mn-lt"/>
                <a:ea typeface="+mn-ea"/>
                <a:cs typeface="+mn-cs"/>
              </a:rPr>
              <a:t>are there dependencies that we can avoid or build logic to handle errors?</a:t>
            </a:r>
          </a:p>
          <a:p>
            <a:pPr lvl="0"/>
            <a:r>
              <a:rPr lang="en-US" sz="1200" b="1" kern="1200" dirty="0">
                <a:solidFill>
                  <a:schemeClr val="tx1"/>
                </a:solidFill>
                <a:effectLst/>
                <a:latin typeface="+mn-lt"/>
                <a:ea typeface="+mn-ea"/>
                <a:cs typeface="+mn-cs"/>
              </a:rPr>
              <a:t>Manageability</a:t>
            </a:r>
            <a:r>
              <a:rPr lang="en-US" sz="1200" kern="1200" dirty="0">
                <a:solidFill>
                  <a:schemeClr val="tx1"/>
                </a:solidFill>
                <a:effectLst/>
                <a:latin typeface="+mn-lt"/>
                <a:ea typeface="+mn-ea"/>
                <a:cs typeface="+mn-cs"/>
              </a:rPr>
              <a:t>: How difficult or time consuming is it to make a change or troubleshoot an issue (e.g. switch data source (hard coded?) </a:t>
            </a:r>
          </a:p>
          <a:p>
            <a:pPr lvl="1"/>
            <a:r>
              <a:rPr lang="en-US" sz="1200" kern="1200" dirty="0">
                <a:solidFill>
                  <a:schemeClr val="tx1"/>
                </a:solidFill>
                <a:effectLst/>
                <a:latin typeface="+mn-lt"/>
                <a:ea typeface="+mn-ea"/>
                <a:cs typeface="+mn-cs"/>
              </a:rPr>
              <a:t>Is logic spread out across layers of the dataset – M queries, calculated column, then DAX measures referencing that calculated columns</a:t>
            </a:r>
          </a:p>
          <a:p>
            <a:pPr lvl="1"/>
            <a:r>
              <a:rPr lang="en-US" sz="1200" kern="1200" dirty="0">
                <a:solidFill>
                  <a:schemeClr val="tx1"/>
                </a:solidFill>
                <a:effectLst/>
                <a:latin typeface="+mn-lt"/>
                <a:ea typeface="+mn-ea"/>
                <a:cs typeface="+mn-cs"/>
              </a:rPr>
              <a:t>You can make something ‘work’ tomorrow but there’s a hidden but real cost for that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8</a:t>
            </a:fld>
            <a:endParaRPr lang="en-US"/>
          </a:p>
        </p:txBody>
      </p:sp>
    </p:spTree>
    <p:extLst>
      <p:ext uri="{BB962C8B-B14F-4D97-AF65-F5344CB8AC3E}">
        <p14:creationId xmlns:p14="http://schemas.microsoft.com/office/powerpoint/2010/main" val="3678641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with those eight items and with previous slides you can think of at least three different Power BI roles with a dataset designer being one of them</a:t>
            </a:r>
          </a:p>
          <a:p>
            <a:pPr lvl="0"/>
            <a:r>
              <a:rPr lang="en-US" sz="1200" kern="1200" dirty="0">
                <a:solidFill>
                  <a:schemeClr val="tx1"/>
                </a:solidFill>
                <a:effectLst/>
                <a:latin typeface="+mn-lt"/>
                <a:ea typeface="+mn-ea"/>
                <a:cs typeface="+mn-cs"/>
              </a:rPr>
              <a:t>Two Points:</a:t>
            </a:r>
          </a:p>
          <a:p>
            <a:pPr lvl="0"/>
            <a:r>
              <a:rPr lang="en-US" sz="1200" kern="1200" dirty="0">
                <a:solidFill>
                  <a:schemeClr val="tx1"/>
                </a:solidFill>
                <a:effectLst/>
                <a:latin typeface="+mn-lt"/>
                <a:ea typeface="+mn-ea"/>
                <a:cs typeface="+mn-cs"/>
              </a:rPr>
              <a:t>Each role requires some level of competency in a specific area</a:t>
            </a:r>
          </a:p>
          <a:p>
            <a:pPr lvl="1"/>
            <a:r>
              <a:rPr lang="en-US" sz="1200" kern="1200" dirty="0">
                <a:solidFill>
                  <a:schemeClr val="tx1"/>
                </a:solidFill>
                <a:effectLst/>
                <a:latin typeface="+mn-lt"/>
                <a:ea typeface="+mn-ea"/>
                <a:cs typeface="+mn-cs"/>
              </a:rPr>
              <a:t>Dataset designers – DAX, M, Data Modeling, source </a:t>
            </a:r>
          </a:p>
          <a:p>
            <a:pPr lvl="1"/>
            <a:r>
              <a:rPr lang="en-US" sz="1200" kern="1200" dirty="0">
                <a:solidFill>
                  <a:schemeClr val="tx1"/>
                </a:solidFill>
                <a:effectLst/>
                <a:latin typeface="+mn-lt"/>
                <a:ea typeface="+mn-ea"/>
                <a:cs typeface="+mn-cs"/>
              </a:rPr>
              <a:t>Report Authors – Visualization Standards, Stephen Few; </a:t>
            </a:r>
          </a:p>
          <a:p>
            <a:pPr lvl="2"/>
            <a:r>
              <a:rPr lang="en-US" sz="1200" kern="1200" dirty="0">
                <a:solidFill>
                  <a:schemeClr val="tx1"/>
                </a:solidFill>
                <a:effectLst/>
                <a:latin typeface="+mn-lt"/>
                <a:ea typeface="+mn-ea"/>
                <a:cs typeface="+mn-cs"/>
              </a:rPr>
              <a:t>Often business users or deep business knowledge</a:t>
            </a:r>
          </a:p>
          <a:p>
            <a:pPr lvl="1"/>
            <a:r>
              <a:rPr lang="en-US" sz="1200" kern="1200" dirty="0">
                <a:solidFill>
                  <a:schemeClr val="tx1"/>
                </a:solidFill>
                <a:effectLst/>
                <a:latin typeface="+mn-lt"/>
                <a:ea typeface="+mn-ea"/>
                <a:cs typeface="+mn-cs"/>
              </a:rPr>
              <a:t>Power Admin – Tenant Settings, Power BI Premium Capacity Allocated</a:t>
            </a:r>
          </a:p>
          <a:p>
            <a:pPr lvl="0"/>
            <a:r>
              <a:rPr lang="en-US" sz="1200" kern="1200" dirty="0">
                <a:solidFill>
                  <a:schemeClr val="tx1"/>
                </a:solidFill>
                <a:effectLst/>
                <a:latin typeface="+mn-lt"/>
                <a:ea typeface="+mn-ea"/>
                <a:cs typeface="+mn-cs"/>
              </a:rPr>
              <a:t>Relatively few dataset designers (working on few datasets – again, we don’t want many datasets)</a:t>
            </a:r>
          </a:p>
          <a:p>
            <a:r>
              <a:rPr lang="en-US" sz="1200" kern="1200" dirty="0">
                <a:solidFill>
                  <a:schemeClr val="tx1"/>
                </a:solidFill>
                <a:effectLst/>
                <a:latin typeface="+mn-lt"/>
                <a:ea typeface="+mn-ea"/>
                <a:cs typeface="+mn-cs"/>
              </a:rPr>
              <a:t>Examples of Dataset Designer:</a:t>
            </a:r>
          </a:p>
          <a:p>
            <a:pPr lvl="0"/>
            <a:r>
              <a:rPr lang="en-US" sz="1200" kern="1200" dirty="0">
                <a:solidFill>
                  <a:schemeClr val="tx1"/>
                </a:solidFill>
                <a:effectLst/>
                <a:latin typeface="+mn-lt"/>
                <a:ea typeface="+mn-ea"/>
                <a:cs typeface="+mn-cs"/>
              </a:rPr>
              <a:t>Data Source Owner(s) advise of a change to the source database (e.g. “we’re upgrading from SQL 2012 to SQL 2016, we thought you might want to know”)</a:t>
            </a:r>
          </a:p>
          <a:p>
            <a:pPr lvl="0"/>
            <a:r>
              <a:rPr lang="en-US" sz="1200" kern="1200" dirty="0">
                <a:solidFill>
                  <a:schemeClr val="tx1"/>
                </a:solidFill>
                <a:effectLst/>
                <a:latin typeface="+mn-lt"/>
                <a:ea typeface="+mn-ea"/>
                <a:cs typeface="+mn-cs"/>
              </a:rPr>
              <a:t>Report Author advises: “I’m not able to build this report because we don’t have this measure </a:t>
            </a:r>
          </a:p>
          <a:p>
            <a:pPr lvl="0"/>
            <a:r>
              <a:rPr lang="en-US" sz="1200" kern="1200" dirty="0">
                <a:solidFill>
                  <a:schemeClr val="tx1"/>
                </a:solidFill>
                <a:effectLst/>
                <a:latin typeface="+mn-lt"/>
                <a:ea typeface="+mn-ea"/>
                <a:cs typeface="+mn-cs"/>
              </a:rPr>
              <a:t>Maybe work with the PBI Admin on moving an App Workspace to Power BI Premium</a:t>
            </a:r>
          </a:p>
          <a:p>
            <a:endParaRPr lang="en-US" b="0" dirty="0"/>
          </a:p>
        </p:txBody>
      </p:sp>
      <p:sp>
        <p:nvSpPr>
          <p:cNvPr id="4" name="Slide Number Placeholder 3"/>
          <p:cNvSpPr>
            <a:spLocks noGrp="1"/>
          </p:cNvSpPr>
          <p:nvPr>
            <p:ph type="sldNum" sz="quarter" idx="10"/>
          </p:nvPr>
        </p:nvSpPr>
        <p:spPr/>
        <p:txBody>
          <a:bodyPr/>
          <a:lstStyle/>
          <a:p>
            <a:fld id="{52683261-039C-4C2D-9C83-052ADC55F0AC}" type="slidenum">
              <a:rPr lang="en-US" smtClean="0"/>
              <a:t>9</a:t>
            </a:fld>
            <a:endParaRPr lang="en-US"/>
          </a:p>
        </p:txBody>
      </p:sp>
    </p:spTree>
    <p:extLst>
      <p:ext uri="{BB962C8B-B14F-4D97-AF65-F5344CB8AC3E}">
        <p14:creationId xmlns:p14="http://schemas.microsoft.com/office/powerpoint/2010/main" val="364901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Start at a Logical Level: </a:t>
            </a:r>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Emphasis on Reusability and Version Control (doesn’t mean there aren’t tweaks)</a:t>
            </a:r>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You wouldn’t want to build one dataset for marketing and another dataset for sales team that both had sales.  </a:t>
            </a:r>
          </a:p>
          <a:p>
            <a:pPr lvl="3"/>
            <a:r>
              <a:rPr lang="en-US" sz="1200" kern="1200" dirty="0">
                <a:solidFill>
                  <a:schemeClr val="tx1"/>
                </a:solidFill>
                <a:effectLst/>
                <a:latin typeface="+mn-lt"/>
                <a:ea typeface="+mn-ea"/>
                <a:cs typeface="+mn-cs"/>
              </a:rPr>
              <a:t>You wouldn’t want to build a dataset for this VP</a:t>
            </a:r>
          </a:p>
          <a:p>
            <a:pPr lvl="1"/>
            <a:r>
              <a:rPr lang="en-US" sz="1200" kern="1200" dirty="0">
                <a:solidFill>
                  <a:schemeClr val="tx1"/>
                </a:solidFill>
                <a:effectLst/>
                <a:latin typeface="+mn-lt"/>
                <a:ea typeface="+mn-ea"/>
                <a:cs typeface="+mn-cs"/>
              </a:rPr>
              <a:t>BUS Matrix is a tried and true planning and communication tool</a:t>
            </a:r>
          </a:p>
          <a:p>
            <a:pPr lvl="2"/>
            <a:r>
              <a:rPr lang="en-US" sz="1200" kern="1200" dirty="0">
                <a:solidFill>
                  <a:schemeClr val="tx1"/>
                </a:solidFill>
                <a:effectLst/>
                <a:latin typeface="+mn-lt"/>
                <a:ea typeface="+mn-ea"/>
                <a:cs typeface="+mn-cs"/>
              </a:rPr>
              <a:t>We have sales and plan but not POs, and Shipments; it’s coming</a:t>
            </a:r>
          </a:p>
          <a:p>
            <a:pPr lvl="1"/>
            <a:r>
              <a:rPr lang="en-US" sz="1200" kern="1200" dirty="0">
                <a:solidFill>
                  <a:schemeClr val="tx1"/>
                </a:solidFill>
                <a:effectLst/>
                <a:latin typeface="+mn-lt"/>
                <a:ea typeface="+mn-ea"/>
                <a:cs typeface="+mn-cs"/>
              </a:rPr>
              <a:t>Greg </a:t>
            </a:r>
            <a:r>
              <a:rPr lang="en-US" sz="1200" kern="1200" dirty="0" err="1">
                <a:solidFill>
                  <a:schemeClr val="tx1"/>
                </a:solidFill>
                <a:effectLst/>
                <a:latin typeface="+mn-lt"/>
                <a:ea typeface="+mn-ea"/>
                <a:cs typeface="+mn-cs"/>
              </a:rPr>
              <a:t>Baldini</a:t>
            </a:r>
            <a:r>
              <a:rPr lang="en-US" sz="1200" kern="1200" dirty="0">
                <a:solidFill>
                  <a:schemeClr val="tx1"/>
                </a:solidFill>
                <a:effectLst/>
                <a:latin typeface="+mn-lt"/>
                <a:ea typeface="+mn-ea"/>
                <a:cs typeface="+mn-cs"/>
              </a:rPr>
              <a:t> is giving a presentation on dimensional modeling tomorrow; might go into detailed matrix)</a:t>
            </a:r>
          </a:p>
          <a:p>
            <a:pPr lvl="0"/>
            <a:r>
              <a:rPr lang="en-US" sz="1200" kern="1200" dirty="0">
                <a:solidFill>
                  <a:schemeClr val="tx1"/>
                </a:solidFill>
                <a:effectLst/>
                <a:latin typeface="+mn-lt"/>
                <a:ea typeface="+mn-ea"/>
                <a:cs typeface="+mn-cs"/>
              </a:rPr>
              <a:t>Shared dimension: We have a Product dimension table and you can use it to filter the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Business Process: </a:t>
            </a:r>
          </a:p>
          <a:p>
            <a:pPr lvl="1"/>
            <a:r>
              <a:rPr lang="en-US" sz="1200" kern="1200" dirty="0">
                <a:solidFill>
                  <a:schemeClr val="tx1"/>
                </a:solidFill>
                <a:effectLst/>
                <a:latin typeface="+mn-lt"/>
                <a:ea typeface="+mn-ea"/>
                <a:cs typeface="+mn-cs"/>
              </a:rPr>
              <a:t>Fact Tables – typically reflecting transactions but also snapshots such as inventory</a:t>
            </a:r>
          </a:p>
          <a:p>
            <a:pPr lvl="1"/>
            <a:r>
              <a:rPr lang="en-US" sz="1200" kern="1200" dirty="0">
                <a:solidFill>
                  <a:schemeClr val="tx1"/>
                </a:solidFill>
                <a:effectLst/>
                <a:latin typeface="+mn-lt"/>
                <a:ea typeface="+mn-ea"/>
                <a:cs typeface="+mn-cs"/>
              </a:rPr>
              <a:t>Separate fact tables for separate processes (don’t try to consolidate into one) – </a:t>
            </a:r>
            <a:r>
              <a:rPr lang="en-US" sz="1200" b="1" kern="1200" dirty="0">
                <a:solidFill>
                  <a:schemeClr val="tx1"/>
                </a:solidFill>
                <a:effectLst/>
                <a:latin typeface="+mn-lt"/>
                <a:ea typeface="+mn-ea"/>
                <a:cs typeface="+mn-cs"/>
              </a:rPr>
              <a:t>each row should have the same meaning</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Declare the grain</a:t>
            </a:r>
          </a:p>
          <a:p>
            <a:pPr lvl="1"/>
            <a:r>
              <a:rPr lang="en-US" sz="1200" kern="1200" dirty="0">
                <a:solidFill>
                  <a:schemeClr val="tx1"/>
                </a:solidFill>
                <a:effectLst/>
                <a:latin typeface="+mn-lt"/>
                <a:ea typeface="+mn-ea"/>
                <a:cs typeface="+mn-cs"/>
              </a:rPr>
              <a:t>What does each fact table row represent? (one row = each line on a purchase order or each leg of an overall shipment)</a:t>
            </a:r>
          </a:p>
          <a:p>
            <a:pPr lvl="1"/>
            <a:r>
              <a:rPr lang="en-US" sz="1200" kern="1200" dirty="0">
                <a:solidFill>
                  <a:schemeClr val="tx1"/>
                </a:solidFill>
                <a:effectLst/>
                <a:latin typeface="+mn-lt"/>
                <a:ea typeface="+mn-ea"/>
                <a:cs typeface="+mn-cs"/>
              </a:rPr>
              <a:t>Greater detail available versus more data to process and store or query</a:t>
            </a:r>
          </a:p>
          <a:p>
            <a:pPr lvl="0"/>
            <a:r>
              <a:rPr lang="en-US" sz="1200" kern="1200" dirty="0">
                <a:solidFill>
                  <a:schemeClr val="tx1"/>
                </a:solidFill>
                <a:effectLst/>
                <a:latin typeface="+mn-lt"/>
                <a:ea typeface="+mn-ea"/>
                <a:cs typeface="+mn-cs"/>
              </a:rPr>
              <a:t>Dimensions</a:t>
            </a:r>
          </a:p>
          <a:p>
            <a:pPr lvl="1"/>
            <a:r>
              <a:rPr lang="en-US" sz="1200" kern="1200" dirty="0">
                <a:solidFill>
                  <a:schemeClr val="tx1"/>
                </a:solidFill>
                <a:effectLst/>
                <a:latin typeface="+mn-lt"/>
                <a:ea typeface="+mn-ea"/>
                <a:cs typeface="+mn-cs"/>
              </a:rPr>
              <a:t>who, what, when, where, why associated with business process</a:t>
            </a:r>
          </a:p>
          <a:p>
            <a:pPr lvl="1"/>
            <a:r>
              <a:rPr lang="en-US" sz="1200" kern="1200" dirty="0">
                <a:solidFill>
                  <a:schemeClr val="tx1"/>
                </a:solidFill>
                <a:effectLst/>
                <a:latin typeface="+mn-lt"/>
                <a:ea typeface="+mn-ea"/>
                <a:cs typeface="+mn-cs"/>
              </a:rPr>
              <a:t>What makes the model powerful and re-usable – slice reseller and online by promotion</a:t>
            </a:r>
          </a:p>
          <a:p>
            <a:pPr lvl="1"/>
            <a:r>
              <a:rPr lang="en-US" sz="1200" kern="1200" dirty="0">
                <a:solidFill>
                  <a:schemeClr val="tx1"/>
                </a:solidFill>
                <a:effectLst/>
                <a:latin typeface="+mn-lt"/>
                <a:ea typeface="+mn-ea"/>
                <a:cs typeface="+mn-cs"/>
              </a:rPr>
              <a:t>Want to be careful with cardinality of the dimension – sometimes add a separate dimension and FK for performance</a:t>
            </a:r>
          </a:p>
          <a:p>
            <a:pPr lvl="0"/>
            <a:r>
              <a:rPr lang="en-US" sz="1200" kern="1200" dirty="0">
                <a:solidFill>
                  <a:schemeClr val="tx1"/>
                </a:solidFill>
                <a:effectLst/>
                <a:latin typeface="+mn-lt"/>
                <a:ea typeface="+mn-ea"/>
                <a:cs typeface="+mn-cs"/>
              </a:rPr>
              <a:t>Facts</a:t>
            </a:r>
          </a:p>
          <a:p>
            <a:pPr lvl="1"/>
            <a:r>
              <a:rPr lang="en-US" sz="1200" kern="1200" dirty="0">
                <a:solidFill>
                  <a:schemeClr val="tx1"/>
                </a:solidFill>
                <a:effectLst/>
                <a:latin typeface="+mn-lt"/>
                <a:ea typeface="+mn-ea"/>
                <a:cs typeface="+mn-cs"/>
              </a:rPr>
              <a:t>By ‘sales’ is that sales that have shipped, does it include discounts? does it include returns? </a:t>
            </a:r>
          </a:p>
          <a:p>
            <a:pPr lvl="1"/>
            <a:r>
              <a:rPr lang="en-US" sz="1200" kern="1200" dirty="0">
                <a:solidFill>
                  <a:schemeClr val="tx1"/>
                </a:solidFill>
                <a:effectLst/>
                <a:latin typeface="+mn-lt"/>
                <a:ea typeface="+mn-ea"/>
                <a:cs typeface="+mn-cs"/>
              </a:rPr>
              <a:t>This ties to our GL or that system or it doesn’t but we know exactly why and we’re okay with it</a:t>
            </a:r>
          </a:p>
          <a:p>
            <a:r>
              <a:rPr lang="en-US" sz="1200" kern="1200" dirty="0">
                <a:solidFill>
                  <a:schemeClr val="tx1"/>
                </a:solidFill>
                <a:effectLst/>
                <a:latin typeface="+mn-lt"/>
                <a:ea typeface="+mn-ea"/>
                <a:cs typeface="+mn-cs"/>
              </a:rPr>
              <a:t>may have to revisit the grain step based on the dimensions and facts</a:t>
            </a:r>
          </a:p>
          <a:p>
            <a:r>
              <a:rPr lang="en-US" sz="1200" kern="1200" dirty="0">
                <a:solidFill>
                  <a:schemeClr val="tx1"/>
                </a:solidFill>
                <a:effectLst/>
                <a:latin typeface="+mn-lt"/>
                <a:ea typeface="+mn-ea"/>
                <a:cs typeface="+mn-cs"/>
              </a:rPr>
              <a:t>Note: You might consider a detailed matrix that has the grain and the facts defined</a:t>
            </a:r>
          </a:p>
          <a:p>
            <a:pPr marL="457200" lvl="1" inden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11</a:t>
            </a:fld>
            <a:endParaRPr lang="en-US"/>
          </a:p>
        </p:txBody>
      </p:sp>
    </p:spTree>
    <p:extLst>
      <p:ext uri="{BB962C8B-B14F-4D97-AF65-F5344CB8AC3E}">
        <p14:creationId xmlns:p14="http://schemas.microsoft.com/office/powerpoint/2010/main" val="1859258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What are we building our dataset on top of? </a:t>
            </a:r>
          </a:p>
          <a:p>
            <a:pPr lvl="3"/>
            <a:r>
              <a:rPr lang="en-US" sz="1200" kern="1200" dirty="0">
                <a:solidFill>
                  <a:schemeClr val="tx1"/>
                </a:solidFill>
                <a:effectLst/>
                <a:latin typeface="+mn-lt"/>
                <a:ea typeface="+mn-ea"/>
                <a:cs typeface="+mn-cs"/>
              </a:rPr>
              <a:t>Can we provide a robust source for our dataset such that we don’t have to massage and enhance data in Power BI and we can be confident in availability, scale, query/refresh, </a:t>
            </a:r>
            <a:r>
              <a:rPr lang="en-US" sz="1200" kern="1200" dirty="0" err="1">
                <a:solidFill>
                  <a:schemeClr val="tx1"/>
                </a:solidFill>
                <a:effectLst/>
                <a:latin typeface="+mn-lt"/>
                <a:ea typeface="+mn-ea"/>
                <a:cs typeface="+mn-cs"/>
              </a:rPr>
              <a:t>ettc</a:t>
            </a:r>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Power BI can apply logic to data in steps 4 through 6 but not a replacement for data warehouse architecture, enterprise ETL – </a:t>
            </a:r>
          </a:p>
          <a:p>
            <a:pPr lvl="3"/>
            <a:r>
              <a:rPr lang="en-US" sz="1200" kern="1200" dirty="0">
                <a:solidFill>
                  <a:schemeClr val="tx1"/>
                </a:solidFill>
                <a:effectLst/>
                <a:latin typeface="+mn-lt"/>
                <a:ea typeface="+mn-ea"/>
                <a:cs typeface="+mn-cs"/>
              </a:rPr>
              <a:t>In my experience there’s always ‘some’ logic that needs to be applied in the dataset; which you’d like to move to DW – but this definitely has its limits and it will undermine your project at some point</a:t>
            </a:r>
          </a:p>
          <a:p>
            <a:pPr lvl="4"/>
            <a:r>
              <a:rPr lang="en-US" sz="1200" kern="1200" dirty="0">
                <a:solidFill>
                  <a:schemeClr val="tx1"/>
                </a:solidFill>
                <a:effectLst/>
                <a:latin typeface="+mn-lt"/>
                <a:ea typeface="+mn-ea"/>
                <a:cs typeface="+mn-cs"/>
              </a:rPr>
              <a:t>Especially if you don’t implement it correctly:</a:t>
            </a:r>
          </a:p>
          <a:p>
            <a:pPr lvl="5"/>
            <a:r>
              <a:rPr lang="en-US" sz="1200" kern="1200" dirty="0">
                <a:solidFill>
                  <a:schemeClr val="tx1"/>
                </a:solidFill>
                <a:effectLst/>
                <a:latin typeface="+mn-lt"/>
                <a:ea typeface="+mn-ea"/>
                <a:cs typeface="+mn-cs"/>
              </a:rPr>
              <a:t>You might add three calculated columns you didn’t need or maybe you did need those columns but you could just add them to the M query and they get compressed</a:t>
            </a:r>
          </a:p>
          <a:p>
            <a:r>
              <a:rPr lang="en-US" sz="1200" b="1" kern="1200" dirty="0">
                <a:solidFill>
                  <a:schemeClr val="tx1"/>
                </a:solidFill>
                <a:effectLst/>
                <a:latin typeface="+mn-lt"/>
                <a:ea typeface="+mn-ea"/>
                <a:cs typeface="+mn-cs"/>
              </a:rPr>
              <a:t>Where is the data:</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the data we need is spread out across multiple databases and systems (Import)</a:t>
            </a:r>
          </a:p>
          <a:p>
            <a:pPr lvl="0"/>
            <a:r>
              <a:rPr lang="en-US" sz="1200" kern="1200" dirty="0">
                <a:solidFill>
                  <a:schemeClr val="tx1"/>
                </a:solidFill>
                <a:effectLst/>
                <a:latin typeface="+mn-lt"/>
                <a:ea typeface="+mn-ea"/>
                <a:cs typeface="+mn-cs"/>
              </a:rPr>
              <a:t>If it’s on-premises we want to be sure we have on-premises gateway ready. </a:t>
            </a:r>
          </a:p>
          <a:p>
            <a:pPr lvl="1"/>
            <a:r>
              <a:rPr lang="en-US" sz="1200" kern="1200" dirty="0">
                <a:solidFill>
                  <a:schemeClr val="tx1"/>
                </a:solidFill>
                <a:effectLst/>
                <a:latin typeface="+mn-lt"/>
                <a:ea typeface="+mn-ea"/>
                <a:cs typeface="+mn-cs"/>
              </a:rPr>
              <a:t>If it’s in the cloud but an IaaS source, we’ll also need a gateway. </a:t>
            </a:r>
          </a:p>
          <a:p>
            <a:pPr lvl="0"/>
            <a:r>
              <a:rPr lang="en-US" sz="1200" kern="1200" dirty="0">
                <a:solidFill>
                  <a:schemeClr val="tx1"/>
                </a:solidFill>
                <a:effectLst/>
                <a:latin typeface="+mn-lt"/>
                <a:ea typeface="+mn-ea"/>
                <a:cs typeface="+mn-cs"/>
              </a:rPr>
              <a:t>If 90+% of data is in a data source supported for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we might have a decision to make</a:t>
            </a:r>
          </a:p>
          <a:p>
            <a:pPr lvl="0"/>
            <a:r>
              <a:rPr lang="en-US" sz="1200" kern="1200" dirty="0">
                <a:solidFill>
                  <a:schemeClr val="tx1"/>
                </a:solidFill>
                <a:effectLst/>
                <a:latin typeface="+mn-lt"/>
                <a:ea typeface="+mn-ea"/>
                <a:cs typeface="+mn-cs"/>
              </a:rPr>
              <a:t>If a dataset is sourcing from on-premises and online sources then there are limitations</a:t>
            </a:r>
          </a:p>
          <a:p>
            <a:r>
              <a:rPr lang="en-US" sz="1200" b="1" kern="1200" dirty="0">
                <a:solidFill>
                  <a:schemeClr val="tx1"/>
                </a:solidFill>
                <a:effectLst/>
                <a:latin typeface="+mn-lt"/>
                <a:ea typeface="+mn-ea"/>
                <a:cs typeface="+mn-cs"/>
              </a:rPr>
              <a:t>How much data integration:</a:t>
            </a:r>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Do you truly have a data warehouse or do you just have a copy of the transactional tables?</a:t>
            </a:r>
          </a:p>
          <a:p>
            <a:pPr lvl="3"/>
            <a:r>
              <a:rPr lang="en-US" sz="1200" kern="1200" dirty="0">
                <a:solidFill>
                  <a:schemeClr val="tx1"/>
                </a:solidFill>
                <a:effectLst/>
                <a:latin typeface="+mn-lt"/>
                <a:ea typeface="+mn-ea"/>
                <a:cs typeface="+mn-cs"/>
              </a:rPr>
              <a:t>Do you have people and tools that do ETL/ELT? (maybe stored procedures?)</a:t>
            </a:r>
          </a:p>
          <a:p>
            <a:pPr lvl="2"/>
            <a:r>
              <a:rPr lang="en-US" sz="1200" kern="1200" dirty="0">
                <a:solidFill>
                  <a:schemeClr val="tx1"/>
                </a:solidFill>
                <a:effectLst/>
                <a:latin typeface="+mn-lt"/>
                <a:ea typeface="+mn-ea"/>
                <a:cs typeface="+mn-cs"/>
              </a:rPr>
              <a:t>We rarely live in a perfect world where our DW has all the integration we need; </a:t>
            </a:r>
          </a:p>
          <a:p>
            <a:pPr lvl="3"/>
            <a:r>
              <a:rPr lang="en-US" sz="1200" kern="1200" dirty="0">
                <a:solidFill>
                  <a:schemeClr val="tx1"/>
                </a:solidFill>
                <a:effectLst/>
                <a:latin typeface="+mn-lt"/>
                <a:ea typeface="+mn-ea"/>
                <a:cs typeface="+mn-cs"/>
              </a:rPr>
              <a:t>In many cases we can apply some logic in #4 and it still get folded back to our source</a:t>
            </a:r>
          </a:p>
          <a:p>
            <a:pPr lvl="0"/>
            <a:r>
              <a:rPr lang="en-US" sz="1200" kern="1200" dirty="0">
                <a:solidFill>
                  <a:schemeClr val="tx1"/>
                </a:solidFill>
                <a:effectLst/>
                <a:latin typeface="+mn-lt"/>
                <a:ea typeface="+mn-ea"/>
                <a:cs typeface="+mn-cs"/>
              </a:rPr>
              <a:t>Performance and Manageability – imagine scenario of tracking down an issue (and you have logic at each of six layers)</a:t>
            </a:r>
          </a:p>
          <a:p>
            <a:r>
              <a:rPr lang="en-US" sz="1200" b="1" kern="1200" dirty="0">
                <a:solidFill>
                  <a:schemeClr val="tx1"/>
                </a:solidFill>
                <a:effectLst/>
                <a:latin typeface="+mn-lt"/>
                <a:ea typeface="+mn-ea"/>
                <a:cs typeface="+mn-cs"/>
              </a:rPr>
              <a:t>Are we targeting a </a:t>
            </a:r>
            <a:r>
              <a:rPr lang="en-US" sz="1200" b="1" kern="1200" dirty="0" err="1">
                <a:solidFill>
                  <a:schemeClr val="tx1"/>
                </a:solidFill>
                <a:effectLst/>
                <a:latin typeface="+mn-lt"/>
                <a:ea typeface="+mn-ea"/>
                <a:cs typeface="+mn-cs"/>
              </a:rPr>
              <a:t>DirectQuery</a:t>
            </a:r>
            <a:r>
              <a:rPr lang="en-US" sz="1200" b="1" kern="1200" dirty="0">
                <a:solidFill>
                  <a:schemeClr val="tx1"/>
                </a:solidFill>
                <a:effectLst/>
                <a:latin typeface="+mn-lt"/>
                <a:ea typeface="+mn-ea"/>
                <a:cs typeface="+mn-cs"/>
              </a:rPr>
              <a:t> model?</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HTAP: we want to provide near real-time Power BI reporting over our OLTP tables</a:t>
            </a:r>
          </a:p>
          <a:p>
            <a:pPr lvl="1"/>
            <a:r>
              <a:rPr lang="en-US" sz="1200" kern="1200" dirty="0">
                <a:solidFill>
                  <a:schemeClr val="tx1"/>
                </a:solidFill>
                <a:effectLst/>
                <a:latin typeface="+mn-lt"/>
                <a:ea typeface="+mn-ea"/>
                <a:cs typeface="+mn-cs"/>
              </a:rPr>
              <a:t>BUT we don’t want to impact these systems at all</a:t>
            </a:r>
          </a:p>
          <a:p>
            <a:pPr lvl="1"/>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is the de facto option</a:t>
            </a:r>
          </a:p>
          <a:p>
            <a:pPr lvl="0"/>
            <a:r>
              <a:rPr lang="en-US" sz="1200" kern="1200" dirty="0">
                <a:solidFill>
                  <a:schemeClr val="tx1"/>
                </a:solidFill>
                <a:effectLst/>
                <a:latin typeface="+mn-lt"/>
                <a:ea typeface="+mn-ea"/>
                <a:cs typeface="+mn-cs"/>
              </a:rPr>
              <a:t>Implications for Data Source: Are we using in-memory tables or </a:t>
            </a:r>
            <a:r>
              <a:rPr lang="en-US" sz="1200" kern="1200" dirty="0" err="1">
                <a:solidFill>
                  <a:schemeClr val="tx1"/>
                </a:solidFill>
                <a:effectLst/>
                <a:latin typeface="+mn-lt"/>
                <a:ea typeface="+mn-ea"/>
                <a:cs typeface="+mn-cs"/>
              </a:rPr>
              <a:t>columnstore</a:t>
            </a:r>
            <a:r>
              <a:rPr lang="en-US" sz="1200" kern="1200" dirty="0">
                <a:solidFill>
                  <a:schemeClr val="tx1"/>
                </a:solidFill>
                <a:effectLst/>
                <a:latin typeface="+mn-lt"/>
                <a:ea typeface="+mn-ea"/>
                <a:cs typeface="+mn-cs"/>
              </a:rPr>
              <a:t> indexes? that could make it possible</a:t>
            </a:r>
          </a:p>
          <a:p>
            <a:pPr lvl="1"/>
            <a:r>
              <a:rPr lang="en-US" sz="1200" kern="1200" dirty="0">
                <a:solidFill>
                  <a:schemeClr val="tx1"/>
                </a:solidFill>
                <a:effectLst/>
                <a:latin typeface="+mn-lt"/>
                <a:ea typeface="+mn-ea"/>
                <a:cs typeface="+mn-cs"/>
              </a:rPr>
              <a:t>Do we have the ability to scale up our DQ source such as SQL DW (e.g. scaling up Azure SQL DW (300 DWU or 600 DWU)</a:t>
            </a:r>
          </a:p>
          <a:p>
            <a:pPr lvl="0"/>
            <a:r>
              <a:rPr lang="en-US" sz="1200" kern="1200" dirty="0">
                <a:solidFill>
                  <a:schemeClr val="tx1"/>
                </a:solidFill>
                <a:effectLst/>
                <a:latin typeface="+mn-lt"/>
                <a:ea typeface="+mn-ea"/>
                <a:cs typeface="+mn-cs"/>
              </a:rPr>
              <a:t>Implications for dataset:</a:t>
            </a:r>
          </a:p>
          <a:p>
            <a:pPr lvl="1"/>
            <a:r>
              <a:rPr lang="en-US" sz="1200" kern="1200" dirty="0">
                <a:solidFill>
                  <a:schemeClr val="tx1"/>
                </a:solidFill>
                <a:effectLst/>
                <a:latin typeface="+mn-lt"/>
                <a:ea typeface="+mn-ea"/>
                <a:cs typeface="+mn-cs"/>
              </a:rPr>
              <a:t>we want that access layer to be as efficient as possible with essentially no transformations in #4</a:t>
            </a:r>
          </a:p>
          <a:p>
            <a:pPr lvl="1"/>
            <a:r>
              <a:rPr lang="en-US" sz="1200" kern="1200" dirty="0">
                <a:solidFill>
                  <a:schemeClr val="tx1"/>
                </a:solidFill>
                <a:effectLst/>
                <a:latin typeface="+mn-lt"/>
                <a:ea typeface="+mn-ea"/>
                <a:cs typeface="+mn-cs"/>
              </a:rPr>
              <a:t>Are we going to apply security in the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model or use the security of the source database</a:t>
            </a:r>
          </a:p>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12</a:t>
            </a:fld>
            <a:endParaRPr lang="en-US"/>
          </a:p>
        </p:txBody>
      </p:sp>
    </p:spTree>
    <p:extLst>
      <p:ext uri="{BB962C8B-B14F-4D97-AF65-F5344CB8AC3E}">
        <p14:creationId xmlns:p14="http://schemas.microsoft.com/office/powerpoint/2010/main" val="609172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There’s a 67-page white paper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in SSAS 2016” by Marco and Alberto; that largely applies to Power BI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too. Two points </a:t>
            </a:r>
          </a:p>
          <a:p>
            <a:pPr lvl="1"/>
            <a:r>
              <a:rPr lang="en-US" sz="1200" kern="1200" dirty="0">
                <a:solidFill>
                  <a:schemeClr val="tx1"/>
                </a:solidFill>
                <a:effectLst/>
                <a:latin typeface="+mn-lt"/>
                <a:ea typeface="+mn-ea"/>
                <a:cs typeface="+mn-cs"/>
              </a:rPr>
              <a:t>there’s no golden rule or clear methodology to follow – there are tradeoffs to consider</a:t>
            </a:r>
          </a:p>
          <a:p>
            <a:pPr lvl="1"/>
            <a:r>
              <a:rPr lang="en-US" sz="1200" kern="1200" dirty="0">
                <a:solidFill>
                  <a:schemeClr val="tx1"/>
                </a:solidFill>
                <a:effectLst/>
                <a:latin typeface="+mn-lt"/>
                <a:ea typeface="+mn-ea"/>
                <a:cs typeface="+mn-cs"/>
              </a:rPr>
              <a:t>you’re going to give up some performance relative to in-memory even if you’re doing things right with </a:t>
            </a:r>
            <a:r>
              <a:rPr lang="en-US" sz="1200" kern="1200" dirty="0" err="1">
                <a:solidFill>
                  <a:schemeClr val="tx1"/>
                </a:solidFill>
                <a:effectLst/>
                <a:latin typeface="+mn-lt"/>
                <a:ea typeface="+mn-ea"/>
                <a:cs typeface="+mn-cs"/>
              </a:rPr>
              <a:t>DirectQuery</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 might be okay with that for other reasons: </a:t>
            </a:r>
          </a:p>
          <a:p>
            <a:pPr lvl="2"/>
            <a:r>
              <a:rPr lang="en-US" sz="1200" kern="1200" dirty="0">
                <a:solidFill>
                  <a:schemeClr val="tx1"/>
                </a:solidFill>
                <a:effectLst/>
                <a:latin typeface="+mn-lt"/>
                <a:ea typeface="+mn-ea"/>
                <a:cs typeface="+mn-cs"/>
              </a:rPr>
              <a:t>you have other reports hitting your relational system and you don’t want a copy of this data out there that you have to refresh </a:t>
            </a:r>
          </a:p>
          <a:p>
            <a:pPr lvl="0"/>
            <a:r>
              <a:rPr lang="en-US" sz="1200" b="1" kern="1200" dirty="0">
                <a:solidFill>
                  <a:schemeClr val="tx1"/>
                </a:solidFill>
                <a:effectLst/>
                <a:latin typeface="+mn-lt"/>
                <a:ea typeface="+mn-ea"/>
                <a:cs typeface="+mn-cs"/>
              </a:rPr>
              <a:t>Single Database</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Just want to emphasize that it needs to be in a single database: </a:t>
            </a:r>
          </a:p>
          <a:p>
            <a:pPr lvl="2"/>
            <a:r>
              <a:rPr lang="en-US" sz="1200" kern="1200" dirty="0">
                <a:solidFill>
                  <a:schemeClr val="tx1"/>
                </a:solidFill>
                <a:effectLst/>
                <a:latin typeface="+mn-lt"/>
                <a:ea typeface="+mn-ea"/>
                <a:cs typeface="+mn-cs"/>
              </a:rPr>
              <a:t>you have some data in an OLTP database but you also have a few tables in DW or other databases. </a:t>
            </a:r>
          </a:p>
          <a:p>
            <a:pPr lvl="0"/>
            <a:r>
              <a:rPr lang="en-US" sz="1200" b="1" kern="1200" dirty="0">
                <a:solidFill>
                  <a:schemeClr val="tx1"/>
                </a:solidFill>
                <a:effectLst/>
                <a:latin typeface="+mn-lt"/>
                <a:ea typeface="+mn-ea"/>
                <a:cs typeface="+mn-cs"/>
              </a:rPr>
              <a:t>Scale of Import Model (1GB)</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situation: we don’t have SSAS yet </a:t>
            </a:r>
            <a:r>
              <a:rPr lang="en-US" sz="1200" b="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despite good design we can’t load all the data into PBIX with it’s current limit.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is the only option – you don’t want to have separate import datasets. </a:t>
            </a:r>
          </a:p>
          <a:p>
            <a:pPr lvl="2"/>
            <a:r>
              <a:rPr lang="en-US" sz="1200" kern="1200" dirty="0">
                <a:solidFill>
                  <a:schemeClr val="tx1"/>
                </a:solidFill>
                <a:effectLst/>
                <a:latin typeface="+mn-lt"/>
                <a:ea typeface="+mn-ea"/>
                <a:cs typeface="+mn-cs"/>
              </a:rPr>
              <a:t>That limit is expected to be raised soon</a:t>
            </a:r>
          </a:p>
          <a:p>
            <a:pPr lvl="0"/>
            <a:r>
              <a:rPr lang="en-US" sz="1200" b="1" kern="1200" dirty="0">
                <a:solidFill>
                  <a:schemeClr val="tx1"/>
                </a:solidFill>
                <a:effectLst/>
                <a:latin typeface="+mn-lt"/>
                <a:ea typeface="+mn-ea"/>
                <a:cs typeface="+mn-cs"/>
              </a:rPr>
              <a:t>How complex is the model</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If we need to apply transformations to the source tables then either A) this could severely hurt query performance and put load on the system or  B) not all transformations can be folded back to the source so we might not be able to have a DQ</a:t>
            </a:r>
          </a:p>
          <a:p>
            <a:pPr lvl="1"/>
            <a:r>
              <a:rPr lang="en-US" sz="1200" kern="1200" dirty="0">
                <a:solidFill>
                  <a:schemeClr val="tx1"/>
                </a:solidFill>
                <a:effectLst/>
                <a:latin typeface="+mn-lt"/>
                <a:ea typeface="+mn-ea"/>
                <a:cs typeface="+mn-cs"/>
              </a:rPr>
              <a:t>Are there DAX functions we need to run in calculations that don’t get translated into SQL statements? (Non-Optimized DAX functions)</a:t>
            </a:r>
          </a:p>
          <a:p>
            <a:r>
              <a:rPr lang="en-US" sz="1200" u="sng" kern="1200" dirty="0">
                <a:solidFill>
                  <a:schemeClr val="tx1"/>
                </a:solidFill>
                <a:effectLst/>
                <a:latin typeface="+mn-lt"/>
                <a:ea typeface="+mn-ea"/>
                <a:cs typeface="+mn-cs"/>
                <a:hlinkClick r:id="rId3"/>
              </a:rPr>
              <a:t>https://docs.microsoft.com/en-us/sql/analysis-services/tabular-models/dax-formula-compatibility-in-directquery-mode-ssas-2016</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Available Resources</a:t>
            </a:r>
          </a:p>
          <a:p>
            <a:pPr lvl="1"/>
            <a:r>
              <a:rPr lang="en-US" sz="1200" kern="1200" dirty="0">
                <a:solidFill>
                  <a:schemeClr val="tx1"/>
                </a:solidFill>
                <a:effectLst/>
                <a:latin typeface="+mn-lt"/>
                <a:ea typeface="+mn-ea"/>
                <a:cs typeface="+mn-cs"/>
              </a:rPr>
              <a:t>Team is very comfortable with relational SQL and </a:t>
            </a:r>
            <a:r>
              <a:rPr lang="en-US" sz="1200" kern="1200" dirty="0" err="1">
                <a:solidFill>
                  <a:schemeClr val="tx1"/>
                </a:solidFill>
                <a:effectLst/>
                <a:latin typeface="+mn-lt"/>
                <a:ea typeface="+mn-ea"/>
                <a:cs typeface="+mn-cs"/>
              </a:rPr>
              <a:t>columnstore</a:t>
            </a:r>
            <a:r>
              <a:rPr lang="en-US" sz="1200" kern="1200" dirty="0">
                <a:solidFill>
                  <a:schemeClr val="tx1"/>
                </a:solidFill>
                <a:effectLst/>
                <a:latin typeface="+mn-lt"/>
                <a:ea typeface="+mn-ea"/>
                <a:cs typeface="+mn-cs"/>
              </a:rPr>
              <a:t> index</a:t>
            </a:r>
          </a:p>
          <a:p>
            <a:pPr lvl="2"/>
            <a:r>
              <a:rPr lang="en-US" sz="1200" kern="1200" dirty="0">
                <a:solidFill>
                  <a:schemeClr val="tx1"/>
                </a:solidFill>
                <a:effectLst/>
                <a:latin typeface="+mn-lt"/>
                <a:ea typeface="+mn-ea"/>
                <a:cs typeface="+mn-cs"/>
              </a:rPr>
              <a:t>They can take care of this.</a:t>
            </a:r>
          </a:p>
          <a:p>
            <a:pPr lvl="1"/>
            <a:r>
              <a:rPr lang="en-US" sz="1200" kern="1200" dirty="0">
                <a:solidFill>
                  <a:schemeClr val="tx1"/>
                </a:solidFill>
                <a:effectLst/>
                <a:latin typeface="+mn-lt"/>
                <a:ea typeface="+mn-ea"/>
                <a:cs typeface="+mn-cs"/>
              </a:rPr>
              <a:t>Maybe you’re running SQL 2008R2 and SQL 2016 is coming</a:t>
            </a:r>
          </a:p>
          <a:p>
            <a:pPr lvl="0"/>
            <a:r>
              <a:rPr lang="en-US" sz="1200" kern="1200" dirty="0">
                <a:solidFill>
                  <a:schemeClr val="tx1"/>
                </a:solidFill>
                <a:effectLst/>
                <a:latin typeface="+mn-lt"/>
                <a:ea typeface="+mn-ea"/>
                <a:cs typeface="+mn-cs"/>
              </a:rPr>
              <a:t>Quick Note:</a:t>
            </a:r>
          </a:p>
          <a:p>
            <a:pPr lvl="1"/>
            <a:r>
              <a:rPr lang="en-US" sz="1200" kern="1200" dirty="0">
                <a:solidFill>
                  <a:schemeClr val="tx1"/>
                </a:solidFill>
                <a:effectLst/>
                <a:latin typeface="+mn-lt"/>
                <a:ea typeface="+mn-ea"/>
                <a:cs typeface="+mn-cs"/>
              </a:rPr>
              <a:t>Azure SQL DW is not recommended as a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source for Power BI for performance.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13</a:t>
            </a:fld>
            <a:endParaRPr lang="en-US"/>
          </a:p>
        </p:txBody>
      </p:sp>
    </p:spTree>
    <p:extLst>
      <p:ext uri="{BB962C8B-B14F-4D97-AF65-F5344CB8AC3E}">
        <p14:creationId xmlns:p14="http://schemas.microsoft.com/office/powerpoint/2010/main" val="2027381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two takeaways: 1) we have a choice emerging in terms of SSAS or not and 2) we can save money by optimizing dataset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two main roadblocks to scaling a Power BI Dataset currently: </a:t>
            </a:r>
          </a:p>
          <a:p>
            <a:pPr lvl="0"/>
            <a:r>
              <a:rPr lang="en-US" sz="1200" kern="1200" dirty="0">
                <a:solidFill>
                  <a:schemeClr val="tx1"/>
                </a:solidFill>
                <a:effectLst/>
                <a:latin typeface="+mn-lt"/>
                <a:ea typeface="+mn-ea"/>
                <a:cs typeface="+mn-cs"/>
              </a:rPr>
              <a:t>1GB file limit after import and compression</a:t>
            </a:r>
          </a:p>
          <a:p>
            <a:pPr lvl="0"/>
            <a:r>
              <a:rPr lang="en-US" sz="1200" kern="1200" dirty="0">
                <a:solidFill>
                  <a:schemeClr val="tx1"/>
                </a:solidFill>
                <a:effectLst/>
                <a:latin typeface="+mn-lt"/>
                <a:ea typeface="+mn-ea"/>
                <a:cs typeface="+mn-cs"/>
              </a:rPr>
              <a:t>all or nothing refresh  </a:t>
            </a:r>
          </a:p>
          <a:p>
            <a:r>
              <a:rPr lang="en-US" sz="1200" kern="1200" dirty="0">
                <a:solidFill>
                  <a:schemeClr val="tx1"/>
                </a:solidFill>
                <a:effectLst/>
                <a:latin typeface="+mn-lt"/>
                <a:ea typeface="+mn-ea"/>
                <a:cs typeface="+mn-cs"/>
              </a:rPr>
              <a:t>“both limitations are expected to be addressed per the roadmap for Power BI Premium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leaves an interesting choice that’s emerging:</a:t>
            </a:r>
          </a:p>
          <a:p>
            <a:pPr lvl="0"/>
            <a:r>
              <a:rPr lang="en-US" sz="1200" kern="1200" dirty="0">
                <a:solidFill>
                  <a:schemeClr val="tx1"/>
                </a:solidFill>
                <a:effectLst/>
                <a:latin typeface="+mn-lt"/>
                <a:ea typeface="+mn-ea"/>
                <a:cs typeface="+mn-cs"/>
              </a:rPr>
              <a:t>A) Migrate to SQL Server Analysis Services (Azure SQL DB, DW, Oracle, and Terada)</a:t>
            </a:r>
          </a:p>
          <a:p>
            <a:pPr lvl="2"/>
            <a:r>
              <a:rPr lang="en-US" sz="1200" kern="1200" dirty="0">
                <a:solidFill>
                  <a:schemeClr val="tx1"/>
                </a:solidFill>
                <a:effectLst/>
                <a:latin typeface="+mn-lt"/>
                <a:ea typeface="+mn-ea"/>
                <a:cs typeface="+mn-cs"/>
              </a:rPr>
              <a:t>Azure AS Web Designer: import a PBIX (import only currently)</a:t>
            </a:r>
          </a:p>
          <a:p>
            <a:pPr lvl="2"/>
            <a:r>
              <a:rPr lang="en-US" sz="1200" kern="1200" dirty="0">
                <a:solidFill>
                  <a:schemeClr val="tx1"/>
                </a:solidFill>
                <a:effectLst/>
                <a:latin typeface="+mn-lt"/>
                <a:ea typeface="+mn-ea"/>
                <a:cs typeface="+mn-cs"/>
              </a:rPr>
              <a:t>Gives us partitions, perspectives, automation</a:t>
            </a:r>
          </a:p>
          <a:p>
            <a:pPr lvl="0"/>
            <a:r>
              <a:rPr lang="en-US" sz="1200" kern="1200" dirty="0">
                <a:solidFill>
                  <a:schemeClr val="tx1"/>
                </a:solidFill>
                <a:effectLst/>
                <a:latin typeface="+mn-lt"/>
                <a:ea typeface="+mn-ea"/>
                <a:cs typeface="+mn-cs"/>
              </a:rPr>
              <a:t>B) Not migrate but use Power BI Premium features</a:t>
            </a:r>
          </a:p>
          <a:p>
            <a:pPr lvl="2"/>
            <a:r>
              <a:rPr lang="en-US" sz="1200" kern="1200" dirty="0">
                <a:solidFill>
                  <a:schemeClr val="tx1"/>
                </a:solidFill>
                <a:effectLst/>
                <a:latin typeface="+mn-lt"/>
                <a:ea typeface="+mn-ea"/>
                <a:cs typeface="+mn-cs"/>
              </a:rPr>
              <a:t>I want to use my P2 capacity node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might start out with just one business process in your dataset and maybe you only need 1-2 years of</a:t>
            </a:r>
          </a:p>
          <a:p>
            <a:pPr lvl="1"/>
            <a:r>
              <a:rPr lang="en-US" sz="1200" kern="1200" dirty="0">
                <a:solidFill>
                  <a:schemeClr val="tx1"/>
                </a:solidFill>
                <a:effectLst/>
                <a:latin typeface="+mn-lt"/>
                <a:ea typeface="+mn-ea"/>
                <a:cs typeface="+mn-cs"/>
              </a:rPr>
              <a:t>ultimately you’ll want more datasets history, more frequent</a:t>
            </a:r>
          </a:p>
          <a:p>
            <a:pPr lvl="0"/>
            <a:r>
              <a:rPr lang="en-US" sz="1200" kern="1200" dirty="0">
                <a:solidFill>
                  <a:schemeClr val="tx1"/>
                </a:solidFill>
                <a:effectLst/>
                <a:latin typeface="+mn-lt"/>
                <a:ea typeface="+mn-ea"/>
                <a:cs typeface="+mn-cs"/>
              </a:rPr>
              <a:t>Even after we’ve done everything we our PBIX file we simple need more resources</a:t>
            </a:r>
          </a:p>
          <a:p>
            <a:r>
              <a:rPr lang="en-US" sz="1200" kern="1200" dirty="0">
                <a:solidFill>
                  <a:schemeClr val="tx1"/>
                </a:solidFill>
                <a:effectLst/>
                <a:latin typeface="+mn-lt"/>
                <a:ea typeface="+mn-ea"/>
                <a:cs typeface="+mn-cs"/>
              </a:rPr>
              <a:t>	more data to store in the dataset, more users to support, faster queries (</a:t>
            </a:r>
          </a:p>
          <a:p>
            <a:r>
              <a:rPr lang="en-US" sz="1200" kern="1200" dirty="0">
                <a:solidFill>
                  <a:schemeClr val="tx1"/>
                </a:solidFill>
                <a:effectLst/>
                <a:latin typeface="+mn-lt"/>
                <a:ea typeface="+mn-ea"/>
                <a:cs typeface="+mn-cs"/>
              </a:rPr>
              <a:t>	Efficient dataset design has its limitations </a:t>
            </a:r>
          </a:p>
          <a:p>
            <a:pPr lvl="0"/>
            <a:r>
              <a:rPr lang="en-US" sz="1200" kern="1200" dirty="0">
                <a:solidFill>
                  <a:schemeClr val="tx1"/>
                </a:solidFill>
                <a:effectLst/>
                <a:latin typeface="+mn-lt"/>
                <a:ea typeface="+mn-ea"/>
                <a:cs typeface="+mn-cs"/>
              </a:rPr>
              <a:t>On the other hand, however, efficient design will help from </a:t>
            </a:r>
            <a:r>
              <a:rPr lang="en-US" sz="1200" u="sng" kern="1200" dirty="0">
                <a:solidFill>
                  <a:schemeClr val="tx1"/>
                </a:solidFill>
                <a:effectLst/>
                <a:latin typeface="+mn-lt"/>
                <a:ea typeface="+mn-ea"/>
                <a:cs typeface="+mn-cs"/>
              </a:rPr>
              <a:t>over spending </a:t>
            </a:r>
            <a:r>
              <a:rPr lang="en-US" sz="1200" kern="1200" dirty="0">
                <a:solidFill>
                  <a:schemeClr val="tx1"/>
                </a:solidFill>
                <a:effectLst/>
                <a:latin typeface="+mn-lt"/>
                <a:ea typeface="+mn-ea"/>
                <a:cs typeface="+mn-cs"/>
              </a:rPr>
              <a:t>on capacity nodes. (e.g. single threaded queries)</a:t>
            </a:r>
          </a:p>
          <a:p>
            <a:pPr lvl="0"/>
            <a:r>
              <a:rPr lang="en-US" sz="1200" kern="1200" dirty="0">
                <a:solidFill>
                  <a:schemeClr val="tx1"/>
                </a:solidFill>
                <a:effectLst/>
                <a:latin typeface="+mn-lt"/>
                <a:ea typeface="+mn-ea"/>
                <a:cs typeface="+mn-cs"/>
              </a:rPr>
              <a:t>Power BI Premium Capacity Nodes</a:t>
            </a:r>
          </a:p>
          <a:p>
            <a:pPr lvl="1"/>
            <a:r>
              <a:rPr lang="en-US" sz="1200" kern="1200" dirty="0">
                <a:solidFill>
                  <a:schemeClr val="tx1"/>
                </a:solidFill>
                <a:effectLst/>
                <a:latin typeface="+mn-lt"/>
                <a:ea typeface="+mn-ea"/>
                <a:cs typeface="+mn-cs"/>
              </a:rPr>
              <a:t>At a minimum, we could just say 1 capacity node (P1) and point my Power BI free users to this premium workspace</a:t>
            </a:r>
          </a:p>
          <a:p>
            <a:pPr lvl="1"/>
            <a:r>
              <a:rPr lang="en-US" sz="1200" kern="1200" dirty="0">
                <a:solidFill>
                  <a:schemeClr val="tx1"/>
                </a:solidFill>
                <a:effectLst/>
                <a:latin typeface="+mn-lt"/>
                <a:ea typeface="+mn-ea"/>
                <a:cs typeface="+mn-cs"/>
              </a:rPr>
              <a:t>We expect (based on roadmap) that larger datasets and incremental data refresh will be supported (no guarantee though or time)</a:t>
            </a:r>
          </a:p>
          <a:p>
            <a:pPr lvl="1"/>
            <a:r>
              <a:rPr lang="en-US" sz="1200" kern="1200" dirty="0">
                <a:solidFill>
                  <a:schemeClr val="tx1"/>
                </a:solidFill>
                <a:effectLst/>
                <a:latin typeface="+mn-lt"/>
                <a:ea typeface="+mn-ea"/>
                <a:cs typeface="+mn-cs"/>
              </a:rPr>
              <a:t>Analysis Services</a:t>
            </a:r>
          </a:p>
          <a:p>
            <a:pPr lvl="1"/>
            <a:r>
              <a:rPr lang="en-US" sz="1200" kern="1200" dirty="0">
                <a:solidFill>
                  <a:schemeClr val="tx1"/>
                </a:solidFill>
                <a:effectLst/>
                <a:latin typeface="+mn-lt"/>
                <a:ea typeface="+mn-ea"/>
                <a:cs typeface="+mn-cs"/>
              </a:rPr>
              <a:t>Migrate: Web Designer Tool - </a:t>
            </a:r>
          </a:p>
          <a:p>
            <a:pPr lvl="1"/>
            <a:r>
              <a:rPr lang="en-US" sz="1200" kern="1200" dirty="0">
                <a:solidFill>
                  <a:schemeClr val="tx1"/>
                </a:solidFill>
                <a:effectLst/>
                <a:latin typeface="+mn-lt"/>
                <a:ea typeface="+mn-ea"/>
                <a:cs typeface="+mn-cs"/>
              </a:rPr>
              <a:t>The tools are close enough – we know DAX and Tabular – let’s build </a:t>
            </a:r>
          </a:p>
          <a:p>
            <a:pPr lvl="1"/>
            <a:r>
              <a:rPr lang="en-US" sz="1200" kern="1200" dirty="0">
                <a:solidFill>
                  <a:schemeClr val="tx1"/>
                </a:solidFill>
                <a:effectLst/>
                <a:latin typeface="+mn-lt"/>
                <a:ea typeface="+mn-ea"/>
                <a:cs typeface="+mn-cs"/>
              </a:rPr>
              <a:t>Trade off here is that you might not be as agile as you are with a PBIX file</a:t>
            </a:r>
          </a:p>
          <a:p>
            <a:pPr lvl="2"/>
            <a:r>
              <a:rPr lang="en-US" sz="1200" kern="1200" dirty="0">
                <a:solidFill>
                  <a:schemeClr val="tx1"/>
                </a:solidFill>
                <a:effectLst/>
                <a:latin typeface="+mn-lt"/>
                <a:ea typeface="+mn-ea"/>
                <a:cs typeface="+mn-cs"/>
              </a:rPr>
              <a:t>You also need to know how to manage SSAS Tabular – TMSL; TOM </a:t>
            </a:r>
          </a:p>
          <a:p>
            <a:r>
              <a:rPr lang="en-US" sz="1200" kern="1200" dirty="0">
                <a:solidFill>
                  <a:schemeClr val="tx1"/>
                </a:solidFill>
                <a:effectLst/>
                <a:latin typeface="+mn-lt"/>
                <a:ea typeface="+mn-ea"/>
                <a:cs typeface="+mn-cs"/>
              </a:rPr>
              <a:t>Query Processing Unit: cores for processing and queries. 1 v core = 20 QPUs so an S2 with 200 QPUs is about 10 cores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Section: Dataset Development</a:t>
            </a:r>
            <a:endParaRPr lang="en-US" sz="1200" kern="1200" dirty="0">
              <a:solidFill>
                <a:schemeClr val="tx1"/>
              </a:solidFill>
              <a:effectLst/>
              <a:latin typeface="+mn-lt"/>
              <a:ea typeface="+mn-ea"/>
              <a:cs typeface="+mn-cs"/>
            </a:endParaRPr>
          </a:p>
          <a:p>
            <a:pPr marL="0" inden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14</a:t>
            </a:fld>
            <a:endParaRPr lang="en-US"/>
          </a:p>
        </p:txBody>
      </p:sp>
    </p:spTree>
    <p:extLst>
      <p:ext uri="{BB962C8B-B14F-4D97-AF65-F5344CB8AC3E}">
        <p14:creationId xmlns:p14="http://schemas.microsoft.com/office/powerpoint/2010/main" val="363933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SSMS solution open with diagram and queries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Diagrams: Start out with a map (SQL Server, Visio, Erwin)</a:t>
            </a:r>
          </a:p>
          <a:p>
            <a:pPr lvl="1"/>
            <a:r>
              <a:rPr lang="en-US" sz="1200" kern="1200" dirty="0">
                <a:solidFill>
                  <a:schemeClr val="tx1"/>
                </a:solidFill>
                <a:effectLst/>
                <a:latin typeface="+mn-lt"/>
                <a:ea typeface="+mn-ea"/>
                <a:cs typeface="+mn-cs"/>
              </a:rPr>
              <a:t>Note dimension tables normalized more than we want (Product Cat, </a:t>
            </a:r>
            <a:r>
              <a:rPr lang="en-US" sz="1200" kern="1200" dirty="0" err="1">
                <a:solidFill>
                  <a:schemeClr val="tx1"/>
                </a:solidFill>
                <a:effectLst/>
                <a:latin typeface="+mn-lt"/>
                <a:ea typeface="+mn-ea"/>
                <a:cs typeface="+mn-cs"/>
              </a:rPr>
              <a:t>subcat</a:t>
            </a:r>
            <a:r>
              <a:rPr lang="en-US" sz="1200" kern="1200" dirty="0">
                <a:solidFill>
                  <a:schemeClr val="tx1"/>
                </a:solidFill>
                <a:effectLst/>
                <a:latin typeface="+mn-lt"/>
                <a:ea typeface="+mn-ea"/>
                <a:cs typeface="+mn-cs"/>
              </a:rPr>
              <a:t>, prod)</a:t>
            </a:r>
          </a:p>
          <a:p>
            <a:pPr lvl="0"/>
            <a:r>
              <a:rPr lang="en-US" sz="1200" kern="1200" dirty="0">
                <a:solidFill>
                  <a:schemeClr val="tx1"/>
                </a:solidFill>
                <a:effectLst/>
                <a:latin typeface="+mn-lt"/>
                <a:ea typeface="+mn-ea"/>
                <a:cs typeface="+mn-cs"/>
              </a:rPr>
              <a:t>Tables: </a:t>
            </a:r>
          </a:p>
          <a:p>
            <a:pPr lvl="1"/>
            <a:r>
              <a:rPr lang="en-US" sz="1200" kern="1200" dirty="0">
                <a:solidFill>
                  <a:schemeClr val="tx1"/>
                </a:solidFill>
                <a:effectLst/>
                <a:latin typeface="+mn-lt"/>
                <a:ea typeface="+mn-ea"/>
                <a:cs typeface="+mn-cs"/>
              </a:rPr>
              <a:t>You can see we have dimensions and facts</a:t>
            </a:r>
          </a:p>
          <a:p>
            <a:pPr lvl="1"/>
            <a:r>
              <a:rPr lang="en-US" sz="1200" kern="1200" dirty="0">
                <a:solidFill>
                  <a:schemeClr val="tx1"/>
                </a:solidFill>
                <a:effectLst/>
                <a:latin typeface="+mn-lt"/>
                <a:ea typeface="+mn-ea"/>
                <a:cs typeface="+mn-cs"/>
              </a:rPr>
              <a:t>We have a fairly robust date table 46 columns (financial and </a:t>
            </a:r>
            <a:r>
              <a:rPr lang="en-US" sz="1200" kern="1200" dirty="0" err="1">
                <a:solidFill>
                  <a:schemeClr val="tx1"/>
                </a:solidFill>
                <a:effectLst/>
                <a:latin typeface="+mn-lt"/>
                <a:ea typeface="+mn-ea"/>
                <a:cs typeface="+mn-cs"/>
              </a:rPr>
              <a:t>sta</a:t>
            </a:r>
            <a:r>
              <a:rPr lang="en-US" sz="1200" kern="1200" dirty="0">
                <a:solidFill>
                  <a:schemeClr val="tx1"/>
                </a:solidFill>
                <a:effectLst/>
                <a:latin typeface="+mn-lt"/>
                <a:ea typeface="+mn-ea"/>
                <a:cs typeface="+mn-cs"/>
              </a:rPr>
              <a:t>)</a:t>
            </a:r>
          </a:p>
          <a:p>
            <a:pPr lvl="2"/>
            <a:r>
              <a:rPr lang="en-US" sz="1200" kern="1200" dirty="0">
                <a:solidFill>
                  <a:schemeClr val="tx1"/>
                </a:solidFill>
                <a:effectLst/>
                <a:latin typeface="+mn-lt"/>
                <a:ea typeface="+mn-ea"/>
                <a:cs typeface="+mn-cs"/>
              </a:rPr>
              <a:t>Sometimes you’ll see example scripts or blogs to create a calendar table in Power BI with M or DAX (there’s an example in my book of M) but you shouldn’t have to</a:t>
            </a:r>
          </a:p>
          <a:p>
            <a:pPr lvl="0"/>
            <a:r>
              <a:rPr lang="en-US" sz="1200" kern="1200" dirty="0">
                <a:solidFill>
                  <a:schemeClr val="tx1"/>
                </a:solidFill>
                <a:effectLst/>
                <a:latin typeface="+mn-lt"/>
                <a:ea typeface="+mn-ea"/>
                <a:cs typeface="+mn-cs"/>
              </a:rPr>
              <a:t>Views </a:t>
            </a:r>
          </a:p>
          <a:p>
            <a:pPr lvl="1"/>
            <a:r>
              <a:rPr lang="en-US" sz="1200" kern="1200" dirty="0">
                <a:solidFill>
                  <a:schemeClr val="tx1"/>
                </a:solidFill>
                <a:effectLst/>
                <a:latin typeface="+mn-lt"/>
                <a:ea typeface="+mn-ea"/>
                <a:cs typeface="+mn-cs"/>
              </a:rPr>
              <a:t>Layer of views is what a Power BI dataset (or SSAS) will connect to</a:t>
            </a:r>
          </a:p>
          <a:p>
            <a:pPr lvl="1"/>
            <a:r>
              <a:rPr lang="en-US" sz="1200" kern="1200" dirty="0">
                <a:solidFill>
                  <a:schemeClr val="tx1"/>
                </a:solidFill>
                <a:effectLst/>
                <a:latin typeface="+mn-lt"/>
                <a:ea typeface="+mn-ea"/>
                <a:cs typeface="+mn-cs"/>
              </a:rPr>
              <a:t>It’s recommended for decoupling the model from the source – announces to the DBA this is what we’re using, (doesn’t mean that’s all we’re using)</a:t>
            </a:r>
          </a:p>
          <a:p>
            <a:pPr lvl="1"/>
            <a:r>
              <a:rPr lang="en-US" sz="1200" kern="1200" dirty="0">
                <a:solidFill>
                  <a:schemeClr val="tx1"/>
                </a:solidFill>
                <a:effectLst/>
                <a:latin typeface="+mn-lt"/>
                <a:ea typeface="+mn-ea"/>
                <a:cs typeface="+mn-cs"/>
              </a:rPr>
              <a:t>Quick example: view dependencies of promotion</a:t>
            </a:r>
          </a:p>
          <a:p>
            <a:pPr lvl="0"/>
            <a:r>
              <a:rPr lang="en-US" sz="1200" kern="1200" dirty="0">
                <a:solidFill>
                  <a:schemeClr val="tx1"/>
                </a:solidFill>
                <a:effectLst/>
                <a:latin typeface="+mn-lt"/>
                <a:ea typeface="+mn-ea"/>
                <a:cs typeface="+mn-cs"/>
              </a:rPr>
              <a:t>Complete Date Table</a:t>
            </a:r>
          </a:p>
          <a:p>
            <a:pPr lvl="1"/>
            <a:r>
              <a:rPr lang="en-US" sz="1200" kern="1200" dirty="0">
                <a:solidFill>
                  <a:schemeClr val="tx1"/>
                </a:solidFill>
                <a:effectLst/>
                <a:latin typeface="+mn-lt"/>
                <a:ea typeface="+mn-ea"/>
                <a:cs typeface="+mn-cs"/>
              </a:rPr>
              <a:t>Analysis will revolve around Date and Sometimes Time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Query 1: Date Dim Samples </a:t>
            </a:r>
          </a:p>
          <a:p>
            <a:pPr lvl="0"/>
            <a:r>
              <a:rPr lang="en-US" sz="1200" kern="1200" dirty="0">
                <a:solidFill>
                  <a:schemeClr val="tx1"/>
                </a:solidFill>
                <a:effectLst/>
                <a:latin typeface="+mn-lt"/>
                <a:ea typeface="+mn-ea"/>
                <a:cs typeface="+mn-cs"/>
              </a:rPr>
              <a:t>Trailing three weeks, months</a:t>
            </a:r>
          </a:p>
          <a:p>
            <a:r>
              <a:rPr lang="en-US" sz="1200" kern="1200" dirty="0">
                <a:solidFill>
                  <a:schemeClr val="tx1"/>
                </a:solidFill>
                <a:effectLst/>
                <a:latin typeface="+mn-lt"/>
                <a:ea typeface="+mn-ea"/>
                <a:cs typeface="+mn-cs"/>
              </a:rPr>
              <a:t>Query 2:  </a:t>
            </a:r>
          </a:p>
          <a:p>
            <a:pPr lvl="0"/>
            <a:r>
              <a:rPr lang="en-US" sz="1200" kern="1200" dirty="0">
                <a:solidFill>
                  <a:schemeClr val="tx1"/>
                </a:solidFill>
                <a:effectLst/>
                <a:latin typeface="+mn-lt"/>
                <a:ea typeface="+mn-ea"/>
                <a:cs typeface="+mn-cs"/>
              </a:rPr>
              <a:t>in this case we’re using some T-SQL functions go give us dynamic columns</a:t>
            </a:r>
          </a:p>
          <a:p>
            <a:pPr lvl="2"/>
            <a:r>
              <a:rPr lang="en-US" sz="1200" kern="1200" dirty="0">
                <a:solidFill>
                  <a:schemeClr val="tx1"/>
                </a:solidFill>
                <a:effectLst/>
                <a:latin typeface="+mn-lt"/>
                <a:ea typeface="+mn-ea"/>
                <a:cs typeface="+mn-cs"/>
              </a:rPr>
              <a:t>we’re making it easy for the report author</a:t>
            </a:r>
          </a:p>
          <a:p>
            <a:pPr lvl="3"/>
            <a:r>
              <a:rPr lang="en-US" sz="1200" kern="1200" dirty="0">
                <a:solidFill>
                  <a:schemeClr val="tx1"/>
                </a:solidFill>
                <a:effectLst/>
                <a:latin typeface="+mn-lt"/>
                <a:ea typeface="+mn-ea"/>
                <a:cs typeface="+mn-cs"/>
              </a:rPr>
              <a:t>if you load the date table nightly then this isn’t necessary </a:t>
            </a:r>
          </a:p>
          <a:p>
            <a:pPr lvl="2"/>
            <a:r>
              <a:rPr lang="en-US" sz="1200" kern="1200" dirty="0">
                <a:solidFill>
                  <a:schemeClr val="tx1"/>
                </a:solidFill>
                <a:effectLst/>
                <a:latin typeface="+mn-lt"/>
                <a:ea typeface="+mn-ea"/>
                <a:cs typeface="+mn-cs"/>
              </a:rPr>
              <a:t>where clause in my date 2014 through today</a:t>
            </a:r>
          </a:p>
          <a:p>
            <a:r>
              <a:rPr lang="en-US" sz="1200" kern="1200" dirty="0">
                <a:solidFill>
                  <a:schemeClr val="tx1"/>
                </a:solidFill>
                <a:effectLst/>
                <a:latin typeface="+mn-lt"/>
                <a:ea typeface="+mn-ea"/>
                <a:cs typeface="+mn-cs"/>
              </a:rPr>
              <a:t>Query 3: </a:t>
            </a:r>
          </a:p>
          <a:p>
            <a:pPr lvl="0"/>
            <a:r>
              <a:rPr lang="en-US" sz="1200" kern="1200" dirty="0">
                <a:solidFill>
                  <a:schemeClr val="tx1"/>
                </a:solidFill>
                <a:effectLst/>
                <a:latin typeface="+mn-lt"/>
                <a:ea typeface="+mn-ea"/>
                <a:cs typeface="+mn-cs"/>
              </a:rPr>
              <a:t>three tables; left join because the FKs on product and </a:t>
            </a:r>
            <a:r>
              <a:rPr lang="en-US" sz="1200" kern="1200" dirty="0" err="1">
                <a:solidFill>
                  <a:schemeClr val="tx1"/>
                </a:solidFill>
                <a:effectLst/>
                <a:latin typeface="+mn-lt"/>
                <a:ea typeface="+mn-ea"/>
                <a:cs typeface="+mn-cs"/>
              </a:rPr>
              <a:t>subcat</a:t>
            </a:r>
            <a:r>
              <a:rPr lang="en-US" sz="1200" kern="1200" dirty="0">
                <a:solidFill>
                  <a:schemeClr val="tx1"/>
                </a:solidFill>
                <a:effectLst/>
                <a:latin typeface="+mn-lt"/>
                <a:ea typeface="+mn-ea"/>
                <a:cs typeface="+mn-cs"/>
              </a:rPr>
              <a:t> allow nulls</a:t>
            </a:r>
          </a:p>
          <a:p>
            <a:pPr lvl="0"/>
            <a:r>
              <a:rPr lang="en-US" sz="1200" kern="1200" dirty="0">
                <a:solidFill>
                  <a:schemeClr val="tx1"/>
                </a:solidFill>
                <a:effectLst/>
                <a:latin typeface="+mn-lt"/>
                <a:ea typeface="+mn-ea"/>
                <a:cs typeface="+mn-cs"/>
              </a:rPr>
              <a:t>user friendly names, logical column</a:t>
            </a:r>
          </a:p>
          <a:p>
            <a:pPr lvl="0"/>
            <a:r>
              <a:rPr lang="en-US" sz="1200" kern="1200" dirty="0">
                <a:solidFill>
                  <a:schemeClr val="tx1"/>
                </a:solidFill>
                <a:effectLst/>
                <a:latin typeface="+mn-lt"/>
                <a:ea typeface="+mn-ea"/>
                <a:cs typeface="+mn-cs"/>
              </a:rPr>
              <a:t>Note: if these were larger tables and we were targeting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we wouldn’t want to be joining tables together and applying logic</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Query 4:</a:t>
            </a:r>
          </a:p>
          <a:p>
            <a:pPr lvl="0"/>
            <a:r>
              <a:rPr lang="en-US" sz="1200" kern="1200" dirty="0">
                <a:solidFill>
                  <a:schemeClr val="tx1"/>
                </a:solidFill>
                <a:effectLst/>
                <a:latin typeface="+mn-lt"/>
                <a:ea typeface="+mn-ea"/>
                <a:cs typeface="+mn-cs"/>
              </a:rPr>
              <a:t>We want to track the history of the product but we only want to count it once</a:t>
            </a:r>
          </a:p>
          <a:p>
            <a:r>
              <a:rPr lang="en-US" sz="1200" kern="1200" dirty="0">
                <a:solidFill>
                  <a:schemeClr val="tx1"/>
                </a:solidFill>
                <a:effectLst/>
                <a:latin typeface="+mn-lt"/>
                <a:ea typeface="+mn-ea"/>
                <a:cs typeface="+mn-cs"/>
              </a:rPr>
              <a:t>We can now transition to our first demo: PBIX</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16</a:t>
            </a:fld>
            <a:endParaRPr lang="en-US"/>
          </a:p>
        </p:txBody>
      </p:sp>
    </p:spTree>
    <p:extLst>
      <p:ext uri="{BB962C8B-B14F-4D97-AF65-F5344CB8AC3E}">
        <p14:creationId xmlns:p14="http://schemas.microsoft.com/office/powerpoint/2010/main" val="1476849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that we’ve seen the SQL Server DW and View layer let’s access those views from an Import and a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model</a:t>
            </a:r>
          </a:p>
          <a:p>
            <a:r>
              <a:rPr lang="en-US" sz="1200" kern="1200" dirty="0">
                <a:solidFill>
                  <a:schemeClr val="tx1"/>
                </a:solidFill>
                <a:effectLst/>
                <a:latin typeface="+mn-lt"/>
                <a:ea typeface="+mn-ea"/>
                <a:cs typeface="+mn-cs"/>
              </a:rPr>
              <a:t>We’ll start with an import model and then we’ll open up the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data access, it’s very similar (slight difference)</a:t>
            </a:r>
          </a:p>
          <a:p>
            <a:r>
              <a:rPr lang="en-US" sz="1200" kern="1200" dirty="0">
                <a:solidFill>
                  <a:schemeClr val="tx1"/>
                </a:solidFill>
                <a:effectLst/>
                <a:latin typeface="+mn-lt"/>
                <a:ea typeface="+mn-ea"/>
                <a:cs typeface="+mn-cs"/>
              </a:rPr>
              <a:t>So we have queries spread across these groups</a:t>
            </a:r>
          </a:p>
          <a:p>
            <a:r>
              <a:rPr lang="en-US" sz="1200" kern="1200" dirty="0">
                <a:solidFill>
                  <a:schemeClr val="tx1"/>
                </a:solidFill>
                <a:effectLst/>
                <a:latin typeface="+mn-lt"/>
                <a:ea typeface="+mn-ea"/>
                <a:cs typeface="+mn-cs"/>
              </a:rPr>
              <a:t>	Notice that grayed out queries and parameters we’re not loading to the data model</a:t>
            </a:r>
          </a:p>
          <a:p>
            <a:pPr lvl="0"/>
            <a:r>
              <a:rPr lang="en-US" sz="1200" b="1" kern="1200" dirty="0">
                <a:solidFill>
                  <a:schemeClr val="tx1"/>
                </a:solidFill>
                <a:effectLst/>
                <a:latin typeface="+mn-lt"/>
                <a:ea typeface="+mn-ea"/>
                <a:cs typeface="+mn-cs"/>
              </a:rPr>
              <a:t>Data Sources: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The main idea here is to isolate our data sources from our individual queries</a:t>
            </a:r>
          </a:p>
          <a:p>
            <a:pPr lvl="1"/>
            <a:r>
              <a:rPr lang="en-US" sz="1200" kern="1200" dirty="0">
                <a:solidFill>
                  <a:schemeClr val="tx1"/>
                </a:solidFill>
                <a:effectLst/>
                <a:latin typeface="+mn-lt"/>
                <a:ea typeface="+mn-ea"/>
                <a:cs typeface="+mn-cs"/>
              </a:rPr>
              <a:t>Use parameters to hold data source values – make it easy to </a:t>
            </a:r>
            <a:r>
              <a:rPr lang="en-US" sz="1200" kern="1200" dirty="0" err="1">
                <a:solidFill>
                  <a:schemeClr val="tx1"/>
                </a:solidFill>
                <a:effectLst/>
                <a:latin typeface="+mn-lt"/>
                <a:ea typeface="+mn-ea"/>
                <a:cs typeface="+mn-cs"/>
              </a:rPr>
              <a:t>changem</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 this model we have a SQL Server DB and we have one Excel file</a:t>
            </a:r>
          </a:p>
          <a:p>
            <a:pPr lvl="1"/>
            <a:r>
              <a:rPr lang="en-US" sz="1200" kern="1200" dirty="0">
                <a:solidFill>
                  <a:schemeClr val="tx1"/>
                </a:solidFill>
                <a:effectLst/>
                <a:latin typeface="+mn-lt"/>
                <a:ea typeface="+mn-ea"/>
                <a:cs typeface="+mn-cs"/>
              </a:rPr>
              <a:t>Click Manage Parameters</a:t>
            </a:r>
          </a:p>
          <a:p>
            <a:r>
              <a:rPr lang="en-US" sz="1200" kern="1200" dirty="0">
                <a:solidFill>
                  <a:schemeClr val="tx1"/>
                </a:solidFill>
                <a:effectLst/>
                <a:latin typeface="+mn-lt"/>
                <a:ea typeface="+mn-ea"/>
                <a:cs typeface="+mn-cs"/>
              </a:rPr>
              <a:t>Note how the grayed out </a:t>
            </a:r>
            <a:r>
              <a:rPr lang="en-US" sz="1200" kern="1200" dirty="0" err="1">
                <a:solidFill>
                  <a:schemeClr val="tx1"/>
                </a:solidFill>
                <a:effectLst/>
                <a:latin typeface="+mn-lt"/>
                <a:ea typeface="+mn-ea"/>
                <a:cs typeface="+mn-cs"/>
              </a:rPr>
              <a:t>queres</a:t>
            </a:r>
            <a:r>
              <a:rPr lang="en-US" sz="1200" kern="1200" dirty="0">
                <a:solidFill>
                  <a:schemeClr val="tx1"/>
                </a:solidFill>
                <a:effectLst/>
                <a:latin typeface="+mn-lt"/>
                <a:ea typeface="+mn-ea"/>
                <a:cs typeface="+mn-cs"/>
              </a:rPr>
              <a:t> – we’re not loading </a:t>
            </a:r>
          </a:p>
          <a:p>
            <a:pPr lvl="0"/>
            <a:r>
              <a:rPr lang="en-US" sz="1200" b="1" kern="1200" dirty="0">
                <a:solidFill>
                  <a:schemeClr val="tx1"/>
                </a:solidFill>
                <a:effectLst/>
                <a:latin typeface="+mn-lt"/>
                <a:ea typeface="+mn-ea"/>
                <a:cs typeface="+mn-cs"/>
              </a:rPr>
              <a:t>Staging Queries</a:t>
            </a:r>
            <a:endParaRPr lang="en-US" sz="1200" kern="1200" dirty="0">
              <a:solidFill>
                <a:schemeClr val="tx1"/>
              </a:solidFill>
              <a:effectLst/>
              <a:latin typeface="+mn-lt"/>
              <a:ea typeface="+mn-ea"/>
              <a:cs typeface="+mn-cs"/>
            </a:endParaRPr>
          </a:p>
          <a:p>
            <a:pPr lvl="1"/>
            <a:r>
              <a:rPr lang="en-US" sz="1200" kern="1200" dirty="0" err="1">
                <a:solidFill>
                  <a:schemeClr val="tx1"/>
                </a:solidFill>
                <a:effectLst/>
                <a:latin typeface="+mn-lt"/>
                <a:ea typeface="+mn-ea"/>
                <a:cs typeface="+mn-cs"/>
              </a:rPr>
              <a:t>AdWorksProd</a:t>
            </a:r>
            <a:r>
              <a:rPr lang="en-US" sz="1200" kern="1200" dirty="0">
                <a:solidFill>
                  <a:schemeClr val="tx1"/>
                </a:solidFill>
                <a:effectLst/>
                <a:latin typeface="+mn-lt"/>
                <a:ea typeface="+mn-ea"/>
                <a:cs typeface="+mn-cs"/>
              </a:rPr>
              <a:t> query – exposing tables and views that we were just looking at in SQL Server</a:t>
            </a:r>
          </a:p>
          <a:p>
            <a:pPr lvl="2"/>
            <a:r>
              <a:rPr lang="en-US" sz="1200" kern="1200" dirty="0">
                <a:solidFill>
                  <a:schemeClr val="tx1"/>
                </a:solidFill>
                <a:effectLst/>
                <a:latin typeface="+mn-lt"/>
                <a:ea typeface="+mn-ea"/>
                <a:cs typeface="+mn-cs"/>
              </a:rPr>
              <a:t>view in advanced editor: passing parameters to this function)</a:t>
            </a:r>
          </a:p>
          <a:p>
            <a:pPr lvl="0"/>
            <a:r>
              <a:rPr lang="en-US" sz="1200" b="1" kern="1200" dirty="0">
                <a:solidFill>
                  <a:schemeClr val="tx1"/>
                </a:solidFill>
                <a:effectLst/>
                <a:latin typeface="+mn-lt"/>
                <a:ea typeface="+mn-ea"/>
                <a:cs typeface="+mn-cs"/>
              </a:rPr>
              <a:t>Dimension and Fact Tables (Advanced Editor):</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Internet Sales query example (advanced editor):</a:t>
            </a:r>
          </a:p>
          <a:p>
            <a:pPr lvl="1"/>
            <a:r>
              <a:rPr lang="en-US" sz="1200" kern="1200" dirty="0">
                <a:solidFill>
                  <a:schemeClr val="tx1"/>
                </a:solidFill>
                <a:effectLst/>
                <a:latin typeface="+mn-lt"/>
                <a:ea typeface="+mn-ea"/>
                <a:cs typeface="+mn-cs"/>
              </a:rPr>
              <a:t>Reference the </a:t>
            </a:r>
            <a:r>
              <a:rPr lang="en-US" sz="1200" kern="1200" dirty="0" err="1">
                <a:solidFill>
                  <a:schemeClr val="tx1"/>
                </a:solidFill>
                <a:effectLst/>
                <a:latin typeface="+mn-lt"/>
                <a:ea typeface="+mn-ea"/>
                <a:cs typeface="+mn-cs"/>
              </a:rPr>
              <a:t>AdworksProd</a:t>
            </a:r>
            <a:r>
              <a:rPr lang="en-US" sz="1200" kern="1200" dirty="0">
                <a:solidFill>
                  <a:schemeClr val="tx1"/>
                </a:solidFill>
                <a:effectLst/>
                <a:latin typeface="+mn-lt"/>
                <a:ea typeface="+mn-ea"/>
                <a:cs typeface="+mn-cs"/>
              </a:rPr>
              <a:t> query</a:t>
            </a:r>
          </a:p>
          <a:p>
            <a:pPr lvl="2"/>
            <a:r>
              <a:rPr lang="en-US" sz="1200" kern="1200" dirty="0">
                <a:solidFill>
                  <a:schemeClr val="tx1"/>
                </a:solidFill>
                <a:effectLst/>
                <a:latin typeface="+mn-lt"/>
                <a:ea typeface="+mn-ea"/>
                <a:cs typeface="+mn-cs"/>
              </a:rPr>
              <a:t>record of this table  </a:t>
            </a:r>
          </a:p>
          <a:p>
            <a:pPr lvl="1"/>
            <a:r>
              <a:rPr lang="en-US" sz="1200" kern="1200" dirty="0">
                <a:solidFill>
                  <a:schemeClr val="tx1"/>
                </a:solidFill>
                <a:effectLst/>
                <a:latin typeface="+mn-lt"/>
                <a:ea typeface="+mn-ea"/>
                <a:cs typeface="+mn-cs"/>
              </a:rPr>
              <a:t>in this example, the view has integer keys for dates that I don’t need so we </a:t>
            </a:r>
          </a:p>
          <a:p>
            <a:pPr lvl="1"/>
            <a:r>
              <a:rPr lang="en-US" sz="1200" kern="1200" dirty="0">
                <a:solidFill>
                  <a:schemeClr val="tx1"/>
                </a:solidFill>
                <a:effectLst/>
                <a:latin typeface="+mn-lt"/>
                <a:ea typeface="+mn-ea"/>
                <a:cs typeface="+mn-cs"/>
              </a:rPr>
              <a:t>notice View Native Query – very simple SQL Statement that does not ask for </a:t>
            </a:r>
          </a:p>
          <a:p>
            <a:pPr lvl="0"/>
            <a:r>
              <a:rPr lang="en-US" sz="1200" kern="1200" dirty="0">
                <a:solidFill>
                  <a:schemeClr val="tx1"/>
                </a:solidFill>
                <a:effectLst/>
                <a:latin typeface="+mn-lt"/>
                <a:ea typeface="+mn-ea"/>
                <a:cs typeface="+mn-cs"/>
              </a:rPr>
              <a:t>Sales and Margin Plan Example</a:t>
            </a:r>
          </a:p>
          <a:p>
            <a:pPr lvl="1"/>
            <a:r>
              <a:rPr lang="en-US" sz="1200" kern="1200" dirty="0">
                <a:solidFill>
                  <a:schemeClr val="tx1"/>
                </a:solidFill>
                <a:effectLst/>
                <a:latin typeface="+mn-lt"/>
                <a:ea typeface="+mn-ea"/>
                <a:cs typeface="+mn-cs"/>
              </a:rPr>
              <a:t>Passing in Excel path (</a:t>
            </a:r>
            <a:r>
              <a:rPr lang="en-US" sz="1200" kern="1200" dirty="0" err="1">
                <a:solidFill>
                  <a:schemeClr val="tx1"/>
                </a:solidFill>
                <a:effectLst/>
                <a:latin typeface="+mn-lt"/>
                <a:ea typeface="+mn-ea"/>
                <a:cs typeface="+mn-cs"/>
              </a:rPr>
              <a:t>SalesPlanFilePath</a:t>
            </a:r>
            <a:r>
              <a:rPr lang="en-US" sz="1200" kern="1200" dirty="0">
                <a:solidFill>
                  <a:schemeClr val="tx1"/>
                </a:solidFill>
                <a:effectLst/>
                <a:latin typeface="+mn-lt"/>
                <a:ea typeface="+mn-ea"/>
                <a:cs typeface="+mn-cs"/>
              </a:rPr>
              <a:t>)</a:t>
            </a:r>
          </a:p>
          <a:p>
            <a:pPr lvl="1"/>
            <a:r>
              <a:rPr lang="en-US" sz="1200" kern="1200" dirty="0">
                <a:solidFill>
                  <a:schemeClr val="tx1"/>
                </a:solidFill>
                <a:effectLst/>
                <a:latin typeface="+mn-lt"/>
                <a:ea typeface="+mn-ea"/>
                <a:cs typeface="+mn-cs"/>
              </a:rPr>
              <a:t>Setting data types</a:t>
            </a:r>
          </a:p>
          <a:p>
            <a:pPr lvl="0"/>
            <a:r>
              <a:rPr lang="en-US" sz="1200" kern="1200" dirty="0">
                <a:solidFill>
                  <a:schemeClr val="tx1"/>
                </a:solidFill>
                <a:effectLst/>
                <a:latin typeface="+mn-lt"/>
                <a:ea typeface="+mn-ea"/>
                <a:cs typeface="+mn-cs"/>
              </a:rPr>
              <a:t>General Ledger query example:</a:t>
            </a:r>
          </a:p>
          <a:p>
            <a:pPr lvl="1"/>
            <a:r>
              <a:rPr lang="en-US" sz="1200" kern="1200" dirty="0">
                <a:solidFill>
                  <a:schemeClr val="tx1"/>
                </a:solidFill>
                <a:effectLst/>
                <a:latin typeface="+mn-lt"/>
                <a:ea typeface="+mn-ea"/>
                <a:cs typeface="+mn-cs"/>
              </a:rPr>
              <a:t>Using a separate query (</a:t>
            </a:r>
            <a:r>
              <a:rPr lang="en-US" sz="1200" kern="1200" dirty="0" err="1">
                <a:solidFill>
                  <a:schemeClr val="tx1"/>
                </a:solidFill>
                <a:effectLst/>
                <a:latin typeface="+mn-lt"/>
                <a:ea typeface="+mn-ea"/>
                <a:cs typeface="+mn-cs"/>
              </a:rPr>
              <a:t>CurrentDateQry</a:t>
            </a:r>
            <a:r>
              <a:rPr lang="en-US" sz="1200" kern="1200" dirty="0">
                <a:solidFill>
                  <a:schemeClr val="tx1"/>
                </a:solidFill>
                <a:effectLst/>
                <a:latin typeface="+mn-lt"/>
                <a:ea typeface="+mn-ea"/>
                <a:cs typeface="+mn-cs"/>
              </a:rPr>
              <a:t>) in a filter</a:t>
            </a:r>
          </a:p>
          <a:p>
            <a:pPr lvl="1"/>
            <a:r>
              <a:rPr lang="en-US" sz="1200" kern="1200" dirty="0">
                <a:solidFill>
                  <a:schemeClr val="tx1"/>
                </a:solidFill>
                <a:effectLst/>
                <a:latin typeface="+mn-lt"/>
                <a:ea typeface="+mn-ea"/>
                <a:cs typeface="+mn-cs"/>
              </a:rPr>
              <a:t>it is also being folded back</a:t>
            </a:r>
          </a:p>
          <a:p>
            <a:pPr lvl="0"/>
            <a:r>
              <a:rPr lang="en-US" sz="1200" kern="1200" dirty="0">
                <a:solidFill>
                  <a:schemeClr val="tx1"/>
                </a:solidFill>
                <a:effectLst/>
                <a:latin typeface="+mn-lt"/>
                <a:ea typeface="+mn-ea"/>
                <a:cs typeface="+mn-cs"/>
              </a:rPr>
              <a:t>Organization Example: </a:t>
            </a:r>
          </a:p>
          <a:p>
            <a:pPr lvl="1"/>
            <a:r>
              <a:rPr lang="en-US" sz="1200" kern="1200" dirty="0">
                <a:solidFill>
                  <a:schemeClr val="tx1"/>
                </a:solidFill>
                <a:effectLst/>
                <a:latin typeface="+mn-lt"/>
                <a:ea typeface="+mn-ea"/>
                <a:cs typeface="+mn-cs"/>
              </a:rPr>
              <a:t>There’s a need to always show the US divisions next to each other in visuals</a:t>
            </a:r>
          </a:p>
          <a:p>
            <a:pPr lvl="1"/>
            <a:r>
              <a:rPr lang="en-US" sz="1200" kern="1200" dirty="0">
                <a:solidFill>
                  <a:schemeClr val="tx1"/>
                </a:solidFill>
                <a:effectLst/>
                <a:latin typeface="+mn-lt"/>
                <a:ea typeface="+mn-ea"/>
                <a:cs typeface="+mn-cs"/>
              </a:rPr>
              <a:t>Technically we could just use the parent organization but this is a fairly common pattern</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Parameter Tables: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Just placeholders to help the UI – see that they’re not being refreshed</a:t>
            </a:r>
          </a:p>
          <a:p>
            <a:pPr lvl="0"/>
            <a:r>
              <a:rPr lang="en-US" sz="1200" kern="1200" dirty="0">
                <a:solidFill>
                  <a:schemeClr val="tx1"/>
                </a:solidFill>
                <a:effectLst/>
                <a:latin typeface="+mn-lt"/>
                <a:ea typeface="+mn-ea"/>
                <a:cs typeface="+mn-cs"/>
              </a:rPr>
              <a:t>reference our source, approve a nature query, pass a SQL statement)</a:t>
            </a:r>
          </a:p>
          <a:p>
            <a:r>
              <a:rPr lang="en-US" sz="1200" kern="1200" dirty="0">
                <a:solidFill>
                  <a:schemeClr val="tx1"/>
                </a:solidFill>
                <a:effectLst/>
                <a:latin typeface="+mn-lt"/>
                <a:ea typeface="+mn-ea"/>
                <a:cs typeface="+mn-cs"/>
              </a:rPr>
              <a:t>quick note on native query – anything after it is local resources</a:t>
            </a:r>
          </a:p>
          <a:p>
            <a:r>
              <a:rPr lang="en-US" sz="1200" kern="1200" dirty="0">
                <a:solidFill>
                  <a:schemeClr val="tx1"/>
                </a:solidFill>
                <a:effectLst/>
                <a:latin typeface="+mn-lt"/>
                <a:ea typeface="+mn-ea"/>
                <a:cs typeface="+mn-cs"/>
              </a:rPr>
              <a:t>quick note: current file parallel loading of tables (many queries at the same time, may not want that. May also want to reduce max degree of parallelism in SQL Server)</a:t>
            </a:r>
          </a:p>
          <a:p>
            <a:pPr lvl="0"/>
            <a:r>
              <a:rPr lang="en-US" sz="1200" kern="1200" dirty="0">
                <a:solidFill>
                  <a:schemeClr val="tx1"/>
                </a:solidFill>
                <a:effectLst/>
                <a:latin typeface="+mn-lt"/>
                <a:ea typeface="+mn-ea"/>
                <a:cs typeface="+mn-cs"/>
              </a:rPr>
              <a:t>why have these? 1) create a display folder like effect for grouping measures (e.g. date intelligence) 2) split up DAX logic that is shared throughout the model </a:t>
            </a:r>
          </a:p>
          <a:p>
            <a:r>
              <a:rPr lang="en-US" sz="1200" kern="1200" dirty="0">
                <a:solidFill>
                  <a:schemeClr val="tx1"/>
                </a:solidFill>
                <a:effectLst/>
                <a:latin typeface="+mn-lt"/>
                <a:ea typeface="+mn-ea"/>
                <a:cs typeface="+mn-cs"/>
              </a:rPr>
              <a:t>note that they’re only loaded once, not refreshed</a:t>
            </a:r>
          </a:p>
          <a:p>
            <a:r>
              <a:rPr lang="en-US" sz="1200" kern="1200" dirty="0">
                <a:solidFill>
                  <a:schemeClr val="tx1"/>
                </a:solidFill>
                <a:effectLst/>
                <a:latin typeface="+mn-lt"/>
                <a:ea typeface="+mn-ea"/>
                <a:cs typeface="+mn-cs"/>
              </a:rPr>
              <a:t>	tip: if you have something that just never changes like Time dimension or very rarely changes like the annual plan maybe you just load it once a year</a:t>
            </a:r>
          </a:p>
          <a:p>
            <a:r>
              <a:rPr lang="en-US" sz="1200" b="1" kern="1200" dirty="0">
                <a:solidFill>
                  <a:schemeClr val="tx1"/>
                </a:solidFill>
                <a:effectLst/>
                <a:latin typeface="+mn-lt"/>
                <a:ea typeface="+mn-ea"/>
                <a:cs typeface="+mn-cs"/>
              </a:rPr>
              <a:t>now let’s flip over to the </a:t>
            </a:r>
            <a:r>
              <a:rPr lang="en-US" sz="1200" b="1" kern="1200" dirty="0" err="1">
                <a:solidFill>
                  <a:schemeClr val="tx1"/>
                </a:solidFill>
                <a:effectLst/>
                <a:latin typeface="+mn-lt"/>
                <a:ea typeface="+mn-ea"/>
                <a:cs typeface="+mn-cs"/>
              </a:rPr>
              <a:t>DirectQuery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data access model</a:t>
            </a:r>
          </a:p>
          <a:p>
            <a:r>
              <a:rPr lang="en-US" sz="1200" b="1" kern="1200" dirty="0">
                <a:solidFill>
                  <a:schemeClr val="tx1"/>
                </a:solidFill>
                <a:effectLst/>
                <a:latin typeface="+mn-lt"/>
                <a:ea typeface="+mn-ea"/>
                <a:cs typeface="+mn-cs"/>
              </a:rPr>
              <a:t>5. </a:t>
            </a:r>
            <a:r>
              <a:rPr lang="en-US" sz="1200" b="1" kern="1200" dirty="0" err="1">
                <a:solidFill>
                  <a:schemeClr val="tx1"/>
                </a:solidFill>
                <a:effectLst/>
                <a:latin typeface="+mn-lt"/>
                <a:ea typeface="+mn-ea"/>
                <a:cs typeface="+mn-cs"/>
              </a:rPr>
              <a:t>DirectQuery</a:t>
            </a:r>
            <a:r>
              <a:rPr lang="en-US" sz="1200" b="1" kern="1200" dirty="0">
                <a:solidFill>
                  <a:schemeClr val="tx1"/>
                </a:solidFill>
                <a:effectLst/>
                <a:latin typeface="+mn-lt"/>
                <a:ea typeface="+mn-ea"/>
                <a:cs typeface="+mn-cs"/>
              </a:rPr>
              <a:t> Differences: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Sales and Margin Plan is now in the Data Warehouse with a view (everything in one database)</a:t>
            </a:r>
          </a:p>
          <a:p>
            <a:pPr lvl="0"/>
            <a:r>
              <a:rPr lang="en-US" sz="1200" kern="1200" dirty="0" err="1">
                <a:solidFill>
                  <a:schemeClr val="tx1"/>
                </a:solidFill>
                <a:effectLst/>
                <a:latin typeface="+mn-lt"/>
                <a:ea typeface="+mn-ea"/>
                <a:cs typeface="+mn-cs"/>
              </a:rPr>
              <a:t>AdWorksProd</a:t>
            </a:r>
            <a:r>
              <a:rPr lang="en-US" sz="1200" kern="1200" dirty="0">
                <a:solidFill>
                  <a:schemeClr val="tx1"/>
                </a:solidFill>
                <a:effectLst/>
                <a:latin typeface="+mn-lt"/>
                <a:ea typeface="+mn-ea"/>
                <a:cs typeface="+mn-cs"/>
              </a:rPr>
              <a:t> – we’re referencing the first expression and ignoring the account view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line)</a:t>
            </a:r>
          </a:p>
          <a:p>
            <a:pPr lvl="0"/>
            <a:r>
              <a:rPr lang="en-US" sz="1200" kern="1200" dirty="0">
                <a:solidFill>
                  <a:schemeClr val="tx1"/>
                </a:solidFill>
                <a:effectLst/>
                <a:latin typeface="+mn-lt"/>
                <a:ea typeface="+mn-ea"/>
                <a:cs typeface="+mn-cs"/>
              </a:rPr>
              <a:t>everything else is the same including parameter tables </a:t>
            </a:r>
          </a:p>
          <a:p>
            <a:pPr marL="457200" lvl="1" indent="0">
              <a:buFont typeface="Arial" panose="020B0604020202020204" pitchFamily="34" charset="0"/>
              <a:buNone/>
            </a:pPr>
            <a:endParaRPr lang="en-US" b="0" dirty="0"/>
          </a:p>
        </p:txBody>
      </p:sp>
      <p:sp>
        <p:nvSpPr>
          <p:cNvPr id="4" name="Slide Number Placeholder 3"/>
          <p:cNvSpPr>
            <a:spLocks noGrp="1"/>
          </p:cNvSpPr>
          <p:nvPr>
            <p:ph type="sldNum" sz="quarter" idx="10"/>
          </p:nvPr>
        </p:nvSpPr>
        <p:spPr/>
        <p:txBody>
          <a:bodyPr/>
          <a:lstStyle/>
          <a:p>
            <a:fld id="{52683261-039C-4C2D-9C83-052ADC55F0AC}" type="slidenum">
              <a:rPr lang="en-US" smtClean="0"/>
              <a:t>17</a:t>
            </a:fld>
            <a:endParaRPr lang="en-US"/>
          </a:p>
        </p:txBody>
      </p:sp>
    </p:spTree>
    <p:extLst>
      <p:ext uri="{BB962C8B-B14F-4D97-AF65-F5344CB8AC3E}">
        <p14:creationId xmlns:p14="http://schemas.microsoft.com/office/powerpoint/2010/main" val="1737182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this point:</a:t>
            </a:r>
          </a:p>
          <a:p>
            <a:pPr lvl="0"/>
            <a:r>
              <a:rPr lang="en-US" sz="1200" kern="1200" dirty="0">
                <a:solidFill>
                  <a:schemeClr val="tx1"/>
                </a:solidFill>
                <a:effectLst/>
                <a:latin typeface="+mn-lt"/>
                <a:ea typeface="+mn-ea"/>
                <a:cs typeface="+mn-cs"/>
              </a:rPr>
              <a:t>our M queries have either loaded in the data for import models or, </a:t>
            </a:r>
          </a:p>
          <a:p>
            <a:pPr lvl="0"/>
            <a:r>
              <a:rPr lang="en-US" sz="1200" kern="1200" dirty="0">
                <a:solidFill>
                  <a:schemeClr val="tx1"/>
                </a:solidFill>
                <a:effectLst/>
                <a:latin typeface="+mn-lt"/>
                <a:ea typeface="+mn-ea"/>
                <a:cs typeface="+mn-cs"/>
              </a:rPr>
              <a:t>if it’s </a:t>
            </a:r>
            <a:r>
              <a:rPr lang="en-US" sz="1200" kern="1200" dirty="0" err="1">
                <a:solidFill>
                  <a:schemeClr val="tx1"/>
                </a:solidFill>
                <a:effectLst/>
                <a:latin typeface="+mn-lt"/>
                <a:ea typeface="+mn-ea"/>
                <a:cs typeface="+mn-cs"/>
              </a:rPr>
              <a:t>DirectQuery</a:t>
            </a:r>
            <a:r>
              <a:rPr lang="en-US" sz="1200" kern="1200" dirty="0">
                <a:solidFill>
                  <a:schemeClr val="tx1"/>
                </a:solidFill>
                <a:effectLst/>
                <a:latin typeface="+mn-lt"/>
                <a:ea typeface="+mn-ea"/>
                <a:cs typeface="+mn-cs"/>
              </a:rPr>
              <a:t>, they’ve only defined the tables and columns of our model</a:t>
            </a:r>
          </a:p>
          <a:p>
            <a:r>
              <a:rPr lang="en-US" sz="1200" kern="1200" dirty="0">
                <a:solidFill>
                  <a:schemeClr val="tx1"/>
                </a:solidFill>
                <a:effectLst/>
                <a:latin typeface="+mn-lt"/>
                <a:ea typeface="+mn-ea"/>
                <a:cs typeface="+mn-cs"/>
              </a:rPr>
              <a:t>I won’t demo the data types and metadata but I’ll briefly say a few things and then we’ll get into the relationships with a demo</a:t>
            </a:r>
          </a:p>
          <a:p>
            <a:r>
              <a:rPr lang="en-US" sz="1200" b="1" kern="1200" dirty="0">
                <a:solidFill>
                  <a:schemeClr val="tx1"/>
                </a:solidFill>
                <a:effectLst/>
                <a:latin typeface="+mn-lt"/>
                <a:ea typeface="+mn-ea"/>
                <a:cs typeface="+mn-cs"/>
              </a:rPr>
              <a:t>open manage relationships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Tip 1: our data types for the relationships are aligned.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with the exception for Dates, these columns should be Whole Number or integer</a:t>
            </a:r>
          </a:p>
          <a:p>
            <a:pPr lvl="0"/>
            <a:r>
              <a:rPr lang="en-US" sz="1200" kern="1200" dirty="0">
                <a:solidFill>
                  <a:schemeClr val="tx1"/>
                </a:solidFill>
                <a:effectLst/>
                <a:latin typeface="+mn-lt"/>
                <a:ea typeface="+mn-ea"/>
                <a:cs typeface="+mn-cs"/>
              </a:rPr>
              <a:t>the model will let you relate a text column to a whole number, but you shouldn’t do that (the bones of our model)</a:t>
            </a:r>
          </a:p>
          <a:p>
            <a:pPr lvl="0"/>
            <a:r>
              <a:rPr lang="en-US" sz="1200" kern="1200" dirty="0">
                <a:solidFill>
                  <a:schemeClr val="tx1"/>
                </a:solidFill>
                <a:effectLst/>
                <a:latin typeface="+mn-lt"/>
                <a:ea typeface="+mn-ea"/>
                <a:cs typeface="+mn-cs"/>
              </a:rPr>
              <a:t>one side of the relationship has to uniquely identify each row of the table</a:t>
            </a:r>
          </a:p>
          <a:p>
            <a:pPr lvl="0"/>
            <a:r>
              <a:rPr lang="en-US" sz="1200" kern="1200" dirty="0">
                <a:solidFill>
                  <a:schemeClr val="tx1"/>
                </a:solidFill>
                <a:effectLst/>
                <a:latin typeface="+mn-lt"/>
                <a:ea typeface="+mn-ea"/>
                <a:cs typeface="+mn-cs"/>
              </a:rPr>
              <a:t>Tip 1.5: from side fact tables, to side dim tables</a:t>
            </a:r>
          </a:p>
          <a:p>
            <a:r>
              <a:rPr lang="en-US" sz="1200" b="1" kern="1200" dirty="0">
                <a:solidFill>
                  <a:schemeClr val="tx1"/>
                </a:solidFill>
                <a:effectLst/>
                <a:latin typeface="+mn-lt"/>
                <a:ea typeface="+mn-ea"/>
                <a:cs typeface="+mn-cs"/>
              </a:rPr>
              <a:t>Tip 2: hide everything except measures and attributes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don’t need to expose fact columns, don’t need to expose key columns (too much to browse) </a:t>
            </a:r>
          </a:p>
          <a:p>
            <a:r>
              <a:rPr lang="en-US" sz="1200" kern="1200" dirty="0">
                <a:solidFill>
                  <a:schemeClr val="tx1"/>
                </a:solidFill>
                <a:effectLst/>
                <a:latin typeface="+mn-lt"/>
                <a:ea typeface="+mn-ea"/>
                <a:cs typeface="+mn-cs"/>
              </a:rPr>
              <a:t>	every once in a degenerate dimension</a:t>
            </a:r>
          </a:p>
          <a:p>
            <a:r>
              <a:rPr lang="en-US" sz="1200" kern="1200" dirty="0">
                <a:solidFill>
                  <a:schemeClr val="tx1"/>
                </a:solidFill>
                <a:effectLst/>
                <a:latin typeface="+mn-lt"/>
                <a:ea typeface="+mn-ea"/>
                <a:cs typeface="+mn-cs"/>
              </a:rPr>
              <a:t>note: measure support table is hidden, we still use these metrics but the user doesn’t see them</a:t>
            </a:r>
          </a:p>
          <a:p>
            <a:r>
              <a:rPr lang="en-US" sz="1200" b="1" kern="1200" dirty="0">
                <a:solidFill>
                  <a:schemeClr val="tx1"/>
                </a:solidFill>
                <a:effectLst/>
                <a:latin typeface="+mn-lt"/>
                <a:ea typeface="+mn-ea"/>
                <a:cs typeface="+mn-cs"/>
              </a:rPr>
              <a:t>Tip 3: choose numeric data types carefully – Sales Amount of Internet Sales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numeric data types (Fixed Decimal Number)</a:t>
            </a:r>
          </a:p>
          <a:p>
            <a:r>
              <a:rPr lang="en-US" sz="1200" kern="1200" dirty="0">
                <a:solidFill>
                  <a:schemeClr val="tx1"/>
                </a:solidFill>
                <a:effectLst/>
                <a:latin typeface="+mn-lt"/>
                <a:ea typeface="+mn-ea"/>
                <a:cs typeface="+mn-cs"/>
              </a:rPr>
              <a:t>whole number (19 digits of precision), decimal is a floating point with 15 digits of precision (approximate)</a:t>
            </a:r>
          </a:p>
          <a:p>
            <a:r>
              <a:rPr lang="en-US" sz="1200" kern="1200" dirty="0">
                <a:solidFill>
                  <a:schemeClr val="tx1"/>
                </a:solidFill>
                <a:effectLst/>
                <a:latin typeface="+mn-lt"/>
                <a:ea typeface="+mn-ea"/>
                <a:cs typeface="+mn-cs"/>
              </a:rPr>
              <a:t>Fixed Decimal (19, 4) – 19 digits of precision (15 to the left of the decimal, 4 to the right) rounding eliminate rounding issues with decimal number)</a:t>
            </a:r>
          </a:p>
          <a:p>
            <a:r>
              <a:rPr lang="en-US" sz="1200" b="1" kern="1200" dirty="0">
                <a:solidFill>
                  <a:schemeClr val="tx1"/>
                </a:solidFill>
                <a:effectLst/>
                <a:latin typeface="+mn-lt"/>
                <a:ea typeface="+mn-ea"/>
                <a:cs typeface="+mn-cs"/>
              </a:rPr>
              <a:t>Example: Customer Table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Tip 4: </a:t>
            </a:r>
            <a:r>
              <a:rPr lang="en-US" sz="1200" kern="1200" dirty="0">
                <a:solidFill>
                  <a:schemeClr val="tx1"/>
                </a:solidFill>
                <a:effectLst/>
                <a:latin typeface="+mn-lt"/>
                <a:ea typeface="+mn-ea"/>
                <a:cs typeface="+mn-cs"/>
              </a:rPr>
              <a:t>Turn off default summarization </a:t>
            </a:r>
          </a:p>
          <a:p>
            <a:r>
              <a:rPr lang="en-US" sz="1200" kern="1200" dirty="0">
                <a:solidFill>
                  <a:schemeClr val="tx1"/>
                </a:solidFill>
                <a:effectLst/>
                <a:latin typeface="+mn-lt"/>
                <a:ea typeface="+mn-ea"/>
                <a:cs typeface="+mn-cs"/>
              </a:rPr>
              <a:t>	by default every numeric column will have default summary</a:t>
            </a:r>
          </a:p>
          <a:p>
            <a:r>
              <a:rPr lang="en-US" sz="1200" kern="1200" dirty="0">
                <a:solidFill>
                  <a:schemeClr val="tx1"/>
                </a:solidFill>
                <a:effectLst/>
                <a:latin typeface="+mn-lt"/>
                <a:ea typeface="+mn-ea"/>
                <a:cs typeface="+mn-cs"/>
              </a:rPr>
              <a:t>	example: customer cars owned</a:t>
            </a:r>
          </a:p>
          <a:p>
            <a:r>
              <a:rPr lang="en-US" sz="1200" b="1" kern="1200" dirty="0">
                <a:solidFill>
                  <a:schemeClr val="tx1"/>
                </a:solidFill>
                <a:effectLst/>
                <a:latin typeface="+mn-lt"/>
                <a:ea typeface="+mn-ea"/>
                <a:cs typeface="+mn-cs"/>
              </a:rPr>
              <a:t>Tip 5: </a:t>
            </a:r>
            <a:r>
              <a:rPr lang="en-US" sz="1200" kern="1200" dirty="0">
                <a:solidFill>
                  <a:schemeClr val="tx1"/>
                </a:solidFill>
                <a:effectLst/>
                <a:latin typeface="+mn-lt"/>
                <a:ea typeface="+mn-ea"/>
                <a:cs typeface="+mn-cs"/>
              </a:rPr>
              <a:t>Set Data Categories, geography and Web URL</a:t>
            </a:r>
          </a:p>
          <a:p>
            <a:r>
              <a:rPr lang="en-US" sz="1200" kern="1200" dirty="0">
                <a:solidFill>
                  <a:schemeClr val="tx1"/>
                </a:solidFill>
                <a:effectLst/>
                <a:latin typeface="+mn-lt"/>
                <a:ea typeface="+mn-ea"/>
                <a:cs typeface="+mn-cs"/>
              </a:rPr>
              <a:t>	example: sales territory URL</a:t>
            </a:r>
          </a:p>
          <a:p>
            <a:r>
              <a:rPr lang="en-US" sz="1200" kern="1200" dirty="0">
                <a:solidFill>
                  <a:schemeClr val="tx1"/>
                </a:solidFill>
                <a:effectLst/>
                <a:latin typeface="+mn-lt"/>
                <a:ea typeface="+mn-ea"/>
                <a:cs typeface="+mn-cs"/>
              </a:rPr>
              <a:t>	example geography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What don’t you see in this model?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Answer: No calculated columns and no calculated tables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open Relationships window</a:t>
            </a:r>
          </a:p>
          <a:p>
            <a:pPr lvl="0"/>
            <a:r>
              <a:rPr lang="en-US" sz="1200" kern="1200" dirty="0">
                <a:solidFill>
                  <a:schemeClr val="tx1"/>
                </a:solidFill>
                <a:effectLst/>
                <a:latin typeface="+mn-lt"/>
                <a:ea typeface="+mn-ea"/>
                <a:cs typeface="+mn-cs"/>
              </a:rPr>
              <a:t>explain bridge tables</a:t>
            </a:r>
          </a:p>
          <a:p>
            <a:pPr lvl="0"/>
            <a:r>
              <a:rPr lang="en-US" sz="1200" kern="1200" dirty="0">
                <a:solidFill>
                  <a:schemeClr val="tx1"/>
                </a:solidFill>
                <a:effectLst/>
                <a:latin typeface="+mn-lt"/>
                <a:ea typeface="+mn-ea"/>
                <a:cs typeface="+mn-cs"/>
              </a:rPr>
              <a:t>explain parameter tables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18</a:t>
            </a:fld>
            <a:endParaRPr lang="en-US"/>
          </a:p>
        </p:txBody>
      </p:sp>
    </p:spTree>
    <p:extLst>
      <p:ext uri="{BB962C8B-B14F-4D97-AF65-F5344CB8AC3E}">
        <p14:creationId xmlns:p14="http://schemas.microsoft.com/office/powerpoint/2010/main" val="1824633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Actual vs. Plan Report page</a:t>
            </a:r>
          </a:p>
          <a:p>
            <a:pPr lvl="1"/>
            <a:r>
              <a:rPr lang="en-US" sz="1200" kern="1200" dirty="0">
                <a:solidFill>
                  <a:schemeClr val="tx1"/>
                </a:solidFill>
                <a:effectLst/>
                <a:latin typeface="+mn-lt"/>
                <a:ea typeface="+mn-ea"/>
                <a:cs typeface="+mn-cs"/>
              </a:rPr>
              <a:t>If I choose product color it goes blank</a:t>
            </a:r>
          </a:p>
          <a:p>
            <a:pPr lvl="1"/>
            <a:r>
              <a:rPr lang="en-US" sz="1200" kern="1200" dirty="0">
                <a:solidFill>
                  <a:schemeClr val="tx1"/>
                </a:solidFill>
                <a:effectLst/>
                <a:latin typeface="+mn-lt"/>
                <a:ea typeface="+mn-ea"/>
                <a:cs typeface="+mn-cs"/>
              </a:rPr>
              <a:t>If I choose weeks it goes blank</a:t>
            </a:r>
          </a:p>
          <a:p>
            <a:pPr lvl="1"/>
            <a:r>
              <a:rPr lang="en-US" sz="1200" kern="1200" dirty="0">
                <a:solidFill>
                  <a:schemeClr val="tx1"/>
                </a:solidFill>
                <a:effectLst/>
                <a:latin typeface="+mn-lt"/>
                <a:ea typeface="+mn-ea"/>
                <a:cs typeface="+mn-cs"/>
              </a:rPr>
              <a:t>If I choose product category or country, we’re okay </a:t>
            </a:r>
          </a:p>
          <a:p>
            <a:pPr lvl="1"/>
            <a:r>
              <a:rPr lang="en-US" sz="1200" kern="1200" dirty="0">
                <a:solidFill>
                  <a:schemeClr val="tx1"/>
                </a:solidFill>
                <a:effectLst/>
                <a:latin typeface="+mn-lt"/>
                <a:ea typeface="+mn-ea"/>
                <a:cs typeface="+mn-cs"/>
              </a:rPr>
              <a:t>If I drill down from month to week, it goes blank</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idea: we budget/plan at the Month, Region, and Subcategory level</a:t>
            </a:r>
          </a:p>
          <a:p>
            <a:r>
              <a:rPr lang="en-US" sz="1200" kern="1200" dirty="0">
                <a:solidFill>
                  <a:schemeClr val="tx1"/>
                </a:solidFill>
                <a:effectLst/>
                <a:latin typeface="+mn-lt"/>
                <a:ea typeface="+mn-ea"/>
                <a:cs typeface="+mn-cs"/>
              </a:rPr>
              <a:t>	Therefore, we want to filter by our existing Date, Territory, Product dimensions</a:t>
            </a:r>
          </a:p>
          <a:p>
            <a:r>
              <a:rPr lang="en-US" sz="1200" kern="1200" dirty="0">
                <a:solidFill>
                  <a:schemeClr val="tx1"/>
                </a:solidFill>
                <a:effectLst/>
                <a:latin typeface="+mn-lt"/>
                <a:ea typeface="+mn-ea"/>
                <a:cs typeface="+mn-cs"/>
              </a:rPr>
              <a:t>	BUT, we need to account for the filter context of when filter is bellow</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Flip to relationship See where do bridge tables comes</a:t>
            </a:r>
          </a:p>
          <a:p>
            <a:pPr lvl="1"/>
            <a:r>
              <a:rPr lang="en-US" sz="1200" kern="1200" dirty="0">
                <a:solidFill>
                  <a:schemeClr val="tx1"/>
                </a:solidFill>
                <a:effectLst/>
                <a:latin typeface="+mn-lt"/>
                <a:ea typeface="+mn-ea"/>
                <a:cs typeface="+mn-cs"/>
              </a:rPr>
              <a:t>Filter flows south to plan and north to our fact tables</a:t>
            </a:r>
          </a:p>
          <a:p>
            <a:pPr lvl="0"/>
            <a:r>
              <a:rPr lang="en-US" sz="1200" kern="1200" dirty="0">
                <a:solidFill>
                  <a:schemeClr val="tx1"/>
                </a:solidFill>
                <a:effectLst/>
                <a:latin typeface="+mn-lt"/>
                <a:ea typeface="+mn-ea"/>
                <a:cs typeface="+mn-cs"/>
              </a:rPr>
              <a:t>Flip to query Editor</a:t>
            </a:r>
          </a:p>
          <a:p>
            <a:pPr lvl="1"/>
            <a:r>
              <a:rPr lang="en-US" sz="1200" kern="1200" dirty="0">
                <a:solidFill>
                  <a:schemeClr val="tx1"/>
                </a:solidFill>
                <a:effectLst/>
                <a:latin typeface="+mn-lt"/>
                <a:ea typeface="+mn-ea"/>
                <a:cs typeface="+mn-cs"/>
              </a:rPr>
              <a:t>Example with product </a:t>
            </a:r>
            <a:r>
              <a:rPr lang="en-US" sz="1200" kern="1200" dirty="0" err="1">
                <a:solidFill>
                  <a:schemeClr val="tx1"/>
                </a:solidFill>
                <a:effectLst/>
                <a:latin typeface="+mn-lt"/>
                <a:ea typeface="+mn-ea"/>
                <a:cs typeface="+mn-cs"/>
              </a:rPr>
              <a:t>subcat</a:t>
            </a:r>
            <a:r>
              <a:rPr lang="en-US" sz="1200" kern="1200" dirty="0">
                <a:solidFill>
                  <a:schemeClr val="tx1"/>
                </a:solidFill>
                <a:effectLst/>
                <a:latin typeface="+mn-lt"/>
                <a:ea typeface="+mn-ea"/>
                <a:cs typeface="+mn-cs"/>
              </a:rPr>
              <a:t>: start with product table, give me distinct values of </a:t>
            </a:r>
            <a:r>
              <a:rPr lang="en-US" sz="1200" kern="1200" dirty="0" err="1">
                <a:solidFill>
                  <a:schemeClr val="tx1"/>
                </a:solidFill>
                <a:effectLst/>
                <a:latin typeface="+mn-lt"/>
                <a:ea typeface="+mn-ea"/>
                <a:cs typeface="+mn-cs"/>
              </a:rPr>
              <a:t>subcat</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Note that all of these were converted to a SQL statement</a:t>
            </a:r>
          </a:p>
          <a:p>
            <a:pPr lvl="0"/>
            <a:r>
              <a:rPr lang="en-US" sz="1200" kern="1200" dirty="0">
                <a:solidFill>
                  <a:schemeClr val="tx1"/>
                </a:solidFill>
                <a:effectLst/>
                <a:latin typeface="+mn-lt"/>
                <a:ea typeface="+mn-ea"/>
                <a:cs typeface="+mn-cs"/>
              </a:rPr>
              <a:t>Flip to Data View: Measure Support (hidden table)</a:t>
            </a:r>
          </a:p>
          <a:p>
            <a:pPr lvl="1"/>
            <a:r>
              <a:rPr lang="en-US" sz="1200" kern="1200" dirty="0">
                <a:solidFill>
                  <a:schemeClr val="tx1"/>
                </a:solidFill>
                <a:effectLst/>
                <a:latin typeface="+mn-lt"/>
                <a:ea typeface="+mn-ea"/>
                <a:cs typeface="+mn-cs"/>
              </a:rPr>
              <a:t>See: Date Grain Plan filter test, Product Grain Plan Filter Test</a:t>
            </a:r>
          </a:p>
          <a:p>
            <a:pPr lvl="1"/>
            <a:r>
              <a:rPr lang="en-US" sz="1200" kern="1200" dirty="0">
                <a:solidFill>
                  <a:schemeClr val="tx1"/>
                </a:solidFill>
                <a:effectLst/>
                <a:latin typeface="+mn-lt"/>
                <a:ea typeface="+mn-ea"/>
                <a:cs typeface="+mn-cs"/>
              </a:rPr>
              <a:t>See: Plan Grain Status Measure: </a:t>
            </a:r>
          </a:p>
          <a:p>
            <a:pPr lvl="2"/>
            <a:r>
              <a:rPr lang="en-US" sz="1200" kern="1200" dirty="0">
                <a:solidFill>
                  <a:schemeClr val="tx1"/>
                </a:solidFill>
                <a:effectLst/>
                <a:latin typeface="+mn-lt"/>
                <a:ea typeface="+mn-ea"/>
                <a:cs typeface="+mn-cs"/>
              </a:rPr>
              <a:t>We’re checking if a filter has been applied at a finer granularity than Plan </a:t>
            </a:r>
          </a:p>
          <a:p>
            <a:pPr lvl="0"/>
            <a:r>
              <a:rPr lang="en-US" sz="1200" kern="1200" dirty="0">
                <a:solidFill>
                  <a:schemeClr val="tx1"/>
                </a:solidFill>
                <a:effectLst/>
                <a:latin typeface="+mn-lt"/>
                <a:ea typeface="+mn-ea"/>
                <a:cs typeface="+mn-cs"/>
              </a:rPr>
              <a:t>See Internet Net Sales Var to Plan measure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Bidirectional Relationships – these are the only three bidirectional relationships being used</a:t>
            </a:r>
          </a:p>
          <a:p>
            <a:r>
              <a:rPr lang="en-US" sz="1200" kern="1200" dirty="0">
                <a:solidFill>
                  <a:schemeClr val="tx1"/>
                </a:solidFill>
                <a:effectLst/>
                <a:latin typeface="+mn-lt"/>
                <a:ea typeface="+mn-ea"/>
                <a:cs typeface="+mn-cs"/>
              </a:rPr>
              <a:t>good for solving many to many problems, bridge tables for mixed grain, dynamic role level security</a:t>
            </a:r>
          </a:p>
          <a:p>
            <a:r>
              <a:rPr lang="en-US" sz="1200" kern="1200" dirty="0">
                <a:solidFill>
                  <a:schemeClr val="tx1"/>
                </a:solidFill>
                <a:effectLst/>
                <a:latin typeface="+mn-lt"/>
                <a:ea typeface="+mn-ea"/>
                <a:cs typeface="+mn-cs"/>
              </a:rPr>
              <a:t>probably not what you want for most relationships, especially with larger and more complex models</a:t>
            </a:r>
          </a:p>
          <a:p>
            <a:r>
              <a:rPr lang="en-US" sz="1200" kern="1200" dirty="0">
                <a:solidFill>
                  <a:schemeClr val="tx1"/>
                </a:solidFill>
                <a:effectLst/>
                <a:latin typeface="+mn-lt"/>
                <a:ea typeface="+mn-ea"/>
                <a:cs typeface="+mn-cs"/>
              </a:rPr>
              <a:t>never want a fact to date bi-directional relationship (bridge table)</a:t>
            </a:r>
          </a:p>
          <a:p>
            <a:r>
              <a:rPr lang="en-US" sz="1200" kern="1200" dirty="0">
                <a:solidFill>
                  <a:schemeClr val="tx1"/>
                </a:solidFill>
                <a:effectLst/>
                <a:latin typeface="+mn-lt"/>
                <a:ea typeface="+mn-ea"/>
                <a:cs typeface="+mn-cs"/>
              </a:rPr>
              <a:t>example with support logic</a:t>
            </a:r>
          </a:p>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19</a:t>
            </a:fld>
            <a:endParaRPr lang="en-US"/>
          </a:p>
        </p:txBody>
      </p:sp>
    </p:spTree>
    <p:extLst>
      <p:ext uri="{BB962C8B-B14F-4D97-AF65-F5344CB8AC3E}">
        <p14:creationId xmlns:p14="http://schemas.microsoft.com/office/powerpoint/2010/main" val="2717949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Open KPI Targets and Waterfalls</a:t>
            </a:r>
          </a:p>
          <a:p>
            <a:r>
              <a:rPr lang="en-US" sz="1200" kern="1200" dirty="0">
                <a:solidFill>
                  <a:schemeClr val="tx1"/>
                </a:solidFill>
                <a:effectLst/>
                <a:latin typeface="+mn-lt"/>
                <a:ea typeface="+mn-ea"/>
                <a:cs typeface="+mn-cs"/>
              </a:rPr>
              <a:t>The point of this page is that dynamic date columns and DAX measures for target or goal values measures enables for more useful and easier to maintain reports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Current Month I Sales vs Plan</a:t>
            </a:r>
          </a:p>
          <a:p>
            <a:pPr lvl="1"/>
            <a:r>
              <a:rPr lang="en-US" sz="1200" kern="1200" dirty="0">
                <a:solidFill>
                  <a:schemeClr val="tx1"/>
                </a:solidFill>
                <a:effectLst/>
                <a:latin typeface="+mn-lt"/>
                <a:ea typeface="+mn-ea"/>
                <a:cs typeface="+mn-cs"/>
              </a:rPr>
              <a:t>It’s using that Calendar </a:t>
            </a:r>
            <a:r>
              <a:rPr lang="en-US" sz="1200" kern="1200" dirty="0" err="1">
                <a:solidFill>
                  <a:schemeClr val="tx1"/>
                </a:solidFill>
                <a:effectLst/>
                <a:latin typeface="+mn-lt"/>
                <a:ea typeface="+mn-ea"/>
                <a:cs typeface="+mn-cs"/>
              </a:rPr>
              <a:t>Yr</a:t>
            </a:r>
            <a:r>
              <a:rPr lang="en-US" sz="1200" kern="1200" dirty="0">
                <a:solidFill>
                  <a:schemeClr val="tx1"/>
                </a:solidFill>
                <a:effectLst/>
                <a:latin typeface="+mn-lt"/>
                <a:ea typeface="+mn-ea"/>
                <a:cs typeface="+mn-cs"/>
              </a:rPr>
              <a:t>-Mo column for trend back to Jan 2016</a:t>
            </a:r>
          </a:p>
          <a:p>
            <a:pPr lvl="1"/>
            <a:r>
              <a:rPr lang="en-US" sz="1200" kern="1200" dirty="0">
                <a:solidFill>
                  <a:schemeClr val="tx1"/>
                </a:solidFill>
                <a:effectLst/>
                <a:latin typeface="+mn-lt"/>
                <a:ea typeface="+mn-ea"/>
                <a:cs typeface="+mn-cs"/>
              </a:rPr>
              <a:t>Expose table of values</a:t>
            </a:r>
          </a:p>
          <a:p>
            <a:pPr lvl="0"/>
            <a:r>
              <a:rPr lang="en-US" sz="1200" kern="1200" dirty="0">
                <a:solidFill>
                  <a:schemeClr val="tx1"/>
                </a:solidFill>
                <a:effectLst/>
                <a:latin typeface="+mn-lt"/>
                <a:ea typeface="+mn-ea"/>
                <a:cs typeface="+mn-cs"/>
              </a:rPr>
              <a:t>Prior Month vs Plan</a:t>
            </a:r>
          </a:p>
          <a:p>
            <a:pPr lvl="1"/>
            <a:r>
              <a:rPr lang="en-US" sz="1200" kern="1200" dirty="0">
                <a:solidFill>
                  <a:schemeClr val="tx1"/>
                </a:solidFill>
                <a:effectLst/>
                <a:latin typeface="+mn-lt"/>
                <a:ea typeface="+mn-ea"/>
                <a:cs typeface="+mn-cs"/>
              </a:rPr>
              <a:t>Visual Level filter:  is not current month (Calendar Month Status column)</a:t>
            </a:r>
          </a:p>
          <a:p>
            <a:pPr lvl="0"/>
            <a:r>
              <a:rPr lang="en-US" sz="1200" kern="1200" dirty="0">
                <a:solidFill>
                  <a:schemeClr val="tx1"/>
                </a:solidFill>
                <a:effectLst/>
                <a:latin typeface="+mn-lt"/>
                <a:ea typeface="+mn-ea"/>
                <a:cs typeface="+mn-cs"/>
              </a:rPr>
              <a:t>YTD Internet Customers</a:t>
            </a:r>
          </a:p>
          <a:p>
            <a:pPr lvl="1"/>
            <a:r>
              <a:rPr lang="en-US" sz="1200" kern="1200" dirty="0">
                <a:solidFill>
                  <a:schemeClr val="tx1"/>
                </a:solidFill>
                <a:effectLst/>
                <a:latin typeface="+mn-lt"/>
                <a:ea typeface="+mn-ea"/>
                <a:cs typeface="+mn-cs"/>
              </a:rPr>
              <a:t>Using a ‘Target’ metric for Prior YTD</a:t>
            </a:r>
          </a:p>
          <a:p>
            <a:pPr lvl="2"/>
            <a:r>
              <a:rPr lang="en-US" sz="1200" kern="1200" dirty="0">
                <a:solidFill>
                  <a:schemeClr val="tx1"/>
                </a:solidFill>
                <a:effectLst/>
                <a:latin typeface="+mn-lt"/>
                <a:ea typeface="+mn-ea"/>
                <a:cs typeface="+mn-cs"/>
              </a:rPr>
              <a:t>Internet sales customer count – uses it’s alternate key </a:t>
            </a:r>
          </a:p>
          <a:p>
            <a:pPr lvl="2"/>
            <a:r>
              <a:rPr lang="en-US" sz="1200" kern="1200" dirty="0">
                <a:solidFill>
                  <a:schemeClr val="tx1"/>
                </a:solidFill>
                <a:effectLst/>
                <a:latin typeface="+mn-lt"/>
                <a:ea typeface="+mn-ea"/>
                <a:cs typeface="+mn-cs"/>
              </a:rPr>
              <a:t>Find: customer count (PY TYD) measure (search customer count)</a:t>
            </a:r>
          </a:p>
          <a:p>
            <a:pPr lvl="0"/>
            <a:r>
              <a:rPr lang="en-US" sz="1200" kern="1200" dirty="0">
                <a:solidFill>
                  <a:schemeClr val="tx1"/>
                </a:solidFill>
                <a:effectLst/>
                <a:latin typeface="+mn-lt"/>
                <a:ea typeface="+mn-ea"/>
                <a:cs typeface="+mn-cs"/>
              </a:rPr>
              <a:t>Waterfall chart (top)</a:t>
            </a:r>
          </a:p>
          <a:p>
            <a:pPr lvl="1"/>
            <a:r>
              <a:rPr lang="en-US" sz="1200" kern="1200" dirty="0">
                <a:solidFill>
                  <a:schemeClr val="tx1"/>
                </a:solidFill>
                <a:effectLst/>
                <a:latin typeface="+mn-lt"/>
                <a:ea typeface="+mn-ea"/>
                <a:cs typeface="+mn-cs"/>
              </a:rPr>
              <a:t>We can just use the year column because of our report level filter </a:t>
            </a:r>
          </a:p>
          <a:p>
            <a:pPr lvl="2"/>
            <a:r>
              <a:rPr lang="en-US" sz="1200" kern="1200" dirty="0">
                <a:solidFill>
                  <a:schemeClr val="tx1"/>
                </a:solidFill>
                <a:effectLst/>
                <a:latin typeface="+mn-lt"/>
                <a:ea typeface="+mn-ea"/>
                <a:cs typeface="+mn-cs"/>
              </a:rPr>
              <a:t>You couldn’t do this with the relative date filter (we want all of last year, and YTD). Relative Date filter  </a:t>
            </a:r>
          </a:p>
          <a:p>
            <a:pPr lvl="0"/>
            <a:r>
              <a:rPr lang="en-US" sz="1200" kern="1200" dirty="0">
                <a:solidFill>
                  <a:schemeClr val="tx1"/>
                </a:solidFill>
                <a:effectLst/>
                <a:latin typeface="+mn-lt"/>
                <a:ea typeface="+mn-ea"/>
                <a:cs typeface="+mn-cs"/>
              </a:rPr>
              <a:t>Waterfall chart (bottom)</a:t>
            </a:r>
          </a:p>
          <a:p>
            <a:pPr lvl="1"/>
            <a:r>
              <a:rPr lang="en-US" sz="1200" kern="1200" dirty="0">
                <a:solidFill>
                  <a:schemeClr val="tx1"/>
                </a:solidFill>
                <a:effectLst/>
                <a:latin typeface="+mn-lt"/>
                <a:ea typeface="+mn-ea"/>
                <a:cs typeface="+mn-cs"/>
              </a:rPr>
              <a:t>Visual level filter: Prior calendar month vs. prior complete period</a:t>
            </a:r>
          </a:p>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20</a:t>
            </a:fld>
            <a:endParaRPr lang="en-US"/>
          </a:p>
        </p:txBody>
      </p:sp>
    </p:spTree>
    <p:extLst>
      <p:ext uri="{BB962C8B-B14F-4D97-AF65-F5344CB8AC3E}">
        <p14:creationId xmlns:p14="http://schemas.microsoft.com/office/powerpoint/2010/main" val="1917959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Open DAX Studio</a:t>
            </a:r>
          </a:p>
          <a:p>
            <a:pPr lvl="0"/>
            <a:r>
              <a:rPr lang="en-US" sz="1200" kern="1200" dirty="0">
                <a:solidFill>
                  <a:schemeClr val="tx1"/>
                </a:solidFill>
                <a:effectLst/>
                <a:latin typeface="+mn-lt"/>
                <a:ea typeface="+mn-ea"/>
                <a:cs typeface="+mn-cs"/>
              </a:rPr>
              <a:t>Find Server and Database of </a:t>
            </a:r>
            <a:r>
              <a:rPr lang="en-US" sz="1200" kern="1200" dirty="0" err="1">
                <a:solidFill>
                  <a:schemeClr val="tx1"/>
                </a:solidFill>
                <a:effectLst/>
                <a:latin typeface="+mn-lt"/>
                <a:ea typeface="+mn-ea"/>
                <a:cs typeface="+mn-cs"/>
              </a:rPr>
              <a:t>AdWorksEnterprise</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Note host</a:t>
            </a:r>
          </a:p>
          <a:p>
            <a:r>
              <a:rPr lang="en-US" sz="1200" kern="1200" dirty="0">
                <a:solidFill>
                  <a:schemeClr val="tx1"/>
                </a:solidFill>
                <a:effectLst/>
                <a:latin typeface="+mn-lt"/>
                <a:ea typeface="+mn-ea"/>
                <a:cs typeface="+mn-cs"/>
              </a:rPr>
              <a:t>select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[CATALOG_NAME]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from $SYSTEM.DBSCHEMA_CATALOGS</a:t>
            </a:r>
          </a:p>
          <a:p>
            <a:pPr lvl="0"/>
            <a:r>
              <a:rPr lang="en-US" sz="1200" kern="1200" dirty="0">
                <a:solidFill>
                  <a:schemeClr val="tx1"/>
                </a:solidFill>
                <a:effectLst/>
                <a:latin typeface="+mn-lt"/>
                <a:ea typeface="+mn-ea"/>
                <a:cs typeface="+mn-cs"/>
              </a:rPr>
              <a:t>Open the Dataset Documentation (maybe open this first; show you finish product)</a:t>
            </a:r>
          </a:p>
          <a:p>
            <a:pPr lvl="0"/>
            <a:r>
              <a:rPr lang="en-US" sz="1200" kern="1200" dirty="0">
                <a:solidFill>
                  <a:schemeClr val="tx1"/>
                </a:solidFill>
                <a:effectLst/>
                <a:latin typeface="+mn-lt"/>
                <a:ea typeface="+mn-ea"/>
                <a:cs typeface="+mn-cs"/>
              </a:rPr>
              <a:t>Open Query Editor</a:t>
            </a:r>
          </a:p>
          <a:p>
            <a:pPr lvl="1"/>
            <a:r>
              <a:rPr lang="en-US" sz="1200" kern="1200" dirty="0">
                <a:solidFill>
                  <a:schemeClr val="tx1"/>
                </a:solidFill>
                <a:effectLst/>
                <a:latin typeface="+mn-lt"/>
                <a:ea typeface="+mn-ea"/>
                <a:cs typeface="+mn-cs"/>
              </a:rPr>
              <a:t>Server and Database Parameters</a:t>
            </a:r>
          </a:p>
          <a:p>
            <a:pPr lvl="0"/>
            <a:r>
              <a:rPr lang="en-US" sz="1200" kern="1200" dirty="0">
                <a:solidFill>
                  <a:schemeClr val="tx1"/>
                </a:solidFill>
                <a:effectLst/>
                <a:latin typeface="+mn-lt"/>
                <a:ea typeface="+mn-ea"/>
                <a:cs typeface="+mn-cs"/>
              </a:rPr>
              <a:t>DMVs versus Documentation Queries</a:t>
            </a:r>
          </a:p>
          <a:p>
            <a:pPr lvl="1"/>
            <a:r>
              <a:rPr lang="en-US" sz="1200" kern="1200" dirty="0">
                <a:solidFill>
                  <a:schemeClr val="tx1"/>
                </a:solidFill>
                <a:effectLst/>
                <a:latin typeface="+mn-lt"/>
                <a:ea typeface="+mn-ea"/>
                <a:cs typeface="+mn-cs"/>
              </a:rPr>
              <a:t>DMVs: notice we’re using the new Tabular Model Schema DMVs</a:t>
            </a:r>
          </a:p>
          <a:p>
            <a:pPr lvl="1"/>
            <a:r>
              <a:rPr lang="en-US" sz="1200" kern="1200" dirty="0">
                <a:solidFill>
                  <a:schemeClr val="tx1"/>
                </a:solidFill>
                <a:effectLst/>
                <a:latin typeface="+mn-lt"/>
                <a:ea typeface="+mn-ea"/>
                <a:cs typeface="+mn-cs"/>
              </a:rPr>
              <a:t>Documentation: </a:t>
            </a:r>
          </a:p>
          <a:p>
            <a:pPr lvl="2"/>
            <a:r>
              <a:rPr lang="en-US" sz="1200" kern="1200" dirty="0">
                <a:solidFill>
                  <a:schemeClr val="tx1"/>
                </a:solidFill>
                <a:effectLst/>
                <a:latin typeface="+mn-lt"/>
                <a:ea typeface="+mn-ea"/>
                <a:cs typeface="+mn-cs"/>
              </a:rPr>
              <a:t>See the Relationship query – we join Tables and Columns together</a:t>
            </a:r>
          </a:p>
          <a:p>
            <a:pPr lvl="2"/>
            <a:r>
              <a:rPr lang="en-US" sz="1200" kern="1200" dirty="0">
                <a:solidFill>
                  <a:schemeClr val="tx1"/>
                </a:solidFill>
                <a:effectLst/>
                <a:latin typeface="+mn-lt"/>
                <a:ea typeface="+mn-ea"/>
                <a:cs typeface="+mn-cs"/>
              </a:rPr>
              <a:t>See the metrics query: need the table of the measure</a:t>
            </a:r>
          </a:p>
          <a:p>
            <a:r>
              <a:rPr lang="en-US" sz="1200" kern="1200" dirty="0">
                <a:solidFill>
                  <a:schemeClr val="tx1"/>
                </a:solidFill>
                <a:effectLst/>
                <a:latin typeface="+mn-lt"/>
                <a:ea typeface="+mn-ea"/>
                <a:cs typeface="+mn-cs"/>
              </a:rPr>
              <a:t>The point is: you need to join the DMVs together to make it more valuable</a:t>
            </a:r>
          </a:p>
          <a:p>
            <a:endParaRPr lang="en-US" dirty="0"/>
          </a:p>
        </p:txBody>
      </p:sp>
      <p:sp>
        <p:nvSpPr>
          <p:cNvPr id="4" name="Slide Number Placeholder 3"/>
          <p:cNvSpPr>
            <a:spLocks noGrp="1"/>
          </p:cNvSpPr>
          <p:nvPr>
            <p:ph type="sldNum" sz="quarter" idx="10"/>
          </p:nvPr>
        </p:nvSpPr>
        <p:spPr/>
        <p:txBody>
          <a:bodyPr/>
          <a:lstStyle/>
          <a:p>
            <a:fld id="{52683261-039C-4C2D-9C83-052ADC55F0AC}" type="slidenum">
              <a:rPr lang="en-US" smtClean="0"/>
              <a:t>22</a:t>
            </a:fld>
            <a:endParaRPr lang="en-US"/>
          </a:p>
        </p:txBody>
      </p:sp>
    </p:spTree>
    <p:extLst>
      <p:ext uri="{BB962C8B-B14F-4D97-AF65-F5344CB8AC3E}">
        <p14:creationId xmlns:p14="http://schemas.microsoft.com/office/powerpoint/2010/main" val="18822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109647"/>
            <a:ext cx="9144000" cy="2096512"/>
          </a:xfrm>
        </p:spPr>
        <p:txBody>
          <a:bodyPr anchor="b"/>
          <a:lstStyle>
            <a:lvl1pPr algn="ctr">
              <a:defRPr sz="6000"/>
            </a:lvl1pPr>
          </a:lstStyle>
          <a:p>
            <a:br>
              <a:rPr lang="en-US" sz="9600" b="1" dirty="0"/>
            </a:br>
            <a:br>
              <a:rPr lang="en-US" sz="9600" b="1" dirty="0"/>
            </a:br>
            <a:endParaRPr lang="en-US" dirty="0"/>
          </a:p>
        </p:txBody>
      </p:sp>
      <p:sp>
        <p:nvSpPr>
          <p:cNvPr id="3" name="Subtitle 2"/>
          <p:cNvSpPr>
            <a:spLocks noGrp="1"/>
          </p:cNvSpPr>
          <p:nvPr>
            <p:ph type="subTitle" idx="1"/>
          </p:nvPr>
        </p:nvSpPr>
        <p:spPr>
          <a:xfrm>
            <a:off x="1524000" y="4206159"/>
            <a:ext cx="9144000" cy="1069268"/>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solidFill>
                  <a:schemeClr val="bg1">
                    <a:lumMod val="65000"/>
                  </a:schemeClr>
                </a:solidFill>
              </a:rPr>
              <a:t>Click to edit Master subtitle style</a:t>
            </a:r>
          </a:p>
        </p:txBody>
      </p:sp>
      <p:sp>
        <p:nvSpPr>
          <p:cNvPr id="4" name="Date Placeholder 3"/>
          <p:cNvSpPr>
            <a:spLocks noGrp="1"/>
          </p:cNvSpPr>
          <p:nvPr>
            <p:ph type="dt" sz="half" idx="10"/>
          </p:nvPr>
        </p:nvSpPr>
        <p:spPr/>
        <p:txBody>
          <a:bodyPr/>
          <a:lstStyle/>
          <a:p>
            <a:fld id="{A0361B2E-F61E-47ED-8D68-D52DE97712F0}"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pic>
        <p:nvPicPr>
          <p:cNvPr id="13" name="Picture 12">
            <a:extLst>
              <a:ext uri="{FF2B5EF4-FFF2-40B4-BE49-F238E27FC236}">
                <a16:creationId xmlns:a16="http://schemas.microsoft.com/office/drawing/2014/main" id="{CA17100E-064D-4C7C-AE87-D77DB4FC7A09}"/>
              </a:ext>
            </a:extLst>
          </p:cNvPr>
          <p:cNvPicPr>
            <a:picLocks noChangeAspect="1"/>
          </p:cNvPicPr>
          <p:nvPr userDrawn="1"/>
        </p:nvPicPr>
        <p:blipFill>
          <a:blip r:embed="rId2"/>
          <a:stretch>
            <a:fillRect/>
          </a:stretch>
        </p:blipFill>
        <p:spPr>
          <a:xfrm>
            <a:off x="1371600" y="802679"/>
            <a:ext cx="9410007" cy="70485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90" y="1563"/>
            <a:ext cx="12210985" cy="150752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91" y="6812"/>
            <a:ext cx="12210985" cy="1507529"/>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510191"/>
            <a:ext cx="12192000" cy="1584960"/>
          </a:xfrm>
          <a:prstGeom prst="rect">
            <a:avLst/>
          </a:prstGeom>
        </p:spPr>
      </p:pic>
    </p:spTree>
    <p:extLst>
      <p:ext uri="{BB962C8B-B14F-4D97-AF65-F5344CB8AC3E}">
        <p14:creationId xmlns:p14="http://schemas.microsoft.com/office/powerpoint/2010/main" val="306790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85ADBB-64C9-4993-B4F8-202EEA1D9A10}"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pic>
        <p:nvPicPr>
          <p:cNvPr id="7" name="Picture 6"/>
          <p:cNvPicPr>
            <a:picLocks noChangeAspect="1"/>
          </p:cNvPicPr>
          <p:nvPr/>
        </p:nvPicPr>
        <p:blipFill rotWithShape="1">
          <a:blip r:embed="rId2"/>
          <a:srcRect t="58527"/>
          <a:stretch/>
        </p:blipFill>
        <p:spPr>
          <a:xfrm>
            <a:off x="0" y="6311900"/>
            <a:ext cx="12192000" cy="656349"/>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11900"/>
            <a:ext cx="12192000" cy="658368"/>
          </a:xfrm>
          <a:prstGeom prst="rect">
            <a:avLst/>
          </a:prstGeom>
        </p:spPr>
      </p:pic>
    </p:spTree>
    <p:extLst>
      <p:ext uri="{BB962C8B-B14F-4D97-AF65-F5344CB8AC3E}">
        <p14:creationId xmlns:p14="http://schemas.microsoft.com/office/powerpoint/2010/main" val="1811288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98EE8E56-9065-483C-892A-D693B8FDFB13}"/>
              </a:ext>
            </a:extLst>
          </p:cNvPr>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81F7419D-649A-4B09-BB0E-4C76B70BB1A3}"/>
              </a:ext>
            </a:extLst>
          </p:cNvPr>
          <p:cNvSpPr>
            <a:spLocks noGrp="1"/>
          </p:cNvSpPr>
          <p:nvPr>
            <p:ph type="title"/>
          </p:nvPr>
        </p:nvSpPr>
        <p:spPr>
          <a:xfrm>
            <a:off x="838200" y="365125"/>
            <a:ext cx="10515600" cy="1325563"/>
          </a:xfrm>
        </p:spPr>
        <p:txBody>
          <a:bodyPr/>
          <a:lstStyle/>
          <a:p>
            <a:r>
              <a:rPr lang="en-US"/>
              <a:t>Click to edit Master title style</a:t>
            </a:r>
          </a:p>
        </p:txBody>
      </p:sp>
    </p:spTree>
    <p:extLst>
      <p:ext uri="{BB962C8B-B14F-4D97-AF65-F5344CB8AC3E}">
        <p14:creationId xmlns:p14="http://schemas.microsoft.com/office/powerpoint/2010/main" val="287358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449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4498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2CC98A-732C-4554-B2C3-CAEFC4E035C8}" type="datetime1">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41B7D-8EBF-455B-AE54-1409465E8E0D}" type="slidenum">
              <a:rPr lang="en-US" smtClean="0"/>
              <a:t>‹#›</a:t>
            </a:fld>
            <a:endParaRPr lang="en-US"/>
          </a:p>
        </p:txBody>
      </p:sp>
      <p:pic>
        <p:nvPicPr>
          <p:cNvPr id="11" name="Picture 10">
            <a:extLst>
              <a:ext uri="{FF2B5EF4-FFF2-40B4-BE49-F238E27FC236}">
                <a16:creationId xmlns:a16="http://schemas.microsoft.com/office/drawing/2014/main" id="{B7ADB21F-E315-4182-B218-7886AF368F56}"/>
              </a:ext>
            </a:extLst>
          </p:cNvPr>
          <p:cNvPicPr>
            <a:picLocks noChangeAspect="1"/>
          </p:cNvPicPr>
          <p:nvPr userDrawn="1"/>
        </p:nvPicPr>
        <p:blipFill rotWithShape="1">
          <a:blip r:embed="rId2"/>
          <a:srcRect t="58527"/>
          <a:stretch/>
        </p:blipFill>
        <p:spPr>
          <a:xfrm>
            <a:off x="0" y="6311900"/>
            <a:ext cx="12192000" cy="656349"/>
          </a:xfrm>
          <a:prstGeom prst="rect">
            <a:avLst/>
          </a:prstGeom>
        </p:spPr>
      </p:pic>
    </p:spTree>
    <p:extLst>
      <p:ext uri="{BB962C8B-B14F-4D97-AF65-F5344CB8AC3E}">
        <p14:creationId xmlns:p14="http://schemas.microsoft.com/office/powerpoint/2010/main" val="172101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49269"/>
            <a:ext cx="12192000" cy="891019"/>
          </a:xfrm>
          <a:solidFill>
            <a:schemeClr val="bg1">
              <a:lumMod val="85000"/>
            </a:schemeClr>
          </a:solidFill>
        </p:spPr>
        <p:txBody>
          <a:bodyPr/>
          <a:lstStyle>
            <a:lvl1pPr algn="ctr">
              <a:defRPr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3560051"/>
          </a:xfrm>
        </p:spPr>
        <p:txBody>
          <a:bodyPr/>
          <a:lstStyle>
            <a:lvl1pPr marL="0" indent="0" algn="ctr">
              <a:buNone/>
              <a:defRPr sz="2800"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BE04CB-B7E5-45FC-9935-072E85DE3E3F}"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cxnSp>
        <p:nvCxnSpPr>
          <p:cNvPr id="11" name="Straight Connector 10"/>
          <p:cNvCxnSpPr/>
          <p:nvPr/>
        </p:nvCxnSpPr>
        <p:spPr>
          <a:xfrm flipV="1">
            <a:off x="3975100" y="3293202"/>
            <a:ext cx="4241800" cy="18472"/>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91D431F4-9CDD-4411-A07F-5FB0C26DC3BF}"/>
              </a:ext>
            </a:extLst>
          </p:cNvPr>
          <p:cNvPicPr>
            <a:picLocks noChangeAspect="1"/>
          </p:cNvPicPr>
          <p:nvPr userDrawn="1"/>
        </p:nvPicPr>
        <p:blipFill rotWithShape="1">
          <a:blip r:embed="rId2"/>
          <a:srcRect t="58527"/>
          <a:stretch/>
        </p:blipFill>
        <p:spPr>
          <a:xfrm>
            <a:off x="0" y="6311900"/>
            <a:ext cx="12192000" cy="656349"/>
          </a:xfrm>
          <a:prstGeom prst="rect">
            <a:avLst/>
          </a:prstGeom>
        </p:spPr>
      </p:pic>
    </p:spTree>
    <p:extLst>
      <p:ext uri="{BB962C8B-B14F-4D97-AF65-F5344CB8AC3E}">
        <p14:creationId xmlns:p14="http://schemas.microsoft.com/office/powerpoint/2010/main" val="158002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49269"/>
            <a:ext cx="12192000" cy="891019"/>
          </a:xfrm>
          <a:solidFill>
            <a:schemeClr val="bg1">
              <a:lumMod val="85000"/>
            </a:schemeClr>
          </a:solidFill>
        </p:spPr>
        <p:txBody>
          <a:bodyPr/>
          <a:lstStyle>
            <a:lvl1pPr algn="ctr">
              <a:defRPr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3560051"/>
          </a:xfrm>
        </p:spPr>
        <p:txBody>
          <a:bodyPr/>
          <a:lstStyle>
            <a:lvl1pPr marL="0" indent="0" algn="l">
              <a:buNone/>
              <a:defRPr sz="2800" b="1"/>
            </a:lvl1pPr>
          </a:lstStyle>
          <a:p>
            <a:pPr lvl="0"/>
            <a:r>
              <a:rPr lang="en-US"/>
              <a:t>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fld id="{A5821A56-A594-4139-BC8F-9F9FED370B18}"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pic>
        <p:nvPicPr>
          <p:cNvPr id="10" name="Picture 9">
            <a:extLst>
              <a:ext uri="{FF2B5EF4-FFF2-40B4-BE49-F238E27FC236}">
                <a16:creationId xmlns:a16="http://schemas.microsoft.com/office/drawing/2014/main" id="{7CF537A8-4861-4FAE-8E42-7684E4C0FE82}"/>
              </a:ext>
            </a:extLst>
          </p:cNvPr>
          <p:cNvPicPr>
            <a:picLocks noChangeAspect="1"/>
          </p:cNvPicPr>
          <p:nvPr userDrawn="1"/>
        </p:nvPicPr>
        <p:blipFill rotWithShape="1">
          <a:blip r:embed="rId2"/>
          <a:srcRect t="58527"/>
          <a:stretch/>
        </p:blipFill>
        <p:spPr>
          <a:xfrm>
            <a:off x="0" y="6311900"/>
            <a:ext cx="12192000" cy="656349"/>
          </a:xfrm>
          <a:prstGeom prst="rect">
            <a:avLst/>
          </a:prstGeom>
        </p:spPr>
      </p:pic>
    </p:spTree>
    <p:extLst>
      <p:ext uri="{BB962C8B-B14F-4D97-AF65-F5344CB8AC3E}">
        <p14:creationId xmlns:p14="http://schemas.microsoft.com/office/powerpoint/2010/main" val="102894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767947-BA82-4510-848B-32538830DD4E}" type="datetime1">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41B7D-8EBF-455B-AE54-1409465E8E0D}" type="slidenum">
              <a:rPr lang="en-US" smtClean="0"/>
              <a:t>‹#›</a:t>
            </a:fld>
            <a:endParaRPr lang="en-US"/>
          </a:p>
        </p:txBody>
      </p:sp>
    </p:spTree>
    <p:extLst>
      <p:ext uri="{BB962C8B-B14F-4D97-AF65-F5344CB8AC3E}">
        <p14:creationId xmlns:p14="http://schemas.microsoft.com/office/powerpoint/2010/main" val="232011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EA74B1-1CD4-4BAE-BB17-BD4EB8D3E9FD}" type="datetime1">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B41B7D-8EBF-455B-AE54-1409465E8E0D}" type="slidenum">
              <a:rPr lang="en-US" smtClean="0"/>
              <a:t>‹#›</a:t>
            </a:fld>
            <a:endParaRPr lang="en-US"/>
          </a:p>
        </p:txBody>
      </p:sp>
    </p:spTree>
    <p:extLst>
      <p:ext uri="{BB962C8B-B14F-4D97-AF65-F5344CB8AC3E}">
        <p14:creationId xmlns:p14="http://schemas.microsoft.com/office/powerpoint/2010/main" val="161642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46CCA8-35CA-458A-B360-14208640621A}"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spTree>
    <p:extLst>
      <p:ext uri="{BB962C8B-B14F-4D97-AF65-F5344CB8AC3E}">
        <p14:creationId xmlns:p14="http://schemas.microsoft.com/office/powerpoint/2010/main" val="15612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6CBFD3-BB04-4D05-9B72-AEC61985BC24}" type="datetime1">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B41B7D-8EBF-455B-AE54-1409465E8E0D}" type="slidenum">
              <a:rPr lang="en-US" smtClean="0"/>
              <a:t>‹#›</a:t>
            </a:fld>
            <a:endParaRPr lang="en-US"/>
          </a:p>
        </p:txBody>
      </p:sp>
    </p:spTree>
    <p:extLst>
      <p:ext uri="{BB962C8B-B14F-4D97-AF65-F5344CB8AC3E}">
        <p14:creationId xmlns:p14="http://schemas.microsoft.com/office/powerpoint/2010/main" val="363070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1976030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19FDE-E07D-427B-A130-8B873F4F6AA0}" type="datetime1">
              <a:rPr lang="en-US" smtClean="0"/>
              <a:t>9/19/2017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9848268" y="6538912"/>
            <a:ext cx="413327" cy="365125"/>
          </a:xfrm>
        </p:spPr>
        <p:txBody>
          <a:bodyPr/>
          <a:lstStyle/>
          <a:p>
            <a:fld id="{DEB70F92-0C9C-4AA6-AD05-3BC07D552F67}" type="slidenum">
              <a:rPr lang="en-US" smtClean="0"/>
              <a:t>‹#›</a:t>
            </a:fld>
            <a:endParaRPr lang="en-US"/>
          </a:p>
        </p:txBody>
      </p:sp>
    </p:spTree>
    <p:extLst>
      <p:ext uri="{BB962C8B-B14F-4D97-AF65-F5344CB8AC3E}">
        <p14:creationId xmlns:p14="http://schemas.microsoft.com/office/powerpoint/2010/main" val="229089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DE7A5FD-4B6B-444B-80F4-BD8B92D963F6}"/>
              </a:ext>
            </a:extLst>
          </p:cNvPr>
          <p:cNvPicPr>
            <a:picLocks noChangeAspect="1"/>
          </p:cNvPicPr>
          <p:nvPr userDrawn="1"/>
        </p:nvPicPr>
        <p:blipFill rotWithShape="1">
          <a:blip r:embed="rId14"/>
          <a:srcRect t="58527"/>
          <a:stretch/>
        </p:blipFill>
        <p:spPr>
          <a:xfrm>
            <a:off x="0" y="6311900"/>
            <a:ext cx="12192000" cy="656349"/>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5995FE-1100-4466-9AAB-F7AF7467C24A}" type="datetime1">
              <a:rPr lang="en-US" smtClean="0"/>
              <a:t>9/19/2017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079179" y="6538912"/>
            <a:ext cx="413327" cy="365125"/>
          </a:xfrm>
          <a:prstGeom prst="rect">
            <a:avLst/>
          </a:prstGeom>
        </p:spPr>
        <p:txBody>
          <a:bodyPr vert="horz" lIns="91440" tIns="45720" rIns="91440" bIns="45720" rtlCol="0" anchor="ctr"/>
          <a:lstStyle>
            <a:lvl1pPr algn="r">
              <a:defRPr sz="1200" b="1">
                <a:solidFill>
                  <a:schemeClr val="tx1"/>
                </a:solidFill>
              </a:defRPr>
            </a:lvl1pPr>
          </a:lstStyle>
          <a:p>
            <a:fld id="{54B41B7D-8EBF-455B-AE54-1409465E8E0D}" type="slidenum">
              <a:rPr lang="en-US" smtClean="0"/>
              <a:pPr/>
              <a:t>‹#›</a:t>
            </a:fld>
            <a:endParaRPr lang="en-US" dirty="0"/>
          </a:p>
        </p:txBody>
      </p:sp>
    </p:spTree>
    <p:extLst>
      <p:ext uri="{BB962C8B-B14F-4D97-AF65-F5344CB8AC3E}">
        <p14:creationId xmlns:p14="http://schemas.microsoft.com/office/powerpoint/2010/main" val="3970109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 id="214748367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insightsquest.com/" TargetMode="External"/><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hyperlink" Target="http://frontlineanalytics.ne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pbiusergroup.com/communities/community-home?CommunityKey=422e29d1-6a3a-495e-80c8-9ba30566fa2c&amp;tab=groupdetails" TargetMode="External"/><Relationship Id="rId2" Type="http://schemas.openxmlformats.org/officeDocument/2006/relationships/hyperlink" Target="https://www.pbiusergroup.com/communities/community-home?CommunityKey=954cc2dd-f03c-4e07-965c-ba6df21866c1&amp;tab=groupdetail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9600" b="1" dirty="0"/>
              <a:t>Welcome!</a:t>
            </a:r>
            <a:br>
              <a:rPr lang="en-US" sz="6600" b="1" dirty="0"/>
            </a:br>
            <a:r>
              <a:rPr lang="en-US" b="1" dirty="0"/>
              <a:t>Power BI User Group (PUG)</a:t>
            </a:r>
            <a:endParaRPr lang="en-US" dirty="0"/>
          </a:p>
        </p:txBody>
      </p:sp>
      <p:sp>
        <p:nvSpPr>
          <p:cNvPr id="3" name="Subtitle 2"/>
          <p:cNvSpPr>
            <a:spLocks noGrp="1"/>
          </p:cNvSpPr>
          <p:nvPr>
            <p:ph type="subTitle" idx="1"/>
          </p:nvPr>
        </p:nvSpPr>
        <p:spPr/>
        <p:txBody>
          <a:bodyPr/>
          <a:lstStyle/>
          <a:p>
            <a:r>
              <a:rPr lang="en-US" b="1" dirty="0"/>
              <a:t>New York</a:t>
            </a:r>
            <a:endParaRPr lang="en-US" dirty="0">
              <a:solidFill>
                <a:schemeClr val="bg1">
                  <a:lumMod val="65000"/>
                </a:schemeClr>
              </a:solidFill>
            </a:endParaRPr>
          </a:p>
          <a:p>
            <a:endParaRPr lang="en-US" dirty="0"/>
          </a:p>
        </p:txBody>
      </p:sp>
    </p:spTree>
    <p:extLst>
      <p:ext uri="{BB962C8B-B14F-4D97-AF65-F5344CB8AC3E}">
        <p14:creationId xmlns:p14="http://schemas.microsoft.com/office/powerpoint/2010/main" val="38764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50155"/>
            <a:ext cx="9144000" cy="2096512"/>
          </a:xfrm>
        </p:spPr>
        <p:txBody>
          <a:bodyPr/>
          <a:lstStyle/>
          <a:p>
            <a:r>
              <a:rPr lang="en-US" dirty="0"/>
              <a:t>Power BI Dataset Design </a:t>
            </a:r>
          </a:p>
        </p:txBody>
      </p:sp>
      <p:sp>
        <p:nvSpPr>
          <p:cNvPr id="3" name="Content Placeholder 2"/>
          <p:cNvSpPr>
            <a:spLocks noGrp="1"/>
          </p:cNvSpPr>
          <p:nvPr>
            <p:ph type="subTitle" idx="1"/>
          </p:nvPr>
        </p:nvSpPr>
        <p:spPr>
          <a:xfrm>
            <a:off x="1524000" y="3946667"/>
            <a:ext cx="9144000" cy="1069268"/>
          </a:xfrm>
        </p:spPr>
        <p:txBody>
          <a:bodyPr>
            <a:normAutofit/>
          </a:bodyPr>
          <a:lstStyle/>
          <a:p>
            <a:r>
              <a:rPr lang="en-US" dirty="0"/>
              <a:t>Brett Powell</a:t>
            </a:r>
          </a:p>
          <a:p>
            <a:r>
              <a:rPr lang="en-US" dirty="0"/>
              <a:t>BI Consultant, Author </a:t>
            </a:r>
          </a:p>
        </p:txBody>
      </p:sp>
    </p:spTree>
    <p:extLst>
      <p:ext uri="{BB962C8B-B14F-4D97-AF65-F5344CB8AC3E}">
        <p14:creationId xmlns:p14="http://schemas.microsoft.com/office/powerpoint/2010/main" val="366842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4F81-8078-471A-A9CF-0F225C3D8132}"/>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24B8213C-DFE5-431E-9CD4-C25066117245}"/>
              </a:ext>
            </a:extLst>
          </p:cNvPr>
          <p:cNvSpPr>
            <a:spLocks noGrp="1"/>
          </p:cNvSpPr>
          <p:nvPr>
            <p:ph idx="1"/>
          </p:nvPr>
        </p:nvSpPr>
        <p:spPr/>
        <p:txBody>
          <a:bodyPr/>
          <a:lstStyle/>
          <a:p>
            <a:pPr marL="514350" indent="-514350">
              <a:buFont typeface="+mj-lt"/>
              <a:buAutoNum type="arabicParenR"/>
            </a:pPr>
            <a:r>
              <a:rPr lang="en-US" dirty="0"/>
              <a:t>Definition of Datasets </a:t>
            </a:r>
          </a:p>
          <a:p>
            <a:pPr marL="514350" indent="-514350">
              <a:buFont typeface="+mj-lt"/>
              <a:buAutoNum type="arabicParenR"/>
            </a:pPr>
            <a:r>
              <a:rPr lang="en-US" dirty="0"/>
              <a:t>Dataset Design Process </a:t>
            </a:r>
          </a:p>
          <a:p>
            <a:pPr marL="514350" indent="-514350">
              <a:buFont typeface="+mj-lt"/>
              <a:buAutoNum type="arabicParenR"/>
            </a:pPr>
            <a:r>
              <a:rPr lang="en-US" dirty="0"/>
              <a:t>Import vs. </a:t>
            </a:r>
            <a:r>
              <a:rPr lang="en-US" dirty="0" err="1"/>
              <a:t>DirectQuery</a:t>
            </a:r>
            <a:r>
              <a:rPr lang="en-US" dirty="0"/>
              <a:t> Factors</a:t>
            </a:r>
          </a:p>
          <a:p>
            <a:pPr marL="514350" indent="-514350">
              <a:buFont typeface="+mj-lt"/>
              <a:buAutoNum type="arabicParenR"/>
            </a:pPr>
            <a:r>
              <a:rPr lang="en-US" dirty="0"/>
              <a:t>Managed Data Access Layer</a:t>
            </a:r>
          </a:p>
          <a:p>
            <a:pPr marL="514350" indent="-514350">
              <a:buFont typeface="+mj-lt"/>
              <a:buAutoNum type="arabicParenR"/>
            </a:pPr>
            <a:r>
              <a:rPr lang="en-US" dirty="0"/>
              <a:t>Relationship Types and Patterns</a:t>
            </a:r>
          </a:p>
          <a:p>
            <a:pPr marL="514350" indent="-514350">
              <a:buFont typeface="+mj-lt"/>
              <a:buAutoNum type="arabicParenR"/>
            </a:pPr>
            <a:r>
              <a:rPr lang="en-US" dirty="0"/>
              <a:t>Usability Tips and Examples </a:t>
            </a:r>
          </a:p>
          <a:p>
            <a:pPr marL="514350" indent="-514350">
              <a:buFont typeface="+mj-lt"/>
              <a:buAutoNum type="arabicParenR"/>
            </a:pPr>
            <a:r>
              <a:rPr lang="en-US" dirty="0"/>
              <a:t>Performance and Scalability Tips</a:t>
            </a:r>
          </a:p>
          <a:p>
            <a:pPr marL="514350" indent="-514350">
              <a:buFont typeface="+mj-lt"/>
              <a:buAutoNum type="arabicParenR"/>
            </a:pPr>
            <a:endParaRPr lang="en-US" dirty="0"/>
          </a:p>
          <a:p>
            <a:pPr marL="514350" indent="-514350">
              <a:buFont typeface="+mj-lt"/>
              <a:buAutoNum type="arabicParenR"/>
            </a:pPr>
            <a:endParaRPr lang="en-US" dirty="0"/>
          </a:p>
          <a:p>
            <a:pPr marL="514350" indent="-514350">
              <a:buFont typeface="+mj-lt"/>
              <a:buAutoNum type="arabicParenR"/>
            </a:pPr>
            <a:endParaRPr lang="en-US" dirty="0"/>
          </a:p>
          <a:p>
            <a:endParaRPr lang="en-US" dirty="0"/>
          </a:p>
        </p:txBody>
      </p:sp>
      <p:sp>
        <p:nvSpPr>
          <p:cNvPr id="4" name="Slide Number Placeholder 3">
            <a:extLst>
              <a:ext uri="{FF2B5EF4-FFF2-40B4-BE49-F238E27FC236}">
                <a16:creationId xmlns:a16="http://schemas.microsoft.com/office/drawing/2014/main" id="{E1E5E349-A59D-4E13-BA79-E56F50DB9640}"/>
              </a:ext>
            </a:extLst>
          </p:cNvPr>
          <p:cNvSpPr>
            <a:spLocks noGrp="1"/>
          </p:cNvSpPr>
          <p:nvPr>
            <p:ph type="sldNum" sz="quarter" idx="12"/>
          </p:nvPr>
        </p:nvSpPr>
        <p:spPr/>
        <p:txBody>
          <a:bodyPr/>
          <a:lstStyle/>
          <a:p>
            <a:fld id="{54B41B7D-8EBF-455B-AE54-1409465E8E0D}" type="slidenum">
              <a:rPr lang="en-US" smtClean="0"/>
              <a:t>3</a:t>
            </a:fld>
            <a:endParaRPr lang="en-US"/>
          </a:p>
        </p:txBody>
      </p:sp>
    </p:spTree>
    <p:extLst>
      <p:ext uri="{BB962C8B-B14F-4D97-AF65-F5344CB8AC3E}">
        <p14:creationId xmlns:p14="http://schemas.microsoft.com/office/powerpoint/2010/main" val="256213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1"/>
          </p:nvPr>
        </p:nvSpPr>
        <p:spPr>
          <a:xfrm>
            <a:off x="838200" y="1584356"/>
            <a:ext cx="10515600" cy="4592607"/>
          </a:xfrm>
        </p:spPr>
        <p:txBody>
          <a:bodyPr>
            <a:normAutofit/>
          </a:bodyPr>
          <a:lstStyle/>
          <a:p>
            <a:r>
              <a:rPr lang="en-US" dirty="0"/>
              <a:t>The Role of Datasets in Power BI</a:t>
            </a:r>
          </a:p>
          <a:p>
            <a:r>
              <a:rPr lang="en-US" dirty="0"/>
              <a:t>Planning Scalable Datasets</a:t>
            </a:r>
          </a:p>
          <a:p>
            <a:r>
              <a:rPr lang="en-US" dirty="0"/>
              <a:t>End-to-End Dataset Development </a:t>
            </a:r>
          </a:p>
          <a:p>
            <a:pPr lvl="1"/>
            <a:r>
              <a:rPr lang="en-US" dirty="0"/>
              <a:t>Data Source and Access Layers </a:t>
            </a:r>
          </a:p>
          <a:p>
            <a:pPr lvl="1"/>
            <a:r>
              <a:rPr lang="en-US" dirty="0"/>
              <a:t>Data Model and Metadata</a:t>
            </a:r>
          </a:p>
          <a:p>
            <a:pPr lvl="1"/>
            <a:r>
              <a:rPr lang="en-US" dirty="0"/>
              <a:t>DAX Measures and Client Interface</a:t>
            </a:r>
          </a:p>
          <a:p>
            <a:r>
              <a:rPr lang="en-US" dirty="0"/>
              <a:t>Tips and Examples:</a:t>
            </a:r>
          </a:p>
          <a:p>
            <a:pPr lvl="1"/>
            <a:r>
              <a:rPr lang="en-US" dirty="0"/>
              <a:t>Usability</a:t>
            </a:r>
          </a:p>
          <a:p>
            <a:pPr lvl="1"/>
            <a:r>
              <a:rPr lang="en-US" dirty="0"/>
              <a:t>Performance and Scalability </a:t>
            </a:r>
          </a:p>
          <a:p>
            <a:pPr lvl="1"/>
            <a:r>
              <a:rPr lang="en-US" dirty="0"/>
              <a:t>Analysis</a:t>
            </a:r>
          </a:p>
        </p:txBody>
      </p:sp>
      <p:sp>
        <p:nvSpPr>
          <p:cNvPr id="4" name="Slide Number Placeholder 3">
            <a:extLst>
              <a:ext uri="{FF2B5EF4-FFF2-40B4-BE49-F238E27FC236}">
                <a16:creationId xmlns:a16="http://schemas.microsoft.com/office/drawing/2014/main" id="{357DC4CE-60D1-42F8-8B32-E8F3E0A04673}"/>
              </a:ext>
            </a:extLst>
          </p:cNvPr>
          <p:cNvSpPr>
            <a:spLocks noGrp="1"/>
          </p:cNvSpPr>
          <p:nvPr>
            <p:ph type="sldNum" sz="quarter" idx="12"/>
          </p:nvPr>
        </p:nvSpPr>
        <p:spPr/>
        <p:txBody>
          <a:bodyPr/>
          <a:lstStyle/>
          <a:p>
            <a:fld id="{54B41B7D-8EBF-455B-AE54-1409465E8E0D}" type="slidenum">
              <a:rPr lang="en-US" smtClean="0"/>
              <a:t>4</a:t>
            </a:fld>
            <a:endParaRPr lang="en-US"/>
          </a:p>
        </p:txBody>
      </p:sp>
    </p:spTree>
    <p:extLst>
      <p:ext uri="{BB962C8B-B14F-4D97-AF65-F5344CB8AC3E}">
        <p14:creationId xmlns:p14="http://schemas.microsoft.com/office/powerpoint/2010/main" val="298458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90B8-2E7E-48E2-BEAE-EA3F4DA1A6BE}"/>
              </a:ext>
            </a:extLst>
          </p:cNvPr>
          <p:cNvSpPr>
            <a:spLocks noGrp="1"/>
          </p:cNvSpPr>
          <p:nvPr>
            <p:ph type="title"/>
          </p:nvPr>
        </p:nvSpPr>
        <p:spPr>
          <a:xfrm>
            <a:off x="811040" y="111628"/>
            <a:ext cx="10515600" cy="1325563"/>
          </a:xfrm>
        </p:spPr>
        <p:txBody>
          <a:bodyPr/>
          <a:lstStyle/>
          <a:p>
            <a:r>
              <a:rPr lang="en-US" dirty="0"/>
              <a:t>Meet Your Presenter</a:t>
            </a:r>
          </a:p>
        </p:txBody>
      </p:sp>
      <p:sp>
        <p:nvSpPr>
          <p:cNvPr id="3" name="Content Placeholder 2">
            <a:extLst>
              <a:ext uri="{FF2B5EF4-FFF2-40B4-BE49-F238E27FC236}">
                <a16:creationId xmlns:a16="http://schemas.microsoft.com/office/drawing/2014/main" id="{19C1C78D-D8BD-4D07-B17C-4CAE524474BE}"/>
              </a:ext>
            </a:extLst>
          </p:cNvPr>
          <p:cNvSpPr>
            <a:spLocks noGrp="1"/>
          </p:cNvSpPr>
          <p:nvPr>
            <p:ph idx="1"/>
          </p:nvPr>
        </p:nvSpPr>
        <p:spPr>
          <a:xfrm>
            <a:off x="593756" y="1346656"/>
            <a:ext cx="5788937" cy="4486275"/>
          </a:xfrm>
        </p:spPr>
        <p:txBody>
          <a:bodyPr>
            <a:normAutofit fontScale="92500" lnSpcReduction="10000"/>
          </a:bodyPr>
          <a:lstStyle/>
          <a:p>
            <a:r>
              <a:rPr lang="en-US" dirty="0"/>
              <a:t>Boston BI User Group (PUG) Leader</a:t>
            </a:r>
          </a:p>
          <a:p>
            <a:r>
              <a:rPr lang="en-US" dirty="0"/>
              <a:t>BI Consultant, Frontline Analytics</a:t>
            </a:r>
          </a:p>
          <a:p>
            <a:r>
              <a:rPr lang="en-US" dirty="0"/>
              <a:t>Author of Power BI Book(s)</a:t>
            </a:r>
          </a:p>
          <a:p>
            <a:r>
              <a:rPr lang="en-US" dirty="0"/>
              <a:t>Blogger, Insight Quest</a:t>
            </a:r>
          </a:p>
          <a:p>
            <a:r>
              <a:rPr lang="en-US" dirty="0"/>
              <a:t>Sites:</a:t>
            </a:r>
          </a:p>
          <a:p>
            <a:pPr lvl="1"/>
            <a:r>
              <a:rPr lang="en-US" dirty="0">
                <a:hlinkClick r:id="rId3"/>
              </a:rPr>
              <a:t>http://insightsquest.com</a:t>
            </a:r>
            <a:endParaRPr lang="en-US" dirty="0"/>
          </a:p>
          <a:p>
            <a:pPr lvl="1"/>
            <a:r>
              <a:rPr lang="en-US" dirty="0">
                <a:hlinkClick r:id="rId4"/>
              </a:rPr>
              <a:t>http://frontlineanalytics.net</a:t>
            </a:r>
            <a:endParaRPr lang="en-US" dirty="0"/>
          </a:p>
          <a:p>
            <a:r>
              <a:rPr lang="en-US" dirty="0"/>
              <a:t>Contact:</a:t>
            </a:r>
          </a:p>
          <a:p>
            <a:pPr lvl="1"/>
            <a:r>
              <a:rPr lang="en-US" dirty="0"/>
              <a:t>Email: Brett.Powell@FrontlineAnalytics.net</a:t>
            </a:r>
          </a:p>
          <a:p>
            <a:pPr lvl="1"/>
            <a:r>
              <a:rPr lang="en-US" dirty="0"/>
              <a:t>Twitter: @BrettPowell76</a:t>
            </a:r>
          </a:p>
          <a:p>
            <a:pPr lvl="1"/>
            <a:r>
              <a:rPr lang="en-US" dirty="0"/>
              <a:t>LinkedIn</a:t>
            </a:r>
          </a:p>
          <a:p>
            <a:endParaRPr lang="en-US" dirty="0"/>
          </a:p>
          <a:p>
            <a:endParaRPr lang="en-US" dirty="0"/>
          </a:p>
        </p:txBody>
      </p:sp>
      <p:pic>
        <p:nvPicPr>
          <p:cNvPr id="6" name="Picture 5" descr="A person wearing glasses and smiling at the camera&#10;&#10;Description generated with very high confidence">
            <a:extLst>
              <a:ext uri="{FF2B5EF4-FFF2-40B4-BE49-F238E27FC236}">
                <a16:creationId xmlns:a16="http://schemas.microsoft.com/office/drawing/2014/main" id="{6353E9A3-6E57-446F-96B8-31401CF2C9B2}"/>
              </a:ext>
            </a:extLst>
          </p:cNvPr>
          <p:cNvPicPr>
            <a:picLocks noChangeAspect="1"/>
          </p:cNvPicPr>
          <p:nvPr/>
        </p:nvPicPr>
        <p:blipFill rotWithShape="1">
          <a:blip r:embed="rId5">
            <a:extLst>
              <a:ext uri="{28A0092B-C50C-407E-A947-70E740481C1C}">
                <a14:useLocalDpi xmlns:a14="http://schemas.microsoft.com/office/drawing/2010/main" val="0"/>
              </a:ext>
            </a:extLst>
          </a:blip>
          <a:srcRect l="33510" t="5213" r="23265" b="21327"/>
          <a:stretch/>
        </p:blipFill>
        <p:spPr>
          <a:xfrm>
            <a:off x="11021657" y="4754878"/>
            <a:ext cx="1049154" cy="1491917"/>
          </a:xfrm>
          <a:prstGeom prst="rect">
            <a:avLst/>
          </a:prstGeom>
        </p:spPr>
      </p:pic>
      <p:pic>
        <p:nvPicPr>
          <p:cNvPr id="8" name="Picture 7" descr="A screenshot of a cell phone&#10;&#10;Description generated with very high confidence">
            <a:extLst>
              <a:ext uri="{FF2B5EF4-FFF2-40B4-BE49-F238E27FC236}">
                <a16:creationId xmlns:a16="http://schemas.microsoft.com/office/drawing/2014/main" id="{F88279C5-4AD7-4E5F-94B0-C61BF18762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7779" y="1437191"/>
            <a:ext cx="2462615" cy="3068797"/>
          </a:xfrm>
          <a:prstGeom prst="rect">
            <a:avLst/>
          </a:prstGeom>
        </p:spPr>
      </p:pic>
      <p:pic>
        <p:nvPicPr>
          <p:cNvPr id="10" name="Picture 9">
            <a:extLst>
              <a:ext uri="{FF2B5EF4-FFF2-40B4-BE49-F238E27FC236}">
                <a16:creationId xmlns:a16="http://schemas.microsoft.com/office/drawing/2014/main" id="{813079DD-AA40-4CA2-8270-2DE774EE5F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5759" y="4799467"/>
            <a:ext cx="2647293" cy="1003508"/>
          </a:xfrm>
          <a:prstGeom prst="rect">
            <a:avLst/>
          </a:prstGeom>
        </p:spPr>
      </p:pic>
      <p:pic>
        <p:nvPicPr>
          <p:cNvPr id="5" name="Picture 4" descr="A screenshot of text&#10;&#10;Description generated with very high confidence">
            <a:extLst>
              <a:ext uri="{FF2B5EF4-FFF2-40B4-BE49-F238E27FC236}">
                <a16:creationId xmlns:a16="http://schemas.microsoft.com/office/drawing/2014/main" id="{29A82113-4A10-441A-BCF6-BA81A40FA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97468" y="1478133"/>
            <a:ext cx="2466237" cy="3027855"/>
          </a:xfrm>
          <a:prstGeom prst="rect">
            <a:avLst/>
          </a:prstGeom>
        </p:spPr>
      </p:pic>
      <p:sp>
        <p:nvSpPr>
          <p:cNvPr id="4" name="Slide Number Placeholder 3">
            <a:extLst>
              <a:ext uri="{FF2B5EF4-FFF2-40B4-BE49-F238E27FC236}">
                <a16:creationId xmlns:a16="http://schemas.microsoft.com/office/drawing/2014/main" id="{72D01DC7-B032-47F9-A25A-0AC9A0040719}"/>
              </a:ext>
            </a:extLst>
          </p:cNvPr>
          <p:cNvSpPr>
            <a:spLocks noGrp="1"/>
          </p:cNvSpPr>
          <p:nvPr>
            <p:ph type="sldNum" sz="quarter" idx="12"/>
          </p:nvPr>
        </p:nvSpPr>
        <p:spPr/>
        <p:txBody>
          <a:bodyPr/>
          <a:lstStyle/>
          <a:p>
            <a:fld id="{54B41B7D-8EBF-455B-AE54-1409465E8E0D}" type="slidenum">
              <a:rPr lang="en-US" smtClean="0"/>
              <a:t>5</a:t>
            </a:fld>
            <a:endParaRPr lang="en-US"/>
          </a:p>
        </p:txBody>
      </p:sp>
    </p:spTree>
    <p:extLst>
      <p:ext uri="{BB962C8B-B14F-4D97-AF65-F5344CB8AC3E}">
        <p14:creationId xmlns:p14="http://schemas.microsoft.com/office/powerpoint/2010/main" val="234999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p:txBody>
          <a:bodyPr/>
          <a:lstStyle/>
          <a:p>
            <a:pPr algn="ctr"/>
            <a:r>
              <a:rPr lang="en-US" dirty="0"/>
              <a:t>Datasets in Power BI</a:t>
            </a:r>
          </a:p>
        </p:txBody>
      </p:sp>
    </p:spTree>
    <p:extLst>
      <p:ext uri="{BB962C8B-B14F-4D97-AF65-F5344CB8AC3E}">
        <p14:creationId xmlns:p14="http://schemas.microsoft.com/office/powerpoint/2010/main" val="69215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155249" y="893877"/>
            <a:ext cx="5933317" cy="5350805"/>
          </a:xfrm>
        </p:spPr>
        <p:txBody>
          <a:bodyPr>
            <a:normAutofit/>
          </a:bodyPr>
          <a:lstStyle/>
          <a:p>
            <a:r>
              <a:rPr lang="en-US" dirty="0"/>
              <a:t>Analytical Data Models (</a:t>
            </a:r>
            <a:r>
              <a:rPr lang="en-US" b="1" u="sng" dirty="0"/>
              <a:t>not</a:t>
            </a:r>
            <a:r>
              <a:rPr lang="en-US" dirty="0"/>
              <a:t> Reports)</a:t>
            </a:r>
            <a:endParaRPr lang="en-US" sz="2400" dirty="0"/>
          </a:p>
          <a:p>
            <a:pPr lvl="1"/>
            <a:r>
              <a:rPr lang="en-US" dirty="0"/>
              <a:t>Platforms for Reporting &amp; Analysis</a:t>
            </a:r>
            <a:endParaRPr lang="en-US" sz="1800" dirty="0"/>
          </a:p>
          <a:p>
            <a:pPr lvl="2"/>
            <a:r>
              <a:rPr lang="en-US" dirty="0"/>
              <a:t>User Interface for Client Tools</a:t>
            </a:r>
          </a:p>
          <a:p>
            <a:pPr lvl="2"/>
            <a:r>
              <a:rPr lang="en-US" dirty="0"/>
              <a:t>Embedded Business Logic</a:t>
            </a:r>
          </a:p>
          <a:p>
            <a:pPr lvl="1"/>
            <a:r>
              <a:rPr lang="en-US" dirty="0"/>
              <a:t>Reports connect to Datasets</a:t>
            </a:r>
          </a:p>
          <a:p>
            <a:pPr lvl="1"/>
            <a:endParaRPr lang="en-US" dirty="0"/>
          </a:p>
          <a:p>
            <a:pPr marL="457200" lvl="1" indent="0">
              <a:buNone/>
            </a:pPr>
            <a:endParaRPr lang="en-US" dirty="0"/>
          </a:p>
          <a:p>
            <a:pPr marL="457200" lvl="1" indent="0">
              <a:buNone/>
            </a:pPr>
            <a:endParaRPr lang="en-US" dirty="0"/>
          </a:p>
          <a:p>
            <a:pPr marL="457200" lvl="1" indent="0">
              <a:buNone/>
            </a:pPr>
            <a:endParaRPr lang="en-US" dirty="0"/>
          </a:p>
          <a:p>
            <a:r>
              <a:rPr lang="en-US" dirty="0"/>
              <a:t>Dataset Layers:</a:t>
            </a:r>
          </a:p>
          <a:p>
            <a:pPr marL="914400" lvl="1" indent="-457200">
              <a:buFont typeface="+mj-lt"/>
              <a:buAutoNum type="arabicPeriod"/>
            </a:pPr>
            <a:r>
              <a:rPr lang="en-US" dirty="0"/>
              <a:t>Data Access and Transform (M Query)</a:t>
            </a:r>
          </a:p>
          <a:p>
            <a:pPr marL="914400" lvl="1" indent="-457200">
              <a:buFont typeface="+mj-lt"/>
              <a:buAutoNum type="arabicPeriod"/>
            </a:pPr>
            <a:r>
              <a:rPr lang="en-US" dirty="0"/>
              <a:t>Data Model (Import or </a:t>
            </a:r>
            <a:r>
              <a:rPr lang="en-US" dirty="0" err="1"/>
              <a:t>DirectQuery</a:t>
            </a:r>
            <a:r>
              <a:rPr lang="en-US" dirty="0"/>
              <a:t>)</a:t>
            </a:r>
          </a:p>
          <a:p>
            <a:pPr marL="914400" lvl="1" indent="-457200">
              <a:buFont typeface="+mj-lt"/>
              <a:buAutoNum type="arabicPeriod"/>
            </a:pPr>
            <a:r>
              <a:rPr lang="en-US" dirty="0"/>
              <a:t>DAX Measures</a:t>
            </a:r>
          </a:p>
          <a:p>
            <a:endParaRPr lang="en-US" sz="2400" dirty="0"/>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8983" y="93349"/>
            <a:ext cx="6182197" cy="636556"/>
          </a:xfrm>
        </p:spPr>
        <p:txBody>
          <a:bodyPr>
            <a:normAutofit fontScale="90000"/>
          </a:bodyPr>
          <a:lstStyle/>
          <a:p>
            <a:pPr algn="ctr"/>
            <a:r>
              <a:rPr lang="en-US" dirty="0"/>
              <a:t>Power BI Datasets Defined</a:t>
            </a:r>
          </a:p>
        </p:txBody>
      </p:sp>
      <p:graphicFrame>
        <p:nvGraphicFramePr>
          <p:cNvPr id="3" name="Diagram 2">
            <a:extLst>
              <a:ext uri="{FF2B5EF4-FFF2-40B4-BE49-F238E27FC236}">
                <a16:creationId xmlns:a16="http://schemas.microsoft.com/office/drawing/2014/main" id="{44527E7A-7979-42E5-BE4E-3B86E98E508A}"/>
              </a:ext>
            </a:extLst>
          </p:cNvPr>
          <p:cNvGraphicFramePr/>
          <p:nvPr>
            <p:extLst>
              <p:ext uri="{D42A27DB-BD31-4B8C-83A1-F6EECF244321}">
                <p14:modId xmlns:p14="http://schemas.microsoft.com/office/powerpoint/2010/main" val="736807929"/>
              </p:ext>
            </p:extLst>
          </p:nvPr>
        </p:nvGraphicFramePr>
        <p:xfrm>
          <a:off x="6174851" y="1016541"/>
          <a:ext cx="5805312" cy="4409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A1E48D00-F8A7-49ED-AD1D-A31D1B7B38A2}"/>
              </a:ext>
            </a:extLst>
          </p:cNvPr>
          <p:cNvPicPr>
            <a:picLocks noChangeAspect="1"/>
          </p:cNvPicPr>
          <p:nvPr/>
        </p:nvPicPr>
        <p:blipFill rotWithShape="1">
          <a:blip r:embed="rId8"/>
          <a:srcRect r="3704" b="6098"/>
          <a:stretch/>
        </p:blipFill>
        <p:spPr>
          <a:xfrm>
            <a:off x="908971" y="2847844"/>
            <a:ext cx="4180024" cy="1442870"/>
          </a:xfrm>
          <a:prstGeom prst="rect">
            <a:avLst/>
          </a:prstGeom>
        </p:spPr>
      </p:pic>
      <p:sp>
        <p:nvSpPr>
          <p:cNvPr id="6" name="TextBox 5">
            <a:extLst>
              <a:ext uri="{FF2B5EF4-FFF2-40B4-BE49-F238E27FC236}">
                <a16:creationId xmlns:a16="http://schemas.microsoft.com/office/drawing/2014/main" id="{3AC839E1-681D-4965-B6B3-FF12F300F17A}"/>
              </a:ext>
            </a:extLst>
          </p:cNvPr>
          <p:cNvSpPr txBox="1"/>
          <p:nvPr/>
        </p:nvSpPr>
        <p:spPr>
          <a:xfrm>
            <a:off x="7750097" y="5425580"/>
            <a:ext cx="3088888" cy="369332"/>
          </a:xfrm>
          <a:prstGeom prst="rect">
            <a:avLst/>
          </a:prstGeom>
          <a:noFill/>
        </p:spPr>
        <p:txBody>
          <a:bodyPr wrap="square" rtlCol="0">
            <a:spAutoFit/>
          </a:bodyPr>
          <a:lstStyle/>
          <a:p>
            <a:r>
              <a:rPr lang="en-US" b="1" dirty="0"/>
              <a:t>Three Layers of PBI Datasets</a:t>
            </a:r>
          </a:p>
        </p:txBody>
      </p:sp>
      <p:sp>
        <p:nvSpPr>
          <p:cNvPr id="7" name="Slide Number Placeholder 6">
            <a:extLst>
              <a:ext uri="{FF2B5EF4-FFF2-40B4-BE49-F238E27FC236}">
                <a16:creationId xmlns:a16="http://schemas.microsoft.com/office/drawing/2014/main" id="{57A5AFC4-12FD-447E-BF05-FE33BB4E6E59}"/>
              </a:ext>
            </a:extLst>
          </p:cNvPr>
          <p:cNvSpPr>
            <a:spLocks noGrp="1"/>
          </p:cNvSpPr>
          <p:nvPr>
            <p:ph type="sldNum" sz="quarter" idx="12"/>
          </p:nvPr>
        </p:nvSpPr>
        <p:spPr/>
        <p:txBody>
          <a:bodyPr/>
          <a:lstStyle/>
          <a:p>
            <a:fld id="{DEB70F92-0C9C-4AA6-AD05-3BC07D552F67}" type="slidenum">
              <a:rPr lang="en-US" smtClean="0"/>
              <a:t>7</a:t>
            </a:fld>
            <a:endParaRPr lang="en-US"/>
          </a:p>
        </p:txBody>
      </p:sp>
    </p:spTree>
    <p:extLst>
      <p:ext uri="{BB962C8B-B14F-4D97-AF65-F5344CB8AC3E}">
        <p14:creationId xmlns:p14="http://schemas.microsoft.com/office/powerpoint/2010/main" val="2556621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B4CE86-5310-4FD6-85FE-0B551F6210A9}"/>
              </a:ext>
            </a:extLst>
          </p:cNvPr>
          <p:cNvSpPr>
            <a:spLocks noGrp="1"/>
          </p:cNvSpPr>
          <p:nvPr>
            <p:ph sz="half" idx="4294967295"/>
          </p:nvPr>
        </p:nvSpPr>
        <p:spPr>
          <a:xfrm>
            <a:off x="257472" y="769650"/>
            <a:ext cx="4985461" cy="5231141"/>
          </a:xfrm>
        </p:spPr>
        <p:txBody>
          <a:bodyPr>
            <a:normAutofit/>
          </a:bodyPr>
          <a:lstStyle/>
          <a:p>
            <a:r>
              <a:rPr lang="en-US" sz="3200" dirty="0"/>
              <a:t>Intuitive User Interface</a:t>
            </a:r>
          </a:p>
          <a:p>
            <a:r>
              <a:rPr lang="en-US" sz="3200" dirty="0"/>
              <a:t>Version Control; Reusability</a:t>
            </a:r>
            <a:endParaRPr lang="en-US" dirty="0"/>
          </a:p>
          <a:p>
            <a:r>
              <a:rPr lang="en-US" sz="3200" dirty="0"/>
              <a:t>Data Security </a:t>
            </a:r>
          </a:p>
          <a:p>
            <a:r>
              <a:rPr lang="en-US" sz="3200" dirty="0"/>
              <a:t>Query Performance </a:t>
            </a:r>
          </a:p>
          <a:p>
            <a:r>
              <a:rPr lang="en-US" sz="3200" dirty="0"/>
              <a:t>Scalability</a:t>
            </a:r>
          </a:p>
          <a:p>
            <a:r>
              <a:rPr lang="en-US" sz="3200" dirty="0"/>
              <a:t>Analytics</a:t>
            </a:r>
          </a:p>
          <a:p>
            <a:r>
              <a:rPr lang="en-US" sz="3200" dirty="0"/>
              <a:t>Availability </a:t>
            </a:r>
          </a:p>
          <a:p>
            <a:r>
              <a:rPr lang="en-US" sz="3200" dirty="0"/>
              <a:t>Manageability</a:t>
            </a:r>
          </a:p>
        </p:txBody>
      </p:sp>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2998983" y="93349"/>
            <a:ext cx="6182197" cy="636556"/>
          </a:xfrm>
        </p:spPr>
        <p:txBody>
          <a:bodyPr>
            <a:normAutofit fontScale="90000"/>
          </a:bodyPr>
          <a:lstStyle/>
          <a:p>
            <a:pPr algn="ctr"/>
            <a:r>
              <a:rPr lang="en-US" dirty="0"/>
              <a:t>Dataset Design Objectives</a:t>
            </a:r>
          </a:p>
        </p:txBody>
      </p:sp>
      <p:pic>
        <p:nvPicPr>
          <p:cNvPr id="3" name="Picture 2">
            <a:extLst>
              <a:ext uri="{FF2B5EF4-FFF2-40B4-BE49-F238E27FC236}">
                <a16:creationId xmlns:a16="http://schemas.microsoft.com/office/drawing/2014/main" id="{CFF2685C-67F2-435D-A3BB-251DD578A316}"/>
              </a:ext>
            </a:extLst>
          </p:cNvPr>
          <p:cNvPicPr>
            <a:picLocks noChangeAspect="1"/>
          </p:cNvPicPr>
          <p:nvPr/>
        </p:nvPicPr>
        <p:blipFill rotWithShape="1">
          <a:blip r:embed="rId3"/>
          <a:srcRect r="9931"/>
          <a:stretch/>
        </p:blipFill>
        <p:spPr>
          <a:xfrm>
            <a:off x="8729778" y="845451"/>
            <a:ext cx="2119717" cy="3021311"/>
          </a:xfrm>
          <a:prstGeom prst="rect">
            <a:avLst/>
          </a:prstGeom>
        </p:spPr>
      </p:pic>
      <p:sp>
        <p:nvSpPr>
          <p:cNvPr id="5" name="TextBox 4">
            <a:extLst>
              <a:ext uri="{FF2B5EF4-FFF2-40B4-BE49-F238E27FC236}">
                <a16:creationId xmlns:a16="http://schemas.microsoft.com/office/drawing/2014/main" id="{C71FD33B-BA8A-4944-B5DA-A683613FC20C}"/>
              </a:ext>
            </a:extLst>
          </p:cNvPr>
          <p:cNvSpPr txBox="1"/>
          <p:nvPr/>
        </p:nvSpPr>
        <p:spPr>
          <a:xfrm>
            <a:off x="8688893" y="3820092"/>
            <a:ext cx="2243021" cy="307777"/>
          </a:xfrm>
          <a:prstGeom prst="rect">
            <a:avLst/>
          </a:prstGeom>
          <a:noFill/>
        </p:spPr>
        <p:txBody>
          <a:bodyPr wrap="square" rtlCol="0">
            <a:spAutoFit/>
          </a:bodyPr>
          <a:lstStyle/>
          <a:p>
            <a:pPr algn="ctr"/>
            <a:r>
              <a:rPr lang="en-US" sz="1400" b="1" dirty="0"/>
              <a:t>Power BI Publisher for Excel</a:t>
            </a:r>
          </a:p>
        </p:txBody>
      </p:sp>
      <p:pic>
        <p:nvPicPr>
          <p:cNvPr id="6" name="Picture 5">
            <a:extLst>
              <a:ext uri="{FF2B5EF4-FFF2-40B4-BE49-F238E27FC236}">
                <a16:creationId xmlns:a16="http://schemas.microsoft.com/office/drawing/2014/main" id="{B8CA81DB-5A34-4BE4-A350-32863F16925A}"/>
              </a:ext>
            </a:extLst>
          </p:cNvPr>
          <p:cNvPicPr>
            <a:picLocks noChangeAspect="1"/>
          </p:cNvPicPr>
          <p:nvPr/>
        </p:nvPicPr>
        <p:blipFill>
          <a:blip r:embed="rId4"/>
          <a:stretch>
            <a:fillRect/>
          </a:stretch>
        </p:blipFill>
        <p:spPr>
          <a:xfrm>
            <a:off x="5628347" y="858737"/>
            <a:ext cx="2126519" cy="3008025"/>
          </a:xfrm>
          <a:prstGeom prst="rect">
            <a:avLst/>
          </a:prstGeom>
        </p:spPr>
      </p:pic>
      <p:sp>
        <p:nvSpPr>
          <p:cNvPr id="9" name="TextBox 8">
            <a:extLst>
              <a:ext uri="{FF2B5EF4-FFF2-40B4-BE49-F238E27FC236}">
                <a16:creationId xmlns:a16="http://schemas.microsoft.com/office/drawing/2014/main" id="{404F64C0-7B9E-4E8B-9A68-451054343FCE}"/>
              </a:ext>
            </a:extLst>
          </p:cNvPr>
          <p:cNvSpPr txBox="1"/>
          <p:nvPr/>
        </p:nvSpPr>
        <p:spPr>
          <a:xfrm>
            <a:off x="5526593" y="3820092"/>
            <a:ext cx="2432358" cy="307777"/>
          </a:xfrm>
          <a:prstGeom prst="rect">
            <a:avLst/>
          </a:prstGeom>
          <a:noFill/>
        </p:spPr>
        <p:txBody>
          <a:bodyPr wrap="square" rtlCol="0">
            <a:spAutoFit/>
          </a:bodyPr>
          <a:lstStyle/>
          <a:p>
            <a:pPr algn="ctr"/>
            <a:r>
              <a:rPr lang="en-US" sz="1400" b="1" dirty="0"/>
              <a:t>PBIX Report: Live Connection</a:t>
            </a:r>
          </a:p>
        </p:txBody>
      </p:sp>
      <p:pic>
        <p:nvPicPr>
          <p:cNvPr id="10" name="Picture 9" descr="A screenshot of a cell phone&#10;&#10;Description generated with very high confidence">
            <a:extLst>
              <a:ext uri="{FF2B5EF4-FFF2-40B4-BE49-F238E27FC236}">
                <a16:creationId xmlns:a16="http://schemas.microsoft.com/office/drawing/2014/main" id="{B6E6B6DD-4A1B-46E8-8A72-A3CE457BAE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6593" y="4138548"/>
            <a:ext cx="5657498" cy="1814493"/>
          </a:xfrm>
          <a:prstGeom prst="rect">
            <a:avLst/>
          </a:prstGeom>
        </p:spPr>
      </p:pic>
      <p:sp>
        <p:nvSpPr>
          <p:cNvPr id="13" name="TextBox 12">
            <a:extLst>
              <a:ext uri="{FF2B5EF4-FFF2-40B4-BE49-F238E27FC236}">
                <a16:creationId xmlns:a16="http://schemas.microsoft.com/office/drawing/2014/main" id="{EE402F68-D844-47E7-88F3-28D86E49023B}"/>
              </a:ext>
            </a:extLst>
          </p:cNvPr>
          <p:cNvSpPr txBox="1"/>
          <p:nvPr/>
        </p:nvSpPr>
        <p:spPr>
          <a:xfrm>
            <a:off x="6212564" y="6000791"/>
            <a:ext cx="4392245" cy="307777"/>
          </a:xfrm>
          <a:prstGeom prst="rect">
            <a:avLst/>
          </a:prstGeom>
          <a:noFill/>
        </p:spPr>
        <p:txBody>
          <a:bodyPr wrap="square" rtlCol="0">
            <a:spAutoFit/>
          </a:bodyPr>
          <a:lstStyle/>
          <a:p>
            <a:pPr algn="ctr"/>
            <a:r>
              <a:rPr lang="en-US" sz="1400" b="1" dirty="0"/>
              <a:t>Assigning Users/Groups to Row Level Security Roles</a:t>
            </a:r>
          </a:p>
        </p:txBody>
      </p:sp>
      <p:sp>
        <p:nvSpPr>
          <p:cNvPr id="7" name="Slide Number Placeholder 6">
            <a:extLst>
              <a:ext uri="{FF2B5EF4-FFF2-40B4-BE49-F238E27FC236}">
                <a16:creationId xmlns:a16="http://schemas.microsoft.com/office/drawing/2014/main" id="{7B82684D-BD29-4CE7-9E14-F6CC308AD344}"/>
              </a:ext>
            </a:extLst>
          </p:cNvPr>
          <p:cNvSpPr>
            <a:spLocks noGrp="1"/>
          </p:cNvSpPr>
          <p:nvPr>
            <p:ph type="sldNum" sz="quarter" idx="12"/>
          </p:nvPr>
        </p:nvSpPr>
        <p:spPr/>
        <p:txBody>
          <a:bodyPr/>
          <a:lstStyle/>
          <a:p>
            <a:fld id="{DEB70F92-0C9C-4AA6-AD05-3BC07D552F67}" type="slidenum">
              <a:rPr lang="en-US" smtClean="0"/>
              <a:t>8</a:t>
            </a:fld>
            <a:endParaRPr lang="en-US"/>
          </a:p>
        </p:txBody>
      </p:sp>
    </p:spTree>
    <p:extLst>
      <p:ext uri="{BB962C8B-B14F-4D97-AF65-F5344CB8AC3E}">
        <p14:creationId xmlns:p14="http://schemas.microsoft.com/office/powerpoint/2010/main" val="2364922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035C-5E29-4BB5-A6C8-48FCEECF3E92}"/>
              </a:ext>
            </a:extLst>
          </p:cNvPr>
          <p:cNvSpPr>
            <a:spLocks noGrp="1"/>
          </p:cNvSpPr>
          <p:nvPr>
            <p:ph type="title" idx="4294967295"/>
          </p:nvPr>
        </p:nvSpPr>
        <p:spPr>
          <a:xfrm>
            <a:off x="1299728" y="0"/>
            <a:ext cx="9501167" cy="636556"/>
          </a:xfrm>
        </p:spPr>
        <p:txBody>
          <a:bodyPr>
            <a:normAutofit fontScale="90000"/>
          </a:bodyPr>
          <a:lstStyle/>
          <a:p>
            <a:pPr algn="ctr"/>
            <a:r>
              <a:rPr lang="en-US" dirty="0"/>
              <a:t>Dataset Designers in Power BI Teams</a:t>
            </a:r>
          </a:p>
        </p:txBody>
      </p:sp>
      <p:pic>
        <p:nvPicPr>
          <p:cNvPr id="5" name="Graphic 4" descr="Man">
            <a:extLst>
              <a:ext uri="{FF2B5EF4-FFF2-40B4-BE49-F238E27FC236}">
                <a16:creationId xmlns:a16="http://schemas.microsoft.com/office/drawing/2014/main" id="{EC90BECE-A9E8-4CB4-AF6B-5CAE90C779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0022" y="1438135"/>
            <a:ext cx="914400" cy="914400"/>
          </a:xfrm>
          <a:prstGeom prst="rect">
            <a:avLst/>
          </a:prstGeom>
        </p:spPr>
      </p:pic>
      <p:pic>
        <p:nvPicPr>
          <p:cNvPr id="7" name="Graphic 6" descr="Woman">
            <a:extLst>
              <a:ext uri="{FF2B5EF4-FFF2-40B4-BE49-F238E27FC236}">
                <a16:creationId xmlns:a16="http://schemas.microsoft.com/office/drawing/2014/main" id="{EDB2BDE9-DF06-41B7-92A8-8A52396230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79037" y="1438135"/>
            <a:ext cx="914400" cy="914400"/>
          </a:xfrm>
          <a:prstGeom prst="rect">
            <a:avLst/>
          </a:prstGeom>
        </p:spPr>
      </p:pic>
      <p:sp>
        <p:nvSpPr>
          <p:cNvPr id="8" name="Rectangle 7">
            <a:extLst>
              <a:ext uri="{FF2B5EF4-FFF2-40B4-BE49-F238E27FC236}">
                <a16:creationId xmlns:a16="http://schemas.microsoft.com/office/drawing/2014/main" id="{F0BC2DFC-CAFD-4CBB-9914-D07C7762084B}"/>
              </a:ext>
            </a:extLst>
          </p:cNvPr>
          <p:cNvSpPr/>
          <p:nvPr/>
        </p:nvSpPr>
        <p:spPr>
          <a:xfrm>
            <a:off x="841328" y="717426"/>
            <a:ext cx="2889504" cy="591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Dataset Designers</a:t>
            </a:r>
          </a:p>
        </p:txBody>
      </p:sp>
      <p:sp>
        <p:nvSpPr>
          <p:cNvPr id="10" name="Rectangle 9">
            <a:extLst>
              <a:ext uri="{FF2B5EF4-FFF2-40B4-BE49-F238E27FC236}">
                <a16:creationId xmlns:a16="http://schemas.microsoft.com/office/drawing/2014/main" id="{161189C9-ABC7-414C-A7D3-01C9028C7C1E}"/>
              </a:ext>
            </a:extLst>
          </p:cNvPr>
          <p:cNvSpPr/>
          <p:nvPr/>
        </p:nvSpPr>
        <p:spPr>
          <a:xfrm>
            <a:off x="841326" y="2481343"/>
            <a:ext cx="2885099" cy="3684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Data Source Owners</a:t>
            </a:r>
          </a:p>
          <a:p>
            <a:pPr marL="742950" lvl="1" indent="-285750">
              <a:buFont typeface="Arial" panose="020B0604020202020204" pitchFamily="34" charset="0"/>
              <a:buChar char="•"/>
            </a:pPr>
            <a:r>
              <a:rPr lang="en-US" dirty="0"/>
              <a:t>Report Authors</a:t>
            </a:r>
          </a:p>
          <a:p>
            <a:pPr marL="742950" lvl="1" indent="-285750">
              <a:buFont typeface="Arial" panose="020B0604020202020204" pitchFamily="34" charset="0"/>
              <a:buChar char="•"/>
            </a:pPr>
            <a:r>
              <a:rPr lang="en-US" dirty="0"/>
              <a:t>Power BI Admin(s)</a:t>
            </a:r>
          </a:p>
          <a:p>
            <a:pPr marL="285750" indent="-285750">
              <a:buFont typeface="Arial" panose="020B0604020202020204" pitchFamily="34" charset="0"/>
              <a:buChar char="•"/>
            </a:pPr>
            <a:r>
              <a:rPr lang="en-US" dirty="0"/>
              <a:t>Data Access</a:t>
            </a:r>
          </a:p>
          <a:p>
            <a:pPr marL="742950" lvl="1" indent="-285750">
              <a:buFont typeface="Arial" panose="020B0604020202020204" pitchFamily="34" charset="0"/>
              <a:buChar char="•"/>
            </a:pPr>
            <a:r>
              <a:rPr lang="en-US" dirty="0"/>
              <a:t>Privacy Levels</a:t>
            </a:r>
          </a:p>
          <a:p>
            <a:pPr marL="742950" lvl="1" indent="-285750">
              <a:buFont typeface="Arial" panose="020B0604020202020204" pitchFamily="34" charset="0"/>
              <a:buChar char="•"/>
            </a:pPr>
            <a:r>
              <a:rPr lang="en-US" dirty="0"/>
              <a:t>M (or SQL)</a:t>
            </a:r>
          </a:p>
          <a:p>
            <a:pPr marL="742950" lvl="1" indent="-285750">
              <a:buFont typeface="Arial" panose="020B0604020202020204" pitchFamily="34" charset="0"/>
              <a:buChar char="•"/>
            </a:pPr>
            <a:r>
              <a:rPr lang="en-US" dirty="0"/>
              <a:t>Authentication</a:t>
            </a:r>
          </a:p>
          <a:p>
            <a:pPr marL="742950" lvl="1" indent="-285750">
              <a:buFont typeface="Arial" panose="020B0604020202020204" pitchFamily="34" charset="0"/>
              <a:buChar char="•"/>
            </a:pPr>
            <a:r>
              <a:rPr lang="en-US" dirty="0"/>
              <a:t>Data Refresh </a:t>
            </a:r>
          </a:p>
          <a:p>
            <a:pPr marL="285750" indent="-285750">
              <a:buFont typeface="Arial" panose="020B0604020202020204" pitchFamily="34" charset="0"/>
              <a:buChar char="•"/>
            </a:pPr>
            <a:r>
              <a:rPr lang="en-US" dirty="0"/>
              <a:t>Data Model</a:t>
            </a:r>
          </a:p>
          <a:p>
            <a:pPr marL="742950" lvl="1" indent="-285750">
              <a:buFont typeface="Arial" panose="020B0604020202020204" pitchFamily="34" charset="0"/>
              <a:buChar char="•"/>
            </a:pPr>
            <a:r>
              <a:rPr lang="en-US" dirty="0"/>
              <a:t>DAX Measures</a:t>
            </a:r>
          </a:p>
          <a:p>
            <a:pPr marL="742950" lvl="1" indent="-285750">
              <a:buFont typeface="Arial" panose="020B0604020202020204" pitchFamily="34" charset="0"/>
              <a:buChar char="•"/>
            </a:pPr>
            <a:r>
              <a:rPr lang="en-US" dirty="0"/>
              <a:t>Security Roles</a:t>
            </a:r>
          </a:p>
          <a:p>
            <a:pPr marL="742950" lvl="1" indent="-285750">
              <a:buFont typeface="Arial" panose="020B0604020202020204" pitchFamily="34" charset="0"/>
              <a:buChar char="•"/>
            </a:pPr>
            <a:r>
              <a:rPr lang="en-US" dirty="0"/>
              <a:t>Metadata</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1" name="Rectangle 10">
            <a:extLst>
              <a:ext uri="{FF2B5EF4-FFF2-40B4-BE49-F238E27FC236}">
                <a16:creationId xmlns:a16="http://schemas.microsoft.com/office/drawing/2014/main" id="{0EEF4E4B-767C-4897-8EDD-DE3FBB7EBFEA}"/>
              </a:ext>
            </a:extLst>
          </p:cNvPr>
          <p:cNvSpPr/>
          <p:nvPr/>
        </p:nvSpPr>
        <p:spPr>
          <a:xfrm>
            <a:off x="4755471" y="704946"/>
            <a:ext cx="2889504" cy="591901"/>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 Authors</a:t>
            </a:r>
          </a:p>
        </p:txBody>
      </p:sp>
      <p:sp>
        <p:nvSpPr>
          <p:cNvPr id="13" name="Rectangle 12">
            <a:extLst>
              <a:ext uri="{FF2B5EF4-FFF2-40B4-BE49-F238E27FC236}">
                <a16:creationId xmlns:a16="http://schemas.microsoft.com/office/drawing/2014/main" id="{C2FAA36A-481C-4D40-9E2B-CD8EF164EDE2}"/>
              </a:ext>
            </a:extLst>
          </p:cNvPr>
          <p:cNvSpPr/>
          <p:nvPr/>
        </p:nvSpPr>
        <p:spPr>
          <a:xfrm>
            <a:off x="4716143" y="2468864"/>
            <a:ext cx="2889504" cy="36965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Business Users</a:t>
            </a:r>
          </a:p>
          <a:p>
            <a:pPr marL="742950" lvl="1" indent="-285750">
              <a:buFont typeface="Arial" panose="020B0604020202020204" pitchFamily="34" charset="0"/>
              <a:buChar char="•"/>
            </a:pPr>
            <a:r>
              <a:rPr lang="en-US" dirty="0"/>
              <a:t>Dataset Designers</a:t>
            </a:r>
          </a:p>
          <a:p>
            <a:pPr marL="285750" indent="-285750">
              <a:buFont typeface="Arial" panose="020B0604020202020204" pitchFamily="34" charset="0"/>
              <a:buChar char="•"/>
            </a:pPr>
            <a:r>
              <a:rPr lang="en-US" dirty="0"/>
              <a:t>Reports and Dashboards</a:t>
            </a:r>
          </a:p>
          <a:p>
            <a:pPr marL="742950" lvl="1" indent="-285750">
              <a:buFont typeface="Arial" panose="020B0604020202020204" pitchFamily="34" charset="0"/>
              <a:buChar char="•"/>
            </a:pPr>
            <a:r>
              <a:rPr lang="en-US" dirty="0"/>
              <a:t>Design Standards</a:t>
            </a:r>
          </a:p>
          <a:p>
            <a:pPr marL="742950" lvl="1" indent="-285750">
              <a:buFont typeface="Arial" panose="020B0604020202020204" pitchFamily="34" charset="0"/>
              <a:buChar char="•"/>
            </a:pPr>
            <a:r>
              <a:rPr lang="en-US" dirty="0"/>
              <a:t>Interactivity</a:t>
            </a:r>
          </a:p>
          <a:p>
            <a:pPr marL="285750" indent="-285750">
              <a:buFont typeface="Arial" panose="020B0604020202020204" pitchFamily="34" charset="0"/>
              <a:buChar char="•"/>
            </a:pPr>
            <a:r>
              <a:rPr lang="en-US" dirty="0"/>
              <a:t>Mobile Experience</a:t>
            </a:r>
          </a:p>
          <a:p>
            <a:pPr marL="742950" lvl="1" indent="-285750">
              <a:buFont typeface="Arial" panose="020B0604020202020204" pitchFamily="34" charset="0"/>
              <a:buChar char="•"/>
            </a:pPr>
            <a:r>
              <a:rPr lang="en-US" dirty="0"/>
              <a:t>Mobile Optimized</a:t>
            </a:r>
          </a:p>
          <a:p>
            <a:pPr marL="285750" indent="-285750">
              <a:buFont typeface="Arial" panose="020B0604020202020204" pitchFamily="34" charset="0"/>
              <a:buChar char="•"/>
            </a:pPr>
            <a:r>
              <a:rPr lang="en-US" dirty="0"/>
              <a:t>Content Distribution</a:t>
            </a:r>
          </a:p>
          <a:p>
            <a:pPr marL="742950" lvl="1" indent="-285750">
              <a:buFont typeface="Arial" panose="020B0604020202020204" pitchFamily="34" charset="0"/>
              <a:buChar char="•"/>
            </a:pPr>
            <a:r>
              <a:rPr lang="en-US" dirty="0"/>
              <a:t>Apps</a:t>
            </a:r>
          </a:p>
          <a:p>
            <a:pPr marL="742950" lvl="1" indent="-285750">
              <a:buFont typeface="Arial" panose="020B0604020202020204" pitchFamily="34" charset="0"/>
              <a:buChar char="•"/>
            </a:pPr>
            <a:r>
              <a:rPr lang="en-US" dirty="0"/>
              <a:t>Subscriptions</a:t>
            </a:r>
          </a:p>
          <a:p>
            <a:pPr marL="285750" indent="-285750">
              <a:buFont typeface="Arial" panose="020B0604020202020204" pitchFamily="34" charset="0"/>
              <a:buChar char="•"/>
            </a:pPr>
            <a:r>
              <a:rPr lang="en-US" dirty="0"/>
              <a:t>Support Self-Service</a:t>
            </a:r>
          </a:p>
          <a:p>
            <a:pPr marL="742950" lvl="1" indent="-285750">
              <a:buFont typeface="Arial" panose="020B0604020202020204" pitchFamily="34" charset="0"/>
              <a:buChar char="•"/>
            </a:pPr>
            <a:r>
              <a:rPr lang="en-US" dirty="0"/>
              <a:t>Analyze in Excel</a:t>
            </a:r>
          </a:p>
          <a:p>
            <a:endParaRPr lang="en-US" dirty="0"/>
          </a:p>
        </p:txBody>
      </p:sp>
      <p:sp>
        <p:nvSpPr>
          <p:cNvPr id="14" name="Rectangle 13">
            <a:extLst>
              <a:ext uri="{FF2B5EF4-FFF2-40B4-BE49-F238E27FC236}">
                <a16:creationId xmlns:a16="http://schemas.microsoft.com/office/drawing/2014/main" id="{B333AB0D-342D-4180-AA19-6C292998671A}"/>
              </a:ext>
            </a:extLst>
          </p:cNvPr>
          <p:cNvSpPr/>
          <p:nvPr/>
        </p:nvSpPr>
        <p:spPr>
          <a:xfrm>
            <a:off x="8647590" y="717426"/>
            <a:ext cx="2889504" cy="59190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Power BI Admin(s)</a:t>
            </a:r>
          </a:p>
        </p:txBody>
      </p:sp>
      <p:sp>
        <p:nvSpPr>
          <p:cNvPr id="15" name="Rectangle 14">
            <a:extLst>
              <a:ext uri="{FF2B5EF4-FFF2-40B4-BE49-F238E27FC236}">
                <a16:creationId xmlns:a16="http://schemas.microsoft.com/office/drawing/2014/main" id="{76D7F868-3773-4A9C-847C-E3FB907A45E5}"/>
              </a:ext>
            </a:extLst>
          </p:cNvPr>
          <p:cNvSpPr/>
          <p:nvPr/>
        </p:nvSpPr>
        <p:spPr>
          <a:xfrm>
            <a:off x="8647588" y="2481344"/>
            <a:ext cx="2889504" cy="3684066"/>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t>Collaborate with:</a:t>
            </a:r>
          </a:p>
          <a:p>
            <a:pPr marL="742950" lvl="1" indent="-285750">
              <a:buFont typeface="Arial" panose="020B0604020202020204" pitchFamily="34" charset="0"/>
              <a:buChar char="•"/>
            </a:pPr>
            <a:r>
              <a:rPr lang="en-US" dirty="0"/>
              <a:t>O365 Global Admin</a:t>
            </a:r>
          </a:p>
          <a:p>
            <a:pPr marL="742950" lvl="1" indent="-285750">
              <a:buFont typeface="Arial" panose="020B0604020202020204" pitchFamily="34" charset="0"/>
              <a:buChar char="•"/>
            </a:pPr>
            <a:r>
              <a:rPr lang="en-US" dirty="0"/>
              <a:t>Governance Team</a:t>
            </a:r>
          </a:p>
          <a:p>
            <a:pPr marL="742950" lvl="1" indent="-285750">
              <a:buFont typeface="Arial" panose="020B0604020202020204" pitchFamily="34" charset="0"/>
              <a:buChar char="•"/>
            </a:pPr>
            <a:r>
              <a:rPr lang="en-US" dirty="0"/>
              <a:t>BI Team</a:t>
            </a:r>
          </a:p>
          <a:p>
            <a:pPr marL="285750" indent="-285750">
              <a:buFont typeface="Arial" panose="020B0604020202020204" pitchFamily="34" charset="0"/>
              <a:buChar char="•"/>
            </a:pPr>
            <a:r>
              <a:rPr lang="en-US" dirty="0"/>
              <a:t>Tenant Settings</a:t>
            </a:r>
          </a:p>
          <a:p>
            <a:pPr marL="742950" lvl="1" indent="-285750">
              <a:buFont typeface="Arial" panose="020B0604020202020204" pitchFamily="34" charset="0"/>
              <a:buChar char="•"/>
            </a:pPr>
            <a:r>
              <a:rPr lang="en-US" dirty="0"/>
              <a:t>Security Groups</a:t>
            </a:r>
          </a:p>
          <a:p>
            <a:pPr marL="285750" indent="-285750">
              <a:buFont typeface="Arial" panose="020B0604020202020204" pitchFamily="34" charset="0"/>
              <a:buChar char="•"/>
            </a:pPr>
            <a:r>
              <a:rPr lang="en-US" dirty="0"/>
              <a:t>Premium Capacity</a:t>
            </a:r>
          </a:p>
          <a:p>
            <a:pPr marL="742950" lvl="1" indent="-285750">
              <a:buFont typeface="Arial" panose="020B0604020202020204" pitchFamily="34" charset="0"/>
              <a:buChar char="•"/>
            </a:pPr>
            <a:r>
              <a:rPr lang="en-US" dirty="0"/>
              <a:t>Capacity Allocation</a:t>
            </a:r>
          </a:p>
          <a:p>
            <a:pPr marL="285750" indent="-285750">
              <a:buFont typeface="Arial" panose="020B0604020202020204" pitchFamily="34" charset="0"/>
              <a:buChar char="•"/>
            </a:pPr>
            <a:r>
              <a:rPr lang="en-US" dirty="0"/>
              <a:t>Power BI Licenses</a:t>
            </a:r>
          </a:p>
          <a:p>
            <a:pPr marL="285750" indent="-285750">
              <a:buFont typeface="Arial" panose="020B0604020202020204" pitchFamily="34" charset="0"/>
              <a:buChar char="•"/>
            </a:pPr>
            <a:r>
              <a:rPr lang="en-US" dirty="0"/>
              <a:t>On-Premises Gateway</a:t>
            </a:r>
          </a:p>
          <a:p>
            <a:pPr marL="285750" indent="-285750">
              <a:buFont typeface="Arial" panose="020B0604020202020204" pitchFamily="34" charset="0"/>
              <a:buChar char="•"/>
            </a:pPr>
            <a:r>
              <a:rPr lang="en-US" dirty="0"/>
              <a:t>Usage Monitoring</a:t>
            </a:r>
          </a:p>
          <a:p>
            <a:pPr marL="285750" indent="-285750">
              <a:buFont typeface="Arial" panose="020B0604020202020204" pitchFamily="34" charset="0"/>
              <a:buChar char="•"/>
            </a:pPr>
            <a:r>
              <a:rPr lang="en-US" dirty="0"/>
              <a:t>Resource Monitoring</a:t>
            </a:r>
          </a:p>
          <a:p>
            <a:pPr marL="285750" indent="-285750">
              <a:buFont typeface="Arial" panose="020B0604020202020204" pitchFamily="34" charset="0"/>
              <a:buChar char="•"/>
            </a:pPr>
            <a:r>
              <a:rPr lang="en-US" dirty="0"/>
              <a:t>Organizational Policies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6" name="Graphic 15" descr="Man">
            <a:extLst>
              <a:ext uri="{FF2B5EF4-FFF2-40B4-BE49-F238E27FC236}">
                <a16:creationId xmlns:a16="http://schemas.microsoft.com/office/drawing/2014/main" id="{281BF32C-2681-4934-8148-1ED307EB79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6817" y="1425655"/>
            <a:ext cx="768147" cy="914400"/>
          </a:xfrm>
          <a:prstGeom prst="rect">
            <a:avLst/>
          </a:prstGeom>
        </p:spPr>
      </p:pic>
      <p:pic>
        <p:nvPicPr>
          <p:cNvPr id="17" name="Graphic 16" descr="Woman">
            <a:extLst>
              <a:ext uri="{FF2B5EF4-FFF2-40B4-BE49-F238E27FC236}">
                <a16:creationId xmlns:a16="http://schemas.microsoft.com/office/drawing/2014/main" id="{3A58D610-6F62-4C46-A493-6EE23AAD02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63993" y="1425655"/>
            <a:ext cx="747975" cy="914400"/>
          </a:xfrm>
          <a:prstGeom prst="rect">
            <a:avLst/>
          </a:prstGeom>
        </p:spPr>
      </p:pic>
      <p:pic>
        <p:nvPicPr>
          <p:cNvPr id="18" name="Graphic 17" descr="Man">
            <a:extLst>
              <a:ext uri="{FF2B5EF4-FFF2-40B4-BE49-F238E27FC236}">
                <a16:creationId xmlns:a16="http://schemas.microsoft.com/office/drawing/2014/main" id="{7BD7CFAA-8DF7-411F-8078-B8403A64E3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17495" y="1425655"/>
            <a:ext cx="747975" cy="914400"/>
          </a:xfrm>
          <a:prstGeom prst="rect">
            <a:avLst/>
          </a:prstGeom>
        </p:spPr>
      </p:pic>
      <p:pic>
        <p:nvPicPr>
          <p:cNvPr id="19" name="Graphic 18" descr="Woman">
            <a:extLst>
              <a:ext uri="{FF2B5EF4-FFF2-40B4-BE49-F238E27FC236}">
                <a16:creationId xmlns:a16="http://schemas.microsoft.com/office/drawing/2014/main" id="{82A513F0-BF6F-4C25-9C10-66DB30F2BE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0491" y="1425655"/>
            <a:ext cx="747975" cy="914400"/>
          </a:xfrm>
          <a:prstGeom prst="rect">
            <a:avLst/>
          </a:prstGeom>
        </p:spPr>
      </p:pic>
      <p:pic>
        <p:nvPicPr>
          <p:cNvPr id="20" name="Graphic 19" descr="Man">
            <a:extLst>
              <a:ext uri="{FF2B5EF4-FFF2-40B4-BE49-F238E27FC236}">
                <a16:creationId xmlns:a16="http://schemas.microsoft.com/office/drawing/2014/main" id="{3EF3FAF1-7976-4783-BF9D-22E6C954A0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0997" y="1425655"/>
            <a:ext cx="761221" cy="914400"/>
          </a:xfrm>
          <a:prstGeom prst="rect">
            <a:avLst/>
          </a:prstGeom>
        </p:spPr>
      </p:pic>
      <p:pic>
        <p:nvPicPr>
          <p:cNvPr id="21" name="Graphic 20" descr="Woman">
            <a:extLst>
              <a:ext uri="{FF2B5EF4-FFF2-40B4-BE49-F238E27FC236}">
                <a16:creationId xmlns:a16="http://schemas.microsoft.com/office/drawing/2014/main" id="{1F3EE991-2934-4319-B8AE-DF79693564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37744" y="1425655"/>
            <a:ext cx="756361" cy="914400"/>
          </a:xfrm>
          <a:prstGeom prst="rect">
            <a:avLst/>
          </a:prstGeom>
        </p:spPr>
      </p:pic>
      <p:pic>
        <p:nvPicPr>
          <p:cNvPr id="22" name="Graphic 21" descr="Woman">
            <a:extLst>
              <a:ext uri="{FF2B5EF4-FFF2-40B4-BE49-F238E27FC236}">
                <a16:creationId xmlns:a16="http://schemas.microsoft.com/office/drawing/2014/main" id="{626AA899-BE0C-48AE-96A9-D54EC466EE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62312" y="1438135"/>
            <a:ext cx="914400" cy="914400"/>
          </a:xfrm>
          <a:prstGeom prst="rect">
            <a:avLst/>
          </a:prstGeom>
        </p:spPr>
      </p:pic>
      <p:sp>
        <p:nvSpPr>
          <p:cNvPr id="3" name="Slide Number Placeholder 2">
            <a:extLst>
              <a:ext uri="{FF2B5EF4-FFF2-40B4-BE49-F238E27FC236}">
                <a16:creationId xmlns:a16="http://schemas.microsoft.com/office/drawing/2014/main" id="{884A04E3-25D6-4498-95E7-E7B743777658}"/>
              </a:ext>
            </a:extLst>
          </p:cNvPr>
          <p:cNvSpPr>
            <a:spLocks noGrp="1"/>
          </p:cNvSpPr>
          <p:nvPr>
            <p:ph type="sldNum" sz="quarter" idx="12"/>
          </p:nvPr>
        </p:nvSpPr>
        <p:spPr/>
        <p:txBody>
          <a:bodyPr/>
          <a:lstStyle/>
          <a:p>
            <a:fld id="{DEB70F92-0C9C-4AA6-AD05-3BC07D552F67}" type="slidenum">
              <a:rPr lang="en-US" smtClean="0"/>
              <a:t>9</a:t>
            </a:fld>
            <a:endParaRPr lang="en-US"/>
          </a:p>
        </p:txBody>
      </p:sp>
    </p:spTree>
    <p:extLst>
      <p:ext uri="{BB962C8B-B14F-4D97-AF65-F5344CB8AC3E}">
        <p14:creationId xmlns:p14="http://schemas.microsoft.com/office/powerpoint/2010/main" val="2680057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p:txBody>
          <a:bodyPr/>
          <a:lstStyle/>
          <a:p>
            <a:pPr algn="ctr"/>
            <a:r>
              <a:rPr lang="en-US" dirty="0"/>
              <a:t>Planning Datasets</a:t>
            </a:r>
          </a:p>
        </p:txBody>
      </p:sp>
    </p:spTree>
    <p:extLst>
      <p:ext uri="{BB962C8B-B14F-4D97-AF65-F5344CB8AC3E}">
        <p14:creationId xmlns:p14="http://schemas.microsoft.com/office/powerpoint/2010/main" val="94021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838200" y="1"/>
            <a:ext cx="10515600" cy="796569"/>
          </a:xfrm>
        </p:spPr>
        <p:txBody>
          <a:bodyPr/>
          <a:lstStyle/>
          <a:p>
            <a:pPr algn="ctr"/>
            <a:r>
              <a:rPr lang="en-US" dirty="0"/>
              <a:t>Four Step Dataset Design Process</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1"/>
          </p:nvPr>
        </p:nvSpPr>
        <p:spPr>
          <a:xfrm>
            <a:off x="101085" y="4070195"/>
            <a:ext cx="8598298" cy="2210824"/>
          </a:xfrm>
        </p:spPr>
        <p:txBody>
          <a:bodyPr>
            <a:normAutofit/>
          </a:bodyPr>
          <a:lstStyle/>
          <a:p>
            <a:pPr marL="514350" indent="-514350">
              <a:buFont typeface="+mj-lt"/>
              <a:buAutoNum type="arabicPeriod"/>
            </a:pPr>
            <a:r>
              <a:rPr lang="en-US" dirty="0"/>
              <a:t>Identify the Business Process</a:t>
            </a:r>
          </a:p>
          <a:p>
            <a:pPr marL="514350" indent="-514350">
              <a:buFont typeface="+mj-lt"/>
              <a:buAutoNum type="arabicPeriod" startAt="2"/>
            </a:pPr>
            <a:r>
              <a:rPr lang="en-US" dirty="0"/>
              <a:t>Declare the Grain</a:t>
            </a:r>
          </a:p>
          <a:p>
            <a:pPr marL="514350" indent="-514350">
              <a:buFont typeface="+mj-lt"/>
              <a:buAutoNum type="arabicPeriod" startAt="2"/>
            </a:pPr>
            <a:r>
              <a:rPr lang="en-US" dirty="0"/>
              <a:t>Identify the Dimensions</a:t>
            </a:r>
          </a:p>
          <a:p>
            <a:pPr marL="514350" indent="-514350">
              <a:buFont typeface="+mj-lt"/>
              <a:buAutoNum type="arabicPeriod" startAt="2"/>
            </a:pPr>
            <a:r>
              <a:rPr lang="en-US" dirty="0"/>
              <a:t>Define the Facts</a:t>
            </a:r>
          </a:p>
        </p:txBody>
      </p:sp>
      <p:pic>
        <p:nvPicPr>
          <p:cNvPr id="5" name="Picture 4" descr="A picture containing text&#10;&#10;Description generated with high confidence">
            <a:extLst>
              <a:ext uri="{FF2B5EF4-FFF2-40B4-BE49-F238E27FC236}">
                <a16:creationId xmlns:a16="http://schemas.microsoft.com/office/drawing/2014/main" id="{D00BE945-93BC-4702-AC26-5E2C358FB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1365" y="3909303"/>
            <a:ext cx="1816011" cy="2288357"/>
          </a:xfrm>
          <a:prstGeom prst="rect">
            <a:avLst/>
          </a:prstGeom>
        </p:spPr>
      </p:pic>
      <p:sp>
        <p:nvSpPr>
          <p:cNvPr id="4" name="TextBox 3">
            <a:extLst>
              <a:ext uri="{FF2B5EF4-FFF2-40B4-BE49-F238E27FC236}">
                <a16:creationId xmlns:a16="http://schemas.microsoft.com/office/drawing/2014/main" id="{F9C5E3BE-646B-4A0E-9DC0-D0F493CE2135}"/>
              </a:ext>
            </a:extLst>
          </p:cNvPr>
          <p:cNvSpPr txBox="1"/>
          <p:nvPr/>
        </p:nvSpPr>
        <p:spPr>
          <a:xfrm>
            <a:off x="5734715" y="4436943"/>
            <a:ext cx="3398527" cy="1477328"/>
          </a:xfrm>
          <a:prstGeom prst="rect">
            <a:avLst/>
          </a:prstGeom>
          <a:solidFill>
            <a:schemeClr val="accent2"/>
          </a:solidFill>
        </p:spPr>
        <p:txBody>
          <a:bodyPr wrap="square" rtlCol="0">
            <a:spAutoFit/>
          </a:bodyPr>
          <a:lstStyle/>
          <a:p>
            <a:r>
              <a:rPr lang="en-US" b="1" dirty="0"/>
              <a:t>Expand and iterate on models</a:t>
            </a:r>
            <a:r>
              <a:rPr lang="en-US" dirty="0"/>
              <a:t>:</a:t>
            </a:r>
          </a:p>
          <a:p>
            <a:pPr marL="285750" indent="-285750">
              <a:buFont typeface="Arial" panose="020B0604020202020204" pitchFamily="34" charset="0"/>
              <a:buChar char="•"/>
            </a:pPr>
            <a:r>
              <a:rPr lang="en-US" dirty="0"/>
              <a:t>New metrics and attributes </a:t>
            </a:r>
          </a:p>
          <a:p>
            <a:pPr marL="285750" indent="-285750">
              <a:buFont typeface="Arial" panose="020B0604020202020204" pitchFamily="34" charset="0"/>
              <a:buChar char="•"/>
            </a:pPr>
            <a:r>
              <a:rPr lang="en-US" dirty="0"/>
              <a:t>New fact and dimension tables</a:t>
            </a:r>
          </a:p>
          <a:p>
            <a:pPr marL="285750" indent="-285750">
              <a:buFont typeface="Arial" panose="020B0604020202020204" pitchFamily="34" charset="0"/>
              <a:buChar char="•"/>
            </a:pPr>
            <a:r>
              <a:rPr lang="en-US" dirty="0"/>
              <a:t>Revised Definitions</a:t>
            </a:r>
          </a:p>
          <a:p>
            <a:pPr marL="285750" indent="-285750">
              <a:buFont typeface="Arial" panose="020B0604020202020204" pitchFamily="34" charset="0"/>
              <a:buChar char="•"/>
            </a:pPr>
            <a:r>
              <a:rPr lang="en-US" dirty="0"/>
              <a:t>Performance Tuning</a:t>
            </a:r>
          </a:p>
        </p:txBody>
      </p:sp>
      <p:pic>
        <p:nvPicPr>
          <p:cNvPr id="9" name="Picture 8" descr="A screen shot of a building&#10;&#10;Description generated with high confidence">
            <a:extLst>
              <a:ext uri="{FF2B5EF4-FFF2-40B4-BE49-F238E27FC236}">
                <a16:creationId xmlns:a16="http://schemas.microsoft.com/office/drawing/2014/main" id="{2226EDFF-ACE0-4C85-833F-31154AC23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7097" y="651604"/>
            <a:ext cx="9697803" cy="3029373"/>
          </a:xfrm>
          <a:prstGeom prst="rect">
            <a:avLst/>
          </a:prstGeom>
        </p:spPr>
      </p:pic>
      <p:sp>
        <p:nvSpPr>
          <p:cNvPr id="6" name="TextBox 5">
            <a:extLst>
              <a:ext uri="{FF2B5EF4-FFF2-40B4-BE49-F238E27FC236}">
                <a16:creationId xmlns:a16="http://schemas.microsoft.com/office/drawing/2014/main" id="{D3C3F268-B7D7-42F6-91E5-A7B6D8431692}"/>
              </a:ext>
            </a:extLst>
          </p:cNvPr>
          <p:cNvSpPr txBox="1"/>
          <p:nvPr/>
        </p:nvSpPr>
        <p:spPr>
          <a:xfrm>
            <a:off x="4784715" y="3678393"/>
            <a:ext cx="3123773" cy="369332"/>
          </a:xfrm>
          <a:prstGeom prst="rect">
            <a:avLst/>
          </a:prstGeom>
          <a:noFill/>
        </p:spPr>
        <p:txBody>
          <a:bodyPr wrap="square" rtlCol="0">
            <a:spAutoFit/>
          </a:bodyPr>
          <a:lstStyle/>
          <a:p>
            <a:pPr algn="ctr"/>
            <a:r>
              <a:rPr lang="en-US" b="1" dirty="0"/>
              <a:t>Data Warehouse BUS Matrix</a:t>
            </a:r>
          </a:p>
        </p:txBody>
      </p:sp>
      <p:sp>
        <p:nvSpPr>
          <p:cNvPr id="7" name="Slide Number Placeholder 6">
            <a:extLst>
              <a:ext uri="{FF2B5EF4-FFF2-40B4-BE49-F238E27FC236}">
                <a16:creationId xmlns:a16="http://schemas.microsoft.com/office/drawing/2014/main" id="{2F7FADB8-43F7-489D-9416-98D6690E38E4}"/>
              </a:ext>
            </a:extLst>
          </p:cNvPr>
          <p:cNvSpPr>
            <a:spLocks noGrp="1"/>
          </p:cNvSpPr>
          <p:nvPr>
            <p:ph type="sldNum" sz="quarter" idx="12"/>
          </p:nvPr>
        </p:nvSpPr>
        <p:spPr/>
        <p:txBody>
          <a:bodyPr/>
          <a:lstStyle/>
          <a:p>
            <a:fld id="{54B41B7D-8EBF-455B-AE54-1409465E8E0D}" type="slidenum">
              <a:rPr lang="en-US" smtClean="0"/>
              <a:t>11</a:t>
            </a:fld>
            <a:endParaRPr lang="en-US"/>
          </a:p>
        </p:txBody>
      </p:sp>
    </p:spTree>
    <p:extLst>
      <p:ext uri="{BB962C8B-B14F-4D97-AF65-F5344CB8AC3E}">
        <p14:creationId xmlns:p14="http://schemas.microsoft.com/office/powerpoint/2010/main" val="36358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26D4620-4226-473B-9592-B5AB0999EBCD}"/>
              </a:ext>
            </a:extLst>
          </p:cNvPr>
          <p:cNvSpPr/>
          <p:nvPr/>
        </p:nvSpPr>
        <p:spPr>
          <a:xfrm>
            <a:off x="5395552" y="1457427"/>
            <a:ext cx="6501163" cy="917533"/>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Data Sources</a:t>
            </a:r>
          </a:p>
        </p:txBody>
      </p:sp>
      <p:sp>
        <p:nvSpPr>
          <p:cNvPr id="18" name="Rectangle 17">
            <a:extLst>
              <a:ext uri="{FF2B5EF4-FFF2-40B4-BE49-F238E27FC236}">
                <a16:creationId xmlns:a16="http://schemas.microsoft.com/office/drawing/2014/main" id="{557FC60D-8E31-4260-8B53-472C544FFF41}"/>
              </a:ext>
            </a:extLst>
          </p:cNvPr>
          <p:cNvSpPr/>
          <p:nvPr/>
        </p:nvSpPr>
        <p:spPr>
          <a:xfrm>
            <a:off x="5395552" y="2473815"/>
            <a:ext cx="6501163" cy="175211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Data Warehouse</a:t>
            </a:r>
          </a:p>
        </p:txBody>
      </p:sp>
      <p:sp>
        <p:nvSpPr>
          <p:cNvPr id="15" name="Rectangle 14">
            <a:extLst>
              <a:ext uri="{FF2B5EF4-FFF2-40B4-BE49-F238E27FC236}">
                <a16:creationId xmlns:a16="http://schemas.microsoft.com/office/drawing/2014/main" id="{3E6E75ED-21D7-4299-A638-E10FB5112051}"/>
              </a:ext>
            </a:extLst>
          </p:cNvPr>
          <p:cNvSpPr/>
          <p:nvPr/>
        </p:nvSpPr>
        <p:spPr>
          <a:xfrm>
            <a:off x="5395331" y="4305177"/>
            <a:ext cx="6501384" cy="179482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Power BI Desktop</a:t>
            </a:r>
          </a:p>
        </p:txBody>
      </p:sp>
      <p:sp>
        <p:nvSpPr>
          <p:cNvPr id="11" name="Title 10">
            <a:extLst>
              <a:ext uri="{FF2B5EF4-FFF2-40B4-BE49-F238E27FC236}">
                <a16:creationId xmlns:a16="http://schemas.microsoft.com/office/drawing/2014/main" id="{23BB6E00-F70F-48D2-BCBD-738919FFCDC8}"/>
              </a:ext>
            </a:extLst>
          </p:cNvPr>
          <p:cNvSpPr>
            <a:spLocks noGrp="1"/>
          </p:cNvSpPr>
          <p:nvPr>
            <p:ph type="title" idx="4294967295"/>
          </p:nvPr>
        </p:nvSpPr>
        <p:spPr>
          <a:xfrm>
            <a:off x="3585575" y="72830"/>
            <a:ext cx="4381346" cy="713219"/>
          </a:xfrm>
        </p:spPr>
        <p:txBody>
          <a:bodyPr anchor="ctr"/>
          <a:lstStyle/>
          <a:p>
            <a:pPr algn="ctr"/>
            <a:r>
              <a:rPr lang="en-US" dirty="0"/>
              <a:t>Dataset Planning</a:t>
            </a:r>
          </a:p>
        </p:txBody>
      </p:sp>
      <p:sp>
        <p:nvSpPr>
          <p:cNvPr id="13" name="Content Placeholder 3">
            <a:extLst>
              <a:ext uri="{FF2B5EF4-FFF2-40B4-BE49-F238E27FC236}">
                <a16:creationId xmlns:a16="http://schemas.microsoft.com/office/drawing/2014/main" id="{C139526A-90BE-4EF8-BEE4-12D90CECE4DB}"/>
              </a:ext>
            </a:extLst>
          </p:cNvPr>
          <p:cNvSpPr txBox="1">
            <a:spLocks/>
          </p:cNvSpPr>
          <p:nvPr/>
        </p:nvSpPr>
        <p:spPr>
          <a:xfrm>
            <a:off x="124373" y="854982"/>
            <a:ext cx="5304630" cy="524501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800" dirty="0"/>
              <a:t>Where is the data? </a:t>
            </a:r>
          </a:p>
          <a:p>
            <a:pPr lvl="1"/>
            <a:r>
              <a:rPr lang="en-US" sz="2400" dirty="0"/>
              <a:t>Cloud, On-Premises, Both</a:t>
            </a:r>
          </a:p>
          <a:p>
            <a:pPr lvl="1"/>
            <a:r>
              <a:rPr lang="en-US" sz="2400" dirty="0"/>
              <a:t>Databases, Files, Both</a:t>
            </a:r>
          </a:p>
          <a:p>
            <a:r>
              <a:rPr lang="en-US" sz="2800" dirty="0"/>
              <a:t>How much integration is required?</a:t>
            </a:r>
          </a:p>
          <a:p>
            <a:pPr lvl="1"/>
            <a:r>
              <a:rPr lang="en-US" sz="2400" dirty="0"/>
              <a:t>Where can/should it be implemented?</a:t>
            </a:r>
          </a:p>
          <a:p>
            <a:r>
              <a:rPr lang="en-US" sz="2800" dirty="0"/>
              <a:t>Are we targeting </a:t>
            </a:r>
            <a:r>
              <a:rPr lang="en-US" sz="2800" dirty="0" err="1"/>
              <a:t>DirectQuery</a:t>
            </a:r>
            <a:r>
              <a:rPr lang="en-US" sz="2800" dirty="0"/>
              <a:t>?</a:t>
            </a:r>
          </a:p>
          <a:p>
            <a:pPr lvl="1"/>
            <a:r>
              <a:rPr lang="en-US" sz="2400" dirty="0"/>
              <a:t>HTAP (Hybrid Transactional Analytical)</a:t>
            </a:r>
          </a:p>
          <a:p>
            <a:pPr lvl="1"/>
            <a:r>
              <a:rPr lang="en-US" sz="2400" dirty="0"/>
              <a:t>Implications for Data Source</a:t>
            </a:r>
          </a:p>
          <a:p>
            <a:pPr lvl="1"/>
            <a:r>
              <a:rPr lang="en-US" sz="2400" dirty="0"/>
              <a:t>Implications for Dataset</a:t>
            </a:r>
          </a:p>
        </p:txBody>
      </p:sp>
      <p:sp>
        <p:nvSpPr>
          <p:cNvPr id="2" name="Rectangle: Rounded Corners 1">
            <a:extLst>
              <a:ext uri="{FF2B5EF4-FFF2-40B4-BE49-F238E27FC236}">
                <a16:creationId xmlns:a16="http://schemas.microsoft.com/office/drawing/2014/main" id="{C5DCA8ED-24C6-4252-955C-8622116C6BF3}"/>
              </a:ext>
            </a:extLst>
          </p:cNvPr>
          <p:cNvSpPr/>
          <p:nvPr/>
        </p:nvSpPr>
        <p:spPr>
          <a:xfrm>
            <a:off x="5429004" y="3291902"/>
            <a:ext cx="6415668" cy="384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Fact and Dimension Tables</a:t>
            </a:r>
          </a:p>
        </p:txBody>
      </p:sp>
      <p:sp>
        <p:nvSpPr>
          <p:cNvPr id="3" name="Cylinder 2">
            <a:extLst>
              <a:ext uri="{FF2B5EF4-FFF2-40B4-BE49-F238E27FC236}">
                <a16:creationId xmlns:a16="http://schemas.microsoft.com/office/drawing/2014/main" id="{CE8424DB-45C0-4EFF-9CF1-A821506D7FC2}"/>
              </a:ext>
            </a:extLst>
          </p:cNvPr>
          <p:cNvSpPr/>
          <p:nvPr/>
        </p:nvSpPr>
        <p:spPr>
          <a:xfrm>
            <a:off x="7020402" y="1621022"/>
            <a:ext cx="813930" cy="694944"/>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Sales</a:t>
            </a:r>
          </a:p>
        </p:txBody>
      </p:sp>
      <p:sp>
        <p:nvSpPr>
          <p:cNvPr id="7" name="Cylinder 6">
            <a:extLst>
              <a:ext uri="{FF2B5EF4-FFF2-40B4-BE49-F238E27FC236}">
                <a16:creationId xmlns:a16="http://schemas.microsoft.com/office/drawing/2014/main" id="{6A298FC2-D19D-4A15-9B20-F5EA3A7DC3F3}"/>
              </a:ext>
            </a:extLst>
          </p:cNvPr>
          <p:cNvSpPr/>
          <p:nvPr/>
        </p:nvSpPr>
        <p:spPr>
          <a:xfrm>
            <a:off x="8223400" y="1621023"/>
            <a:ext cx="813930" cy="691460"/>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General Ledger</a:t>
            </a:r>
          </a:p>
        </p:txBody>
      </p:sp>
      <p:sp>
        <p:nvSpPr>
          <p:cNvPr id="8" name="Cylinder 7">
            <a:extLst>
              <a:ext uri="{FF2B5EF4-FFF2-40B4-BE49-F238E27FC236}">
                <a16:creationId xmlns:a16="http://schemas.microsoft.com/office/drawing/2014/main" id="{8D1F4955-C273-4163-B4E7-C29365D32106}"/>
              </a:ext>
            </a:extLst>
          </p:cNvPr>
          <p:cNvSpPr/>
          <p:nvPr/>
        </p:nvSpPr>
        <p:spPr>
          <a:xfrm>
            <a:off x="9470219" y="1621023"/>
            <a:ext cx="813930" cy="691460"/>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50" dirty="0"/>
              <a:t>Inventory</a:t>
            </a:r>
          </a:p>
        </p:txBody>
      </p:sp>
      <p:sp>
        <p:nvSpPr>
          <p:cNvPr id="9" name="Rectangle: Rounded Corners 8">
            <a:extLst>
              <a:ext uri="{FF2B5EF4-FFF2-40B4-BE49-F238E27FC236}">
                <a16:creationId xmlns:a16="http://schemas.microsoft.com/office/drawing/2014/main" id="{1B00CC75-7DE0-458E-91C2-CA37396D9299}"/>
              </a:ext>
            </a:extLst>
          </p:cNvPr>
          <p:cNvSpPr/>
          <p:nvPr/>
        </p:nvSpPr>
        <p:spPr>
          <a:xfrm>
            <a:off x="5429003" y="3744883"/>
            <a:ext cx="6415669" cy="382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SQL Views</a:t>
            </a:r>
          </a:p>
        </p:txBody>
      </p:sp>
      <p:sp>
        <p:nvSpPr>
          <p:cNvPr id="10" name="Rectangle: Rounded Corners 9">
            <a:extLst>
              <a:ext uri="{FF2B5EF4-FFF2-40B4-BE49-F238E27FC236}">
                <a16:creationId xmlns:a16="http://schemas.microsoft.com/office/drawing/2014/main" id="{09698354-5095-4792-8ADC-2F5149F29D79}"/>
              </a:ext>
            </a:extLst>
          </p:cNvPr>
          <p:cNvSpPr/>
          <p:nvPr/>
        </p:nvSpPr>
        <p:spPr>
          <a:xfrm>
            <a:off x="5429003" y="4692906"/>
            <a:ext cx="6415669" cy="38218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 Queries</a:t>
            </a:r>
          </a:p>
        </p:txBody>
      </p:sp>
      <p:sp>
        <p:nvSpPr>
          <p:cNvPr id="12" name="Rectangle: Rounded Corners 11">
            <a:extLst>
              <a:ext uri="{FF2B5EF4-FFF2-40B4-BE49-F238E27FC236}">
                <a16:creationId xmlns:a16="http://schemas.microsoft.com/office/drawing/2014/main" id="{ED0239D9-3D9C-4CA4-8F1D-5E81E081DB43}"/>
              </a:ext>
            </a:extLst>
          </p:cNvPr>
          <p:cNvSpPr/>
          <p:nvPr/>
        </p:nvSpPr>
        <p:spPr>
          <a:xfrm>
            <a:off x="5429003" y="5151770"/>
            <a:ext cx="6415669" cy="38218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DAX Calculated Tables and Columns</a:t>
            </a:r>
          </a:p>
        </p:txBody>
      </p:sp>
      <p:sp>
        <p:nvSpPr>
          <p:cNvPr id="14" name="Rectangle: Rounded Corners 13">
            <a:extLst>
              <a:ext uri="{FF2B5EF4-FFF2-40B4-BE49-F238E27FC236}">
                <a16:creationId xmlns:a16="http://schemas.microsoft.com/office/drawing/2014/main" id="{A8F0C3B6-293E-4DD6-B45C-D1F0F8E7B28A}"/>
              </a:ext>
            </a:extLst>
          </p:cNvPr>
          <p:cNvSpPr/>
          <p:nvPr/>
        </p:nvSpPr>
        <p:spPr>
          <a:xfrm>
            <a:off x="5429003" y="5594808"/>
            <a:ext cx="6415669" cy="38218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DAX Measures</a:t>
            </a:r>
          </a:p>
        </p:txBody>
      </p:sp>
      <p:sp>
        <p:nvSpPr>
          <p:cNvPr id="17" name="Rectangle: Rounded Corners 16">
            <a:extLst>
              <a:ext uri="{FF2B5EF4-FFF2-40B4-BE49-F238E27FC236}">
                <a16:creationId xmlns:a16="http://schemas.microsoft.com/office/drawing/2014/main" id="{9DA43500-29F6-4AD4-A169-5E0D1C6E1BAD}"/>
              </a:ext>
            </a:extLst>
          </p:cNvPr>
          <p:cNvSpPr/>
          <p:nvPr/>
        </p:nvSpPr>
        <p:spPr>
          <a:xfrm>
            <a:off x="5429004" y="2820328"/>
            <a:ext cx="6415668" cy="384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ETL/ELT Data Transformation Process</a:t>
            </a:r>
          </a:p>
        </p:txBody>
      </p:sp>
      <p:sp>
        <p:nvSpPr>
          <p:cNvPr id="4" name="Oval 3">
            <a:extLst>
              <a:ext uri="{FF2B5EF4-FFF2-40B4-BE49-F238E27FC236}">
                <a16:creationId xmlns:a16="http://schemas.microsoft.com/office/drawing/2014/main" id="{A572FB8E-8835-49D4-BA8D-E70D0684ED79}"/>
              </a:ext>
            </a:extLst>
          </p:cNvPr>
          <p:cNvSpPr/>
          <p:nvPr/>
        </p:nvSpPr>
        <p:spPr>
          <a:xfrm>
            <a:off x="5488502" y="2849185"/>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0" name="Oval 19">
            <a:extLst>
              <a:ext uri="{FF2B5EF4-FFF2-40B4-BE49-F238E27FC236}">
                <a16:creationId xmlns:a16="http://schemas.microsoft.com/office/drawing/2014/main" id="{9E1DBAAE-6E01-45C7-A222-32201621A208}"/>
              </a:ext>
            </a:extLst>
          </p:cNvPr>
          <p:cNvSpPr/>
          <p:nvPr/>
        </p:nvSpPr>
        <p:spPr>
          <a:xfrm>
            <a:off x="5488502" y="3324965"/>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1" name="Oval 20">
            <a:extLst>
              <a:ext uri="{FF2B5EF4-FFF2-40B4-BE49-F238E27FC236}">
                <a16:creationId xmlns:a16="http://schemas.microsoft.com/office/drawing/2014/main" id="{2CCD1776-4EC6-43E6-9E38-96CD0B3A27DE}"/>
              </a:ext>
            </a:extLst>
          </p:cNvPr>
          <p:cNvSpPr/>
          <p:nvPr/>
        </p:nvSpPr>
        <p:spPr>
          <a:xfrm>
            <a:off x="5488502" y="3790887"/>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2" name="Oval 21">
            <a:extLst>
              <a:ext uri="{FF2B5EF4-FFF2-40B4-BE49-F238E27FC236}">
                <a16:creationId xmlns:a16="http://schemas.microsoft.com/office/drawing/2014/main" id="{458DD48D-33C7-4443-AB8E-535E27219DC7}"/>
              </a:ext>
            </a:extLst>
          </p:cNvPr>
          <p:cNvSpPr/>
          <p:nvPr/>
        </p:nvSpPr>
        <p:spPr>
          <a:xfrm>
            <a:off x="5488502" y="4726207"/>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23" name="Oval 22">
            <a:extLst>
              <a:ext uri="{FF2B5EF4-FFF2-40B4-BE49-F238E27FC236}">
                <a16:creationId xmlns:a16="http://schemas.microsoft.com/office/drawing/2014/main" id="{16EF4B44-210C-403D-9BD3-F9119D1267BC}"/>
              </a:ext>
            </a:extLst>
          </p:cNvPr>
          <p:cNvSpPr/>
          <p:nvPr/>
        </p:nvSpPr>
        <p:spPr>
          <a:xfrm>
            <a:off x="5488502" y="5181409"/>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24" name="Oval 23">
            <a:extLst>
              <a:ext uri="{FF2B5EF4-FFF2-40B4-BE49-F238E27FC236}">
                <a16:creationId xmlns:a16="http://schemas.microsoft.com/office/drawing/2014/main" id="{704AAF8F-8EE5-4180-A242-36DFF4AF1406}"/>
              </a:ext>
            </a:extLst>
          </p:cNvPr>
          <p:cNvSpPr/>
          <p:nvPr/>
        </p:nvSpPr>
        <p:spPr>
          <a:xfrm>
            <a:off x="5488502" y="5638889"/>
            <a:ext cx="441337" cy="3155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5" name="TextBox 4">
            <a:extLst>
              <a:ext uri="{FF2B5EF4-FFF2-40B4-BE49-F238E27FC236}">
                <a16:creationId xmlns:a16="http://schemas.microsoft.com/office/drawing/2014/main" id="{ECB9CED0-A6CD-4BE2-849C-29A0BC704F93}"/>
              </a:ext>
            </a:extLst>
          </p:cNvPr>
          <p:cNvSpPr txBox="1"/>
          <p:nvPr/>
        </p:nvSpPr>
        <p:spPr>
          <a:xfrm>
            <a:off x="5186285" y="814136"/>
            <a:ext cx="7005715" cy="923330"/>
          </a:xfrm>
          <a:prstGeom prst="rect">
            <a:avLst/>
          </a:prstGeom>
          <a:noFill/>
        </p:spPr>
        <p:txBody>
          <a:bodyPr wrap="square" rtlCol="0">
            <a:spAutoFit/>
          </a:bodyPr>
          <a:lstStyle/>
          <a:p>
            <a:pPr marL="342900" indent="-342900">
              <a:buFont typeface="+mj-lt"/>
              <a:buAutoNum type="arabicPeriod"/>
            </a:pPr>
            <a:r>
              <a:rPr lang="en-US" dirty="0"/>
              <a:t>Integrate and transform</a:t>
            </a:r>
            <a:r>
              <a:rPr lang="en-US" b="1" dirty="0"/>
              <a:t> </a:t>
            </a:r>
            <a:r>
              <a:rPr lang="en-US" b="1" u="sng" dirty="0"/>
              <a:t>before</a:t>
            </a:r>
            <a:r>
              <a:rPr lang="en-US" b="1" dirty="0"/>
              <a:t> </a:t>
            </a:r>
            <a:r>
              <a:rPr lang="en-US" dirty="0"/>
              <a:t>PBI Dataset if possible (1-3)</a:t>
            </a:r>
          </a:p>
          <a:p>
            <a:pPr marL="342900" indent="-342900">
              <a:buFont typeface="+mj-lt"/>
              <a:buAutoNum type="arabicPeriod"/>
            </a:pPr>
            <a:r>
              <a:rPr lang="en-US" dirty="0"/>
              <a:t>If not possible, write efficient M queries (4); DAX as last option (5-6) 	</a:t>
            </a:r>
          </a:p>
        </p:txBody>
      </p:sp>
      <p:pic>
        <p:nvPicPr>
          <p:cNvPr id="25" name="Picture 24" descr="A close up of a sign&#10;&#10;Description generated with very high confidence">
            <a:extLst>
              <a:ext uri="{FF2B5EF4-FFF2-40B4-BE49-F238E27FC236}">
                <a16:creationId xmlns:a16="http://schemas.microsoft.com/office/drawing/2014/main" id="{3D91F6CC-544D-4CD3-AAFA-D35EA4AC5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0315" y="1621022"/>
            <a:ext cx="770540" cy="770540"/>
          </a:xfrm>
          <a:prstGeom prst="rect">
            <a:avLst/>
          </a:prstGeom>
        </p:spPr>
      </p:pic>
      <p:sp>
        <p:nvSpPr>
          <p:cNvPr id="26" name="TextBox 25">
            <a:extLst>
              <a:ext uri="{FF2B5EF4-FFF2-40B4-BE49-F238E27FC236}">
                <a16:creationId xmlns:a16="http://schemas.microsoft.com/office/drawing/2014/main" id="{B853FD69-71A7-4D58-87C6-2EEE82A080EC}"/>
              </a:ext>
            </a:extLst>
          </p:cNvPr>
          <p:cNvSpPr txBox="1"/>
          <p:nvPr/>
        </p:nvSpPr>
        <p:spPr>
          <a:xfrm>
            <a:off x="10672431" y="1423974"/>
            <a:ext cx="720727" cy="338554"/>
          </a:xfrm>
          <a:prstGeom prst="rect">
            <a:avLst/>
          </a:prstGeom>
          <a:noFill/>
        </p:spPr>
        <p:txBody>
          <a:bodyPr wrap="square" rtlCol="0">
            <a:spAutoFit/>
          </a:bodyPr>
          <a:lstStyle/>
          <a:p>
            <a:pPr algn="ctr"/>
            <a:r>
              <a:rPr lang="en-US" sz="1600" dirty="0">
                <a:solidFill>
                  <a:schemeClr val="bg1"/>
                </a:solidFill>
              </a:rPr>
              <a:t>Plan</a:t>
            </a:r>
          </a:p>
        </p:txBody>
      </p:sp>
      <p:sp>
        <p:nvSpPr>
          <p:cNvPr id="6" name="Slide Number Placeholder 5">
            <a:extLst>
              <a:ext uri="{FF2B5EF4-FFF2-40B4-BE49-F238E27FC236}">
                <a16:creationId xmlns:a16="http://schemas.microsoft.com/office/drawing/2014/main" id="{78CE2563-B673-477F-9914-21B7C51ED235}"/>
              </a:ext>
            </a:extLst>
          </p:cNvPr>
          <p:cNvSpPr>
            <a:spLocks noGrp="1"/>
          </p:cNvSpPr>
          <p:nvPr>
            <p:ph type="sldNum" sz="quarter" idx="12"/>
          </p:nvPr>
        </p:nvSpPr>
        <p:spPr/>
        <p:txBody>
          <a:bodyPr/>
          <a:lstStyle/>
          <a:p>
            <a:fld id="{DEB70F92-0C9C-4AA6-AD05-3BC07D552F67}" type="slidenum">
              <a:rPr lang="en-US" smtClean="0"/>
              <a:t>12</a:t>
            </a:fld>
            <a:endParaRPr lang="en-US"/>
          </a:p>
        </p:txBody>
      </p:sp>
    </p:spTree>
    <p:extLst>
      <p:ext uri="{BB962C8B-B14F-4D97-AF65-F5344CB8AC3E}">
        <p14:creationId xmlns:p14="http://schemas.microsoft.com/office/powerpoint/2010/main" val="377389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0" y="-119116"/>
            <a:ext cx="12192000" cy="1105727"/>
          </a:xfrm>
        </p:spPr>
        <p:txBody>
          <a:bodyPr>
            <a:normAutofit/>
          </a:bodyPr>
          <a:lstStyle/>
          <a:p>
            <a:pPr algn="ctr"/>
            <a:r>
              <a:rPr lang="en-US" dirty="0" err="1"/>
              <a:t>DirectQuery</a:t>
            </a:r>
            <a:r>
              <a:rPr lang="en-US" dirty="0"/>
              <a:t> Factors</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1"/>
          </p:nvPr>
        </p:nvSpPr>
        <p:spPr>
          <a:xfrm>
            <a:off x="204933" y="858023"/>
            <a:ext cx="6300788" cy="5328465"/>
          </a:xfrm>
        </p:spPr>
        <p:txBody>
          <a:bodyPr>
            <a:normAutofit/>
          </a:bodyPr>
          <a:lstStyle/>
          <a:p>
            <a:pPr marL="514350" indent="-514350">
              <a:buFont typeface="+mj-lt"/>
              <a:buAutoNum type="arabicPeriod"/>
            </a:pPr>
            <a:r>
              <a:rPr lang="en-US" sz="3200" dirty="0" err="1"/>
              <a:t>DirectQuery</a:t>
            </a:r>
            <a:r>
              <a:rPr lang="en-US" sz="3200" dirty="0"/>
              <a:t> Data Sources</a:t>
            </a:r>
          </a:p>
          <a:p>
            <a:pPr lvl="1"/>
            <a:r>
              <a:rPr lang="en-US" sz="2800" dirty="0"/>
              <a:t>Single source </a:t>
            </a:r>
            <a:r>
              <a:rPr lang="en-US" sz="2800" b="1" u="sng" dirty="0"/>
              <a:t>and</a:t>
            </a:r>
            <a:r>
              <a:rPr lang="en-US" sz="2800" dirty="0"/>
              <a:t> database</a:t>
            </a:r>
          </a:p>
          <a:p>
            <a:pPr marL="514350" indent="-514350">
              <a:buFont typeface="+mj-lt"/>
              <a:buAutoNum type="arabicPeriod"/>
            </a:pPr>
            <a:r>
              <a:rPr lang="en-US" sz="3200" dirty="0"/>
              <a:t>Scalability of Import Models</a:t>
            </a:r>
          </a:p>
          <a:p>
            <a:pPr lvl="1"/>
            <a:r>
              <a:rPr lang="en-US" sz="2800" dirty="0"/>
              <a:t>Size limit; Full Refresh</a:t>
            </a:r>
          </a:p>
          <a:p>
            <a:pPr lvl="1"/>
            <a:r>
              <a:rPr lang="en-US" sz="2800" dirty="0"/>
              <a:t>Analysis Services RAM; Migration</a:t>
            </a:r>
          </a:p>
          <a:p>
            <a:pPr marL="514350" indent="-514350">
              <a:buFont typeface="+mj-lt"/>
              <a:buAutoNum type="arabicPeriod"/>
            </a:pPr>
            <a:r>
              <a:rPr lang="en-US" sz="3200" dirty="0"/>
              <a:t>How complex is the model?</a:t>
            </a:r>
          </a:p>
          <a:p>
            <a:pPr lvl="1"/>
            <a:r>
              <a:rPr lang="en-US" sz="2800" dirty="0"/>
              <a:t>Data Access and Analytics</a:t>
            </a:r>
          </a:p>
          <a:p>
            <a:pPr marL="514350" indent="-514350">
              <a:buFont typeface="+mj-lt"/>
              <a:buAutoNum type="arabicPeriod"/>
            </a:pPr>
            <a:r>
              <a:rPr lang="en-US" sz="3200" dirty="0"/>
              <a:t>Available Resources</a:t>
            </a:r>
          </a:p>
          <a:p>
            <a:pPr lvl="1"/>
            <a:r>
              <a:rPr lang="en-US" sz="2800" dirty="0"/>
              <a:t>DW or DB Relational Database Skills</a:t>
            </a:r>
          </a:p>
          <a:p>
            <a:pPr lvl="1"/>
            <a:r>
              <a:rPr lang="en-US" sz="2800" dirty="0"/>
              <a:t>Features and Hardware of Source DB</a:t>
            </a:r>
          </a:p>
        </p:txBody>
      </p:sp>
      <p:graphicFrame>
        <p:nvGraphicFramePr>
          <p:cNvPr id="5" name="Table 4">
            <a:extLst>
              <a:ext uri="{FF2B5EF4-FFF2-40B4-BE49-F238E27FC236}">
                <a16:creationId xmlns:a16="http://schemas.microsoft.com/office/drawing/2014/main" id="{A6E22E47-21FE-4156-B503-C12BF4989A91}"/>
              </a:ext>
            </a:extLst>
          </p:cNvPr>
          <p:cNvGraphicFramePr>
            <a:graphicFrameLocks noGrp="1"/>
          </p:cNvGraphicFramePr>
          <p:nvPr>
            <p:extLst>
              <p:ext uri="{D42A27DB-BD31-4B8C-83A1-F6EECF244321}">
                <p14:modId xmlns:p14="http://schemas.microsoft.com/office/powerpoint/2010/main" val="378544619"/>
              </p:ext>
            </p:extLst>
          </p:nvPr>
        </p:nvGraphicFramePr>
        <p:xfrm>
          <a:off x="6505721" y="1168255"/>
          <a:ext cx="5238604" cy="3241906"/>
        </p:xfrm>
        <a:graphic>
          <a:graphicData uri="http://schemas.openxmlformats.org/drawingml/2006/table">
            <a:tbl>
              <a:tblPr firstRow="1" bandRow="1">
                <a:tableStyleId>{5C22544A-7EE6-4342-B048-85BDC9FD1C3A}</a:tableStyleId>
              </a:tblPr>
              <a:tblGrid>
                <a:gridCol w="1823892">
                  <a:extLst>
                    <a:ext uri="{9D8B030D-6E8A-4147-A177-3AD203B41FA5}">
                      <a16:colId xmlns:a16="http://schemas.microsoft.com/office/drawing/2014/main" val="2056868228"/>
                    </a:ext>
                  </a:extLst>
                </a:gridCol>
                <a:gridCol w="1908078">
                  <a:extLst>
                    <a:ext uri="{9D8B030D-6E8A-4147-A177-3AD203B41FA5}">
                      <a16:colId xmlns:a16="http://schemas.microsoft.com/office/drawing/2014/main" val="2685629069"/>
                    </a:ext>
                  </a:extLst>
                </a:gridCol>
                <a:gridCol w="1506634">
                  <a:extLst>
                    <a:ext uri="{9D8B030D-6E8A-4147-A177-3AD203B41FA5}">
                      <a16:colId xmlns:a16="http://schemas.microsoft.com/office/drawing/2014/main" val="3358656557"/>
                    </a:ext>
                  </a:extLst>
                </a:gridCol>
              </a:tblGrid>
              <a:tr h="466528">
                <a:tc gridSpan="3">
                  <a:txBody>
                    <a:bodyPr/>
                    <a:lstStyle/>
                    <a:p>
                      <a:pPr algn="ctr"/>
                      <a:r>
                        <a:rPr lang="en-US" dirty="0"/>
                        <a:t>Power BI </a:t>
                      </a:r>
                      <a:r>
                        <a:rPr lang="en-US" dirty="0" err="1"/>
                        <a:t>DirectQuery</a:t>
                      </a:r>
                      <a:r>
                        <a:rPr lang="en-US" dirty="0"/>
                        <a:t> Data Sources</a:t>
                      </a:r>
                    </a:p>
                  </a:txBody>
                  <a:tcPr anchor="ct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066984440"/>
                  </a:ext>
                </a:extLst>
              </a:tr>
              <a:tr h="639044">
                <a:tc>
                  <a:txBody>
                    <a:bodyPr/>
                    <a:lstStyle/>
                    <a:p>
                      <a:r>
                        <a:rPr lang="en-US" dirty="0"/>
                        <a:t>Amazon Redshift</a:t>
                      </a:r>
                    </a:p>
                  </a:txBody>
                  <a:tcPr/>
                </a:tc>
                <a:tc>
                  <a:txBody>
                    <a:bodyPr/>
                    <a:lstStyle/>
                    <a:p>
                      <a:r>
                        <a:rPr lang="en-US" dirty="0"/>
                        <a:t>Azure HDInsight Spark (Beta)</a:t>
                      </a:r>
                    </a:p>
                  </a:txBody>
                  <a:tcPr/>
                </a:tc>
                <a:tc>
                  <a:txBody>
                    <a:bodyPr/>
                    <a:lstStyle/>
                    <a:p>
                      <a:r>
                        <a:rPr lang="en-US" dirty="0"/>
                        <a:t>Azure SQL Database</a:t>
                      </a:r>
                    </a:p>
                  </a:txBody>
                  <a:tcPr/>
                </a:tc>
                <a:extLst>
                  <a:ext uri="{0D108BD9-81ED-4DB2-BD59-A6C34878D82A}">
                    <a16:rowId xmlns:a16="http://schemas.microsoft.com/office/drawing/2014/main" val="3349596329"/>
                  </a:ext>
                </a:extLst>
              </a:tr>
              <a:tr h="898454">
                <a:tc>
                  <a:txBody>
                    <a:bodyPr/>
                    <a:lstStyle/>
                    <a:p>
                      <a:r>
                        <a:rPr lang="en-US" dirty="0"/>
                        <a:t>IBM Netezza (Beta)</a:t>
                      </a:r>
                    </a:p>
                  </a:txBody>
                  <a:tcPr/>
                </a:tc>
                <a:tc>
                  <a:txBody>
                    <a:bodyPr/>
                    <a:lstStyle/>
                    <a:p>
                      <a:r>
                        <a:rPr lang="en-US" dirty="0"/>
                        <a:t>Impala (v 2.x)</a:t>
                      </a:r>
                    </a:p>
                  </a:txBody>
                  <a:tcPr/>
                </a:tc>
                <a:tc>
                  <a:txBody>
                    <a:bodyPr/>
                    <a:lstStyle/>
                    <a:p>
                      <a:r>
                        <a:rPr lang="en-US" dirty="0"/>
                        <a:t>Azure SQL Data Warehouse</a:t>
                      </a:r>
                    </a:p>
                  </a:txBody>
                  <a:tcPr/>
                </a:tc>
                <a:extLst>
                  <a:ext uri="{0D108BD9-81ED-4DB2-BD59-A6C34878D82A}">
                    <a16:rowId xmlns:a16="http://schemas.microsoft.com/office/drawing/2014/main" val="1203747826"/>
                  </a:ext>
                </a:extLst>
              </a:tr>
              <a:tr h="406966">
                <a:tc>
                  <a:txBody>
                    <a:bodyPr/>
                    <a:lstStyle/>
                    <a:p>
                      <a:r>
                        <a:rPr lang="en-US" dirty="0"/>
                        <a:t>Oracle (v12+)</a:t>
                      </a:r>
                    </a:p>
                  </a:txBody>
                  <a:tcPr/>
                </a:tc>
                <a:tc>
                  <a:txBody>
                    <a:bodyPr/>
                    <a:lstStyle/>
                    <a:p>
                      <a:r>
                        <a:rPr lang="en-US" dirty="0"/>
                        <a:t>SAP BW (Beta)</a:t>
                      </a:r>
                    </a:p>
                  </a:txBody>
                  <a:tcPr/>
                </a:tc>
                <a:tc>
                  <a:txBody>
                    <a:bodyPr/>
                    <a:lstStyle/>
                    <a:p>
                      <a:r>
                        <a:rPr lang="en-US" dirty="0"/>
                        <a:t>SAP HANA</a:t>
                      </a:r>
                    </a:p>
                  </a:txBody>
                  <a:tcPr/>
                </a:tc>
                <a:extLst>
                  <a:ext uri="{0D108BD9-81ED-4DB2-BD59-A6C34878D82A}">
                    <a16:rowId xmlns:a16="http://schemas.microsoft.com/office/drawing/2014/main" val="1806598822"/>
                  </a:ext>
                </a:extLst>
              </a:tr>
              <a:tr h="406966">
                <a:tc>
                  <a:txBody>
                    <a:bodyPr/>
                    <a:lstStyle/>
                    <a:p>
                      <a:r>
                        <a:rPr lang="en-US" dirty="0"/>
                        <a:t>Snowflake</a:t>
                      </a:r>
                    </a:p>
                  </a:txBody>
                  <a:tcPr/>
                </a:tc>
                <a:tc>
                  <a:txBody>
                    <a:bodyPr/>
                    <a:lstStyle/>
                    <a:p>
                      <a:r>
                        <a:rPr lang="en-US" dirty="0"/>
                        <a:t>Spark (v.9+) (Beta)</a:t>
                      </a:r>
                    </a:p>
                  </a:txBody>
                  <a:tcPr/>
                </a:tc>
                <a:tc>
                  <a:txBody>
                    <a:bodyPr/>
                    <a:lstStyle/>
                    <a:p>
                      <a:r>
                        <a:rPr lang="en-US" dirty="0"/>
                        <a:t>SQL Server</a:t>
                      </a:r>
                    </a:p>
                  </a:txBody>
                  <a:tcPr/>
                </a:tc>
                <a:extLst>
                  <a:ext uri="{0D108BD9-81ED-4DB2-BD59-A6C34878D82A}">
                    <a16:rowId xmlns:a16="http://schemas.microsoft.com/office/drawing/2014/main" val="3080091978"/>
                  </a:ext>
                </a:extLst>
              </a:tr>
              <a:tr h="406966">
                <a:tc>
                  <a:txBody>
                    <a:bodyPr/>
                    <a:lstStyle/>
                    <a:p>
                      <a:r>
                        <a:rPr lang="en-US" dirty="0"/>
                        <a:t>Teradata</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395000491"/>
                  </a:ext>
                </a:extLst>
              </a:tr>
            </a:tbl>
          </a:graphicData>
        </a:graphic>
      </p:graphicFrame>
      <p:sp>
        <p:nvSpPr>
          <p:cNvPr id="8" name="TextBox 7">
            <a:extLst>
              <a:ext uri="{FF2B5EF4-FFF2-40B4-BE49-F238E27FC236}">
                <a16:creationId xmlns:a16="http://schemas.microsoft.com/office/drawing/2014/main" id="{1E3BB135-1568-41BD-A6CD-381FF074A4FD}"/>
              </a:ext>
            </a:extLst>
          </p:cNvPr>
          <p:cNvSpPr txBox="1"/>
          <p:nvPr/>
        </p:nvSpPr>
        <p:spPr>
          <a:xfrm>
            <a:off x="6729413" y="4410161"/>
            <a:ext cx="4843461" cy="369332"/>
          </a:xfrm>
          <a:prstGeom prst="rect">
            <a:avLst/>
          </a:prstGeom>
          <a:noFill/>
        </p:spPr>
        <p:txBody>
          <a:bodyPr wrap="square" rtlCol="0">
            <a:spAutoFit/>
          </a:bodyPr>
          <a:lstStyle/>
          <a:p>
            <a:r>
              <a:rPr lang="en-US" b="1" dirty="0" err="1"/>
              <a:t>DirectQuery</a:t>
            </a:r>
            <a:r>
              <a:rPr lang="en-US" b="1" dirty="0"/>
              <a:t> Supported Data Sources as of 8/31 </a:t>
            </a:r>
          </a:p>
        </p:txBody>
      </p:sp>
      <p:sp>
        <p:nvSpPr>
          <p:cNvPr id="4" name="Slide Number Placeholder 3">
            <a:extLst>
              <a:ext uri="{FF2B5EF4-FFF2-40B4-BE49-F238E27FC236}">
                <a16:creationId xmlns:a16="http://schemas.microsoft.com/office/drawing/2014/main" id="{7830AFAF-4320-4424-9A67-BE1030FD48BA}"/>
              </a:ext>
            </a:extLst>
          </p:cNvPr>
          <p:cNvSpPr>
            <a:spLocks noGrp="1"/>
          </p:cNvSpPr>
          <p:nvPr>
            <p:ph type="sldNum" sz="quarter" idx="12"/>
          </p:nvPr>
        </p:nvSpPr>
        <p:spPr/>
        <p:txBody>
          <a:bodyPr/>
          <a:lstStyle/>
          <a:p>
            <a:fld id="{54B41B7D-8EBF-455B-AE54-1409465E8E0D}" type="slidenum">
              <a:rPr lang="en-US" smtClean="0"/>
              <a:t>13</a:t>
            </a:fld>
            <a:endParaRPr lang="en-US"/>
          </a:p>
        </p:txBody>
      </p:sp>
    </p:spTree>
    <p:extLst>
      <p:ext uri="{BB962C8B-B14F-4D97-AF65-F5344CB8AC3E}">
        <p14:creationId xmlns:p14="http://schemas.microsoft.com/office/powerpoint/2010/main" val="94919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0" y="-119116"/>
            <a:ext cx="12192000" cy="1105727"/>
          </a:xfrm>
        </p:spPr>
        <p:txBody>
          <a:bodyPr>
            <a:normAutofit/>
          </a:bodyPr>
          <a:lstStyle/>
          <a:p>
            <a:pPr algn="ctr"/>
            <a:r>
              <a:rPr lang="en-US" dirty="0"/>
              <a:t>Scaling Power BI Datasets</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1"/>
          </p:nvPr>
        </p:nvSpPr>
        <p:spPr>
          <a:xfrm>
            <a:off x="100361" y="986611"/>
            <a:ext cx="5805342" cy="5411614"/>
          </a:xfrm>
        </p:spPr>
        <p:txBody>
          <a:bodyPr>
            <a:normAutofit lnSpcReduction="10000"/>
          </a:bodyPr>
          <a:lstStyle/>
          <a:p>
            <a:r>
              <a:rPr lang="en-US" dirty="0"/>
              <a:t>Power BI Premium at GA</a:t>
            </a:r>
          </a:p>
          <a:p>
            <a:pPr lvl="1"/>
            <a:r>
              <a:rPr lang="en-US" dirty="0"/>
              <a:t>Isolation (Noisy Neighbor)</a:t>
            </a:r>
          </a:p>
          <a:p>
            <a:pPr lvl="1"/>
            <a:r>
              <a:rPr lang="en-US" dirty="0"/>
              <a:t>48X (vs 8X) Refreshes/Day</a:t>
            </a:r>
          </a:p>
          <a:p>
            <a:pPr lvl="1"/>
            <a:r>
              <a:rPr lang="en-US" dirty="0"/>
              <a:t>Remove 10GB/User Limit</a:t>
            </a:r>
          </a:p>
          <a:p>
            <a:r>
              <a:rPr lang="en-US" dirty="0"/>
              <a:t>Premium Roadmap</a:t>
            </a:r>
          </a:p>
          <a:p>
            <a:pPr lvl="1"/>
            <a:r>
              <a:rPr lang="en-US" dirty="0"/>
              <a:t>Large Datasets (1GB Current)</a:t>
            </a:r>
          </a:p>
          <a:p>
            <a:pPr lvl="1"/>
            <a:r>
              <a:rPr lang="en-US" dirty="0"/>
              <a:t>Incremental Data Refresh </a:t>
            </a:r>
          </a:p>
          <a:p>
            <a:pPr lvl="1"/>
            <a:r>
              <a:rPr lang="en-US" dirty="0"/>
              <a:t>Scale Out, Pin to Memory</a:t>
            </a:r>
          </a:p>
          <a:p>
            <a:r>
              <a:rPr lang="en-US" dirty="0"/>
              <a:t>Analysis Services </a:t>
            </a:r>
          </a:p>
          <a:p>
            <a:pPr lvl="1"/>
            <a:r>
              <a:rPr lang="en-US" dirty="0"/>
              <a:t>Migrate PBIX to SSAS Model</a:t>
            </a:r>
          </a:p>
          <a:p>
            <a:pPr lvl="1"/>
            <a:r>
              <a:rPr lang="en-US" dirty="0"/>
              <a:t>Azure (AAS) or On-Premises</a:t>
            </a:r>
          </a:p>
          <a:p>
            <a:pPr lvl="1"/>
            <a:r>
              <a:rPr lang="en-US" dirty="0"/>
              <a:t>Partitions, Perspectives, Display Folders</a:t>
            </a:r>
          </a:p>
          <a:p>
            <a:pPr lvl="1"/>
            <a:r>
              <a:rPr lang="en-US" dirty="0"/>
              <a:t>Source Control Integration</a:t>
            </a:r>
          </a:p>
          <a:p>
            <a:pPr lvl="1"/>
            <a:r>
              <a:rPr lang="en-US" dirty="0"/>
              <a:t>Automation, Administration</a:t>
            </a:r>
          </a:p>
          <a:p>
            <a:pPr lvl="1"/>
            <a:endParaRPr lang="en-US" dirty="0"/>
          </a:p>
        </p:txBody>
      </p:sp>
      <p:graphicFrame>
        <p:nvGraphicFramePr>
          <p:cNvPr id="4" name="Table 3">
            <a:extLst>
              <a:ext uri="{FF2B5EF4-FFF2-40B4-BE49-F238E27FC236}">
                <a16:creationId xmlns:a16="http://schemas.microsoft.com/office/drawing/2014/main" id="{E498A95B-D8B3-4314-97EB-C2C286B90994}"/>
              </a:ext>
            </a:extLst>
          </p:cNvPr>
          <p:cNvGraphicFramePr>
            <a:graphicFrameLocks noGrp="1"/>
          </p:cNvGraphicFramePr>
          <p:nvPr>
            <p:extLst>
              <p:ext uri="{D42A27DB-BD31-4B8C-83A1-F6EECF244321}">
                <p14:modId xmlns:p14="http://schemas.microsoft.com/office/powerpoint/2010/main" val="2031303053"/>
              </p:ext>
            </p:extLst>
          </p:nvPr>
        </p:nvGraphicFramePr>
        <p:xfrm>
          <a:off x="4605454" y="1102443"/>
          <a:ext cx="7393257" cy="1478280"/>
        </p:xfrm>
        <a:graphic>
          <a:graphicData uri="http://schemas.openxmlformats.org/drawingml/2006/table">
            <a:tbl>
              <a:tblPr firstRow="1" bandRow="1">
                <a:tableStyleId>{5C22544A-7EE6-4342-B048-85BDC9FD1C3A}</a:tableStyleId>
              </a:tblPr>
              <a:tblGrid>
                <a:gridCol w="1728438">
                  <a:extLst>
                    <a:ext uri="{9D8B030D-6E8A-4147-A177-3AD203B41FA5}">
                      <a16:colId xmlns:a16="http://schemas.microsoft.com/office/drawing/2014/main" val="286833262"/>
                    </a:ext>
                  </a:extLst>
                </a:gridCol>
                <a:gridCol w="1650381">
                  <a:extLst>
                    <a:ext uri="{9D8B030D-6E8A-4147-A177-3AD203B41FA5}">
                      <a16:colId xmlns:a16="http://schemas.microsoft.com/office/drawing/2014/main" val="3873325920"/>
                    </a:ext>
                  </a:extLst>
                </a:gridCol>
                <a:gridCol w="1734842">
                  <a:extLst>
                    <a:ext uri="{9D8B030D-6E8A-4147-A177-3AD203B41FA5}">
                      <a16:colId xmlns:a16="http://schemas.microsoft.com/office/drawing/2014/main" val="259280567"/>
                    </a:ext>
                  </a:extLst>
                </a:gridCol>
                <a:gridCol w="2279596">
                  <a:extLst>
                    <a:ext uri="{9D8B030D-6E8A-4147-A177-3AD203B41FA5}">
                      <a16:colId xmlns:a16="http://schemas.microsoft.com/office/drawing/2014/main" val="3794427493"/>
                    </a:ext>
                  </a:extLst>
                </a:gridCol>
              </a:tblGrid>
              <a:tr h="370840">
                <a:tc>
                  <a:txBody>
                    <a:bodyPr/>
                    <a:lstStyle/>
                    <a:p>
                      <a:pPr algn="ctr"/>
                      <a:r>
                        <a:rPr lang="en-US" dirty="0"/>
                        <a:t>Capacity Nodes</a:t>
                      </a:r>
                    </a:p>
                  </a:txBody>
                  <a:tcPr/>
                </a:tc>
                <a:tc>
                  <a:txBody>
                    <a:bodyPr/>
                    <a:lstStyle/>
                    <a:p>
                      <a:pPr algn="ctr"/>
                      <a:r>
                        <a:rPr lang="en-US" dirty="0"/>
                        <a:t>Backend Cores</a:t>
                      </a:r>
                    </a:p>
                  </a:txBody>
                  <a:tcPr/>
                </a:tc>
                <a:tc>
                  <a:txBody>
                    <a:bodyPr/>
                    <a:lstStyle/>
                    <a:p>
                      <a:pPr algn="ctr"/>
                      <a:r>
                        <a:rPr lang="en-US" dirty="0"/>
                        <a:t>Memory</a:t>
                      </a:r>
                    </a:p>
                  </a:txBody>
                  <a:tcPr/>
                </a:tc>
                <a:tc>
                  <a:txBody>
                    <a:bodyPr/>
                    <a:lstStyle/>
                    <a:p>
                      <a:pPr algn="ctr"/>
                      <a:r>
                        <a:rPr lang="en-US" dirty="0"/>
                        <a:t>Direct or Live Queries</a:t>
                      </a:r>
                    </a:p>
                  </a:txBody>
                  <a:tcPr/>
                </a:tc>
                <a:extLst>
                  <a:ext uri="{0D108BD9-81ED-4DB2-BD59-A6C34878D82A}">
                    <a16:rowId xmlns:a16="http://schemas.microsoft.com/office/drawing/2014/main" val="695479030"/>
                  </a:ext>
                </a:extLst>
              </a:tr>
              <a:tr h="370840">
                <a:tc>
                  <a:txBody>
                    <a:bodyPr/>
                    <a:lstStyle/>
                    <a:p>
                      <a:pPr algn="ctr"/>
                      <a:r>
                        <a:rPr lang="en-US" dirty="0"/>
                        <a:t>P1</a:t>
                      </a:r>
                    </a:p>
                  </a:txBody>
                  <a:tcPr/>
                </a:tc>
                <a:tc>
                  <a:txBody>
                    <a:bodyPr/>
                    <a:lstStyle/>
                    <a:p>
                      <a:pPr algn="ctr"/>
                      <a:r>
                        <a:rPr lang="en-US" dirty="0"/>
                        <a:t>4</a:t>
                      </a:r>
                    </a:p>
                  </a:txBody>
                  <a:tcPr/>
                </a:tc>
                <a:tc>
                  <a:txBody>
                    <a:bodyPr/>
                    <a:lstStyle/>
                    <a:p>
                      <a:pPr algn="ctr"/>
                      <a:r>
                        <a:rPr lang="en-US" dirty="0"/>
                        <a:t>25 GB</a:t>
                      </a:r>
                    </a:p>
                  </a:txBody>
                  <a:tcPr/>
                </a:tc>
                <a:tc>
                  <a:txBody>
                    <a:bodyPr/>
                    <a:lstStyle/>
                    <a:p>
                      <a:pPr algn="ctr"/>
                      <a:r>
                        <a:rPr lang="en-US" dirty="0"/>
                        <a:t>30/sec</a:t>
                      </a:r>
                    </a:p>
                  </a:txBody>
                  <a:tcPr/>
                </a:tc>
                <a:extLst>
                  <a:ext uri="{0D108BD9-81ED-4DB2-BD59-A6C34878D82A}">
                    <a16:rowId xmlns:a16="http://schemas.microsoft.com/office/drawing/2014/main" val="3413933397"/>
                  </a:ext>
                </a:extLst>
              </a:tr>
              <a:tr h="370840">
                <a:tc>
                  <a:txBody>
                    <a:bodyPr/>
                    <a:lstStyle/>
                    <a:p>
                      <a:pPr algn="ctr"/>
                      <a:r>
                        <a:rPr lang="en-US" dirty="0"/>
                        <a:t>P2</a:t>
                      </a:r>
                    </a:p>
                  </a:txBody>
                  <a:tcPr/>
                </a:tc>
                <a:tc>
                  <a:txBody>
                    <a:bodyPr/>
                    <a:lstStyle/>
                    <a:p>
                      <a:pPr algn="ctr"/>
                      <a:r>
                        <a:rPr lang="en-US" dirty="0"/>
                        <a:t>8</a:t>
                      </a:r>
                    </a:p>
                  </a:txBody>
                  <a:tcPr/>
                </a:tc>
                <a:tc>
                  <a:txBody>
                    <a:bodyPr/>
                    <a:lstStyle/>
                    <a:p>
                      <a:pPr algn="ctr"/>
                      <a:r>
                        <a:rPr lang="en-US" dirty="0"/>
                        <a:t>50 GB</a:t>
                      </a:r>
                    </a:p>
                  </a:txBody>
                  <a:tcPr/>
                </a:tc>
                <a:tc>
                  <a:txBody>
                    <a:bodyPr/>
                    <a:lstStyle/>
                    <a:p>
                      <a:pPr algn="ctr"/>
                      <a:r>
                        <a:rPr lang="en-US" dirty="0"/>
                        <a:t>60/sec</a:t>
                      </a:r>
                    </a:p>
                  </a:txBody>
                  <a:tcPr/>
                </a:tc>
                <a:extLst>
                  <a:ext uri="{0D108BD9-81ED-4DB2-BD59-A6C34878D82A}">
                    <a16:rowId xmlns:a16="http://schemas.microsoft.com/office/drawing/2014/main" val="3894821900"/>
                  </a:ext>
                </a:extLst>
              </a:tr>
              <a:tr h="296830">
                <a:tc>
                  <a:txBody>
                    <a:bodyPr/>
                    <a:lstStyle/>
                    <a:p>
                      <a:pPr algn="ctr"/>
                      <a:r>
                        <a:rPr lang="en-US" dirty="0"/>
                        <a:t>P3</a:t>
                      </a:r>
                    </a:p>
                  </a:txBody>
                  <a:tcPr/>
                </a:tc>
                <a:tc>
                  <a:txBody>
                    <a:bodyPr/>
                    <a:lstStyle/>
                    <a:p>
                      <a:pPr algn="ctr"/>
                      <a:r>
                        <a:rPr lang="en-US" dirty="0"/>
                        <a:t>16</a:t>
                      </a:r>
                    </a:p>
                  </a:txBody>
                  <a:tcPr/>
                </a:tc>
                <a:tc>
                  <a:txBody>
                    <a:bodyPr/>
                    <a:lstStyle/>
                    <a:p>
                      <a:pPr algn="ctr"/>
                      <a:r>
                        <a:rPr lang="en-US" dirty="0"/>
                        <a:t>100 GB</a:t>
                      </a:r>
                    </a:p>
                  </a:txBody>
                  <a:tcPr/>
                </a:tc>
                <a:tc>
                  <a:txBody>
                    <a:bodyPr/>
                    <a:lstStyle/>
                    <a:p>
                      <a:pPr algn="ctr"/>
                      <a:r>
                        <a:rPr lang="en-US" dirty="0"/>
                        <a:t>120/sec</a:t>
                      </a:r>
                    </a:p>
                  </a:txBody>
                  <a:tcPr/>
                </a:tc>
                <a:extLst>
                  <a:ext uri="{0D108BD9-81ED-4DB2-BD59-A6C34878D82A}">
                    <a16:rowId xmlns:a16="http://schemas.microsoft.com/office/drawing/2014/main" val="3560361601"/>
                  </a:ext>
                </a:extLst>
              </a:tr>
            </a:tbl>
          </a:graphicData>
        </a:graphic>
      </p:graphicFrame>
      <p:sp>
        <p:nvSpPr>
          <p:cNvPr id="6" name="TextBox 5">
            <a:extLst>
              <a:ext uri="{FF2B5EF4-FFF2-40B4-BE49-F238E27FC236}">
                <a16:creationId xmlns:a16="http://schemas.microsoft.com/office/drawing/2014/main" id="{4A0C69EC-E30A-429B-B40D-058E2B9E995E}"/>
              </a:ext>
            </a:extLst>
          </p:cNvPr>
          <p:cNvSpPr txBox="1"/>
          <p:nvPr/>
        </p:nvSpPr>
        <p:spPr>
          <a:xfrm>
            <a:off x="6607096" y="2551948"/>
            <a:ext cx="4545982" cy="307777"/>
          </a:xfrm>
          <a:prstGeom prst="rect">
            <a:avLst/>
          </a:prstGeom>
          <a:noFill/>
        </p:spPr>
        <p:txBody>
          <a:bodyPr wrap="square" rtlCol="0">
            <a:spAutoFit/>
          </a:bodyPr>
          <a:lstStyle/>
          <a:p>
            <a:r>
              <a:rPr lang="en-US" sz="1400" b="1" dirty="0"/>
              <a:t>Power BI Premium Capacities at GA (excluding EM)</a:t>
            </a:r>
          </a:p>
        </p:txBody>
      </p:sp>
      <p:sp>
        <p:nvSpPr>
          <p:cNvPr id="10" name="TextBox 9">
            <a:extLst>
              <a:ext uri="{FF2B5EF4-FFF2-40B4-BE49-F238E27FC236}">
                <a16:creationId xmlns:a16="http://schemas.microsoft.com/office/drawing/2014/main" id="{D3214C55-DEC5-4807-BB19-B25155AE117C}"/>
              </a:ext>
            </a:extLst>
          </p:cNvPr>
          <p:cNvSpPr txBox="1"/>
          <p:nvPr/>
        </p:nvSpPr>
        <p:spPr>
          <a:xfrm>
            <a:off x="6096000" y="5735702"/>
            <a:ext cx="5057078" cy="307777"/>
          </a:xfrm>
          <a:prstGeom prst="rect">
            <a:avLst/>
          </a:prstGeom>
          <a:noFill/>
        </p:spPr>
        <p:txBody>
          <a:bodyPr wrap="square" rtlCol="0">
            <a:spAutoFit/>
          </a:bodyPr>
          <a:lstStyle/>
          <a:p>
            <a:pPr algn="ctr"/>
            <a:r>
              <a:rPr lang="en-US" sz="1400" b="1" dirty="0"/>
              <a:t>Azure Analysis Services Standard Tier Instances (as of 9/5/17)</a:t>
            </a:r>
          </a:p>
        </p:txBody>
      </p:sp>
      <p:graphicFrame>
        <p:nvGraphicFramePr>
          <p:cNvPr id="11" name="Table 10">
            <a:extLst>
              <a:ext uri="{FF2B5EF4-FFF2-40B4-BE49-F238E27FC236}">
                <a16:creationId xmlns:a16="http://schemas.microsoft.com/office/drawing/2014/main" id="{F8ABAB5B-9087-4CEC-877B-14C490FFB5A6}"/>
              </a:ext>
            </a:extLst>
          </p:cNvPr>
          <p:cNvGraphicFramePr>
            <a:graphicFrameLocks noGrp="1"/>
          </p:cNvGraphicFramePr>
          <p:nvPr>
            <p:extLst>
              <p:ext uri="{D42A27DB-BD31-4B8C-83A1-F6EECF244321}">
                <p14:modId xmlns:p14="http://schemas.microsoft.com/office/powerpoint/2010/main" val="2181587099"/>
              </p:ext>
            </p:extLst>
          </p:nvPr>
        </p:nvGraphicFramePr>
        <p:xfrm>
          <a:off x="5905703" y="3118255"/>
          <a:ext cx="5113661" cy="2570480"/>
        </p:xfrm>
        <a:graphic>
          <a:graphicData uri="http://schemas.openxmlformats.org/drawingml/2006/table">
            <a:tbl>
              <a:tblPr firstRow="1" bandRow="1">
                <a:tableStyleId>{93296810-A885-4BE3-A3E7-6D5BEEA58F35}</a:tableStyleId>
              </a:tblPr>
              <a:tblGrid>
                <a:gridCol w="1728438">
                  <a:extLst>
                    <a:ext uri="{9D8B030D-6E8A-4147-A177-3AD203B41FA5}">
                      <a16:colId xmlns:a16="http://schemas.microsoft.com/office/drawing/2014/main" val="286833262"/>
                    </a:ext>
                  </a:extLst>
                </a:gridCol>
                <a:gridCol w="1650381">
                  <a:extLst>
                    <a:ext uri="{9D8B030D-6E8A-4147-A177-3AD203B41FA5}">
                      <a16:colId xmlns:a16="http://schemas.microsoft.com/office/drawing/2014/main" val="3873325920"/>
                    </a:ext>
                  </a:extLst>
                </a:gridCol>
                <a:gridCol w="1734842">
                  <a:extLst>
                    <a:ext uri="{9D8B030D-6E8A-4147-A177-3AD203B41FA5}">
                      <a16:colId xmlns:a16="http://schemas.microsoft.com/office/drawing/2014/main" val="259280567"/>
                    </a:ext>
                  </a:extLst>
                </a:gridCol>
              </a:tblGrid>
              <a:tr h="370840">
                <a:tc>
                  <a:txBody>
                    <a:bodyPr/>
                    <a:lstStyle/>
                    <a:p>
                      <a:pPr algn="ctr"/>
                      <a:r>
                        <a:rPr lang="en-US" dirty="0"/>
                        <a:t>Instance</a:t>
                      </a:r>
                    </a:p>
                  </a:txBody>
                  <a:tcPr/>
                </a:tc>
                <a:tc>
                  <a:txBody>
                    <a:bodyPr/>
                    <a:lstStyle/>
                    <a:p>
                      <a:pPr algn="ctr"/>
                      <a:r>
                        <a:rPr lang="en-US" dirty="0"/>
                        <a:t>QPUs</a:t>
                      </a:r>
                    </a:p>
                  </a:txBody>
                  <a:tcPr/>
                </a:tc>
                <a:tc>
                  <a:txBody>
                    <a:bodyPr/>
                    <a:lstStyle/>
                    <a:p>
                      <a:pPr algn="ctr"/>
                      <a:r>
                        <a:rPr lang="en-US" dirty="0"/>
                        <a:t>Memory</a:t>
                      </a:r>
                    </a:p>
                  </a:txBody>
                  <a:tcPr/>
                </a:tc>
                <a:extLst>
                  <a:ext uri="{0D108BD9-81ED-4DB2-BD59-A6C34878D82A}">
                    <a16:rowId xmlns:a16="http://schemas.microsoft.com/office/drawing/2014/main" val="695479030"/>
                  </a:ext>
                </a:extLst>
              </a:tr>
              <a:tr h="284364">
                <a:tc>
                  <a:txBody>
                    <a:bodyPr/>
                    <a:lstStyle/>
                    <a:p>
                      <a:pPr algn="ctr"/>
                      <a:r>
                        <a:rPr lang="en-US" dirty="0"/>
                        <a:t>S0</a:t>
                      </a:r>
                    </a:p>
                  </a:txBody>
                  <a:tcPr/>
                </a:tc>
                <a:tc>
                  <a:txBody>
                    <a:bodyPr/>
                    <a:lstStyle/>
                    <a:p>
                      <a:pPr algn="ctr"/>
                      <a:r>
                        <a:rPr lang="en-US" dirty="0"/>
                        <a:t>40</a:t>
                      </a:r>
                    </a:p>
                  </a:txBody>
                  <a:tcPr/>
                </a:tc>
                <a:tc>
                  <a:txBody>
                    <a:bodyPr/>
                    <a:lstStyle/>
                    <a:p>
                      <a:pPr algn="ctr"/>
                      <a:r>
                        <a:rPr lang="en-US" dirty="0"/>
                        <a:t>10 GB</a:t>
                      </a:r>
                    </a:p>
                  </a:txBody>
                  <a:tcPr/>
                </a:tc>
                <a:extLst>
                  <a:ext uri="{0D108BD9-81ED-4DB2-BD59-A6C34878D82A}">
                    <a16:rowId xmlns:a16="http://schemas.microsoft.com/office/drawing/2014/main" val="3413933397"/>
                  </a:ext>
                </a:extLst>
              </a:tr>
              <a:tr h="370840">
                <a:tc>
                  <a:txBody>
                    <a:bodyPr/>
                    <a:lstStyle/>
                    <a:p>
                      <a:pPr algn="ctr"/>
                      <a:r>
                        <a:rPr lang="en-US" dirty="0"/>
                        <a:t>S1</a:t>
                      </a:r>
                    </a:p>
                  </a:txBody>
                  <a:tcPr/>
                </a:tc>
                <a:tc>
                  <a:txBody>
                    <a:bodyPr/>
                    <a:lstStyle/>
                    <a:p>
                      <a:pPr algn="ctr"/>
                      <a:r>
                        <a:rPr lang="en-US" dirty="0"/>
                        <a:t>100</a:t>
                      </a:r>
                    </a:p>
                  </a:txBody>
                  <a:tcPr/>
                </a:tc>
                <a:tc>
                  <a:txBody>
                    <a:bodyPr/>
                    <a:lstStyle/>
                    <a:p>
                      <a:pPr algn="ctr"/>
                      <a:r>
                        <a:rPr lang="en-US" dirty="0"/>
                        <a:t>25 GB</a:t>
                      </a:r>
                    </a:p>
                  </a:txBody>
                  <a:tcPr/>
                </a:tc>
                <a:extLst>
                  <a:ext uri="{0D108BD9-81ED-4DB2-BD59-A6C34878D82A}">
                    <a16:rowId xmlns:a16="http://schemas.microsoft.com/office/drawing/2014/main" val="3894821900"/>
                  </a:ext>
                </a:extLst>
              </a:tr>
              <a:tr h="296830">
                <a:tc>
                  <a:txBody>
                    <a:bodyPr/>
                    <a:lstStyle/>
                    <a:p>
                      <a:pPr algn="ctr"/>
                      <a:r>
                        <a:rPr lang="en-US" dirty="0"/>
                        <a:t>S2</a:t>
                      </a:r>
                    </a:p>
                  </a:txBody>
                  <a:tcPr/>
                </a:tc>
                <a:tc>
                  <a:txBody>
                    <a:bodyPr/>
                    <a:lstStyle/>
                    <a:p>
                      <a:pPr algn="ctr"/>
                      <a:r>
                        <a:rPr lang="en-US" dirty="0"/>
                        <a:t>200</a:t>
                      </a:r>
                    </a:p>
                  </a:txBody>
                  <a:tcPr/>
                </a:tc>
                <a:tc>
                  <a:txBody>
                    <a:bodyPr/>
                    <a:lstStyle/>
                    <a:p>
                      <a:pPr algn="ctr"/>
                      <a:r>
                        <a:rPr lang="en-US" dirty="0"/>
                        <a:t>50 GB</a:t>
                      </a:r>
                    </a:p>
                  </a:txBody>
                  <a:tcPr/>
                </a:tc>
                <a:extLst>
                  <a:ext uri="{0D108BD9-81ED-4DB2-BD59-A6C34878D82A}">
                    <a16:rowId xmlns:a16="http://schemas.microsoft.com/office/drawing/2014/main" val="3560361601"/>
                  </a:ext>
                </a:extLst>
              </a:tr>
              <a:tr h="296830">
                <a:tc>
                  <a:txBody>
                    <a:bodyPr/>
                    <a:lstStyle/>
                    <a:p>
                      <a:pPr algn="ctr"/>
                      <a:r>
                        <a:rPr lang="en-US" dirty="0"/>
                        <a:t>S4</a:t>
                      </a:r>
                    </a:p>
                  </a:txBody>
                  <a:tcPr/>
                </a:tc>
                <a:tc>
                  <a:txBody>
                    <a:bodyPr/>
                    <a:lstStyle/>
                    <a:p>
                      <a:pPr algn="ctr"/>
                      <a:r>
                        <a:rPr lang="en-US" dirty="0"/>
                        <a:t>400</a:t>
                      </a:r>
                    </a:p>
                  </a:txBody>
                  <a:tcPr/>
                </a:tc>
                <a:tc>
                  <a:txBody>
                    <a:bodyPr/>
                    <a:lstStyle/>
                    <a:p>
                      <a:pPr algn="ctr"/>
                      <a:r>
                        <a:rPr lang="en-US" dirty="0"/>
                        <a:t>100 GB</a:t>
                      </a:r>
                    </a:p>
                  </a:txBody>
                  <a:tcPr/>
                </a:tc>
                <a:extLst>
                  <a:ext uri="{0D108BD9-81ED-4DB2-BD59-A6C34878D82A}">
                    <a16:rowId xmlns:a16="http://schemas.microsoft.com/office/drawing/2014/main" val="3325471781"/>
                  </a:ext>
                </a:extLst>
              </a:tr>
              <a:tr h="296830">
                <a:tc>
                  <a:txBody>
                    <a:bodyPr/>
                    <a:lstStyle/>
                    <a:p>
                      <a:pPr algn="ctr"/>
                      <a:r>
                        <a:rPr lang="en-US" dirty="0"/>
                        <a:t>S8</a:t>
                      </a:r>
                    </a:p>
                  </a:txBody>
                  <a:tcPr/>
                </a:tc>
                <a:tc>
                  <a:txBody>
                    <a:bodyPr/>
                    <a:lstStyle/>
                    <a:p>
                      <a:pPr algn="ctr"/>
                      <a:r>
                        <a:rPr lang="en-US" dirty="0"/>
                        <a:t>320</a:t>
                      </a:r>
                    </a:p>
                  </a:txBody>
                  <a:tcPr/>
                </a:tc>
                <a:tc>
                  <a:txBody>
                    <a:bodyPr/>
                    <a:lstStyle/>
                    <a:p>
                      <a:pPr algn="ctr"/>
                      <a:r>
                        <a:rPr lang="en-US" dirty="0"/>
                        <a:t>200 GB</a:t>
                      </a:r>
                    </a:p>
                  </a:txBody>
                  <a:tcPr/>
                </a:tc>
                <a:extLst>
                  <a:ext uri="{0D108BD9-81ED-4DB2-BD59-A6C34878D82A}">
                    <a16:rowId xmlns:a16="http://schemas.microsoft.com/office/drawing/2014/main" val="2389865453"/>
                  </a:ext>
                </a:extLst>
              </a:tr>
              <a:tr h="296830">
                <a:tc>
                  <a:txBody>
                    <a:bodyPr/>
                    <a:lstStyle/>
                    <a:p>
                      <a:pPr algn="ctr"/>
                      <a:r>
                        <a:rPr lang="en-US" dirty="0"/>
                        <a:t>S9</a:t>
                      </a:r>
                    </a:p>
                  </a:txBody>
                  <a:tcPr/>
                </a:tc>
                <a:tc>
                  <a:txBody>
                    <a:bodyPr/>
                    <a:lstStyle/>
                    <a:p>
                      <a:pPr algn="ctr"/>
                      <a:r>
                        <a:rPr lang="en-US" dirty="0"/>
                        <a:t>640</a:t>
                      </a:r>
                    </a:p>
                  </a:txBody>
                  <a:tcPr/>
                </a:tc>
                <a:tc>
                  <a:txBody>
                    <a:bodyPr/>
                    <a:lstStyle/>
                    <a:p>
                      <a:pPr algn="ctr"/>
                      <a:r>
                        <a:rPr lang="en-US" dirty="0"/>
                        <a:t>400 GB</a:t>
                      </a:r>
                    </a:p>
                  </a:txBody>
                  <a:tcPr/>
                </a:tc>
                <a:extLst>
                  <a:ext uri="{0D108BD9-81ED-4DB2-BD59-A6C34878D82A}">
                    <a16:rowId xmlns:a16="http://schemas.microsoft.com/office/drawing/2014/main" val="2378334911"/>
                  </a:ext>
                </a:extLst>
              </a:tr>
            </a:tbl>
          </a:graphicData>
        </a:graphic>
      </p:graphicFrame>
      <p:sp>
        <p:nvSpPr>
          <p:cNvPr id="5" name="Slide Number Placeholder 4">
            <a:extLst>
              <a:ext uri="{FF2B5EF4-FFF2-40B4-BE49-F238E27FC236}">
                <a16:creationId xmlns:a16="http://schemas.microsoft.com/office/drawing/2014/main" id="{6E56AA60-A209-4966-A0D3-F7B298CBFBD6}"/>
              </a:ext>
            </a:extLst>
          </p:cNvPr>
          <p:cNvSpPr>
            <a:spLocks noGrp="1"/>
          </p:cNvSpPr>
          <p:nvPr>
            <p:ph type="sldNum" sz="quarter" idx="12"/>
          </p:nvPr>
        </p:nvSpPr>
        <p:spPr/>
        <p:txBody>
          <a:bodyPr/>
          <a:lstStyle/>
          <a:p>
            <a:fld id="{54B41B7D-8EBF-455B-AE54-1409465E8E0D}" type="slidenum">
              <a:rPr lang="en-US" smtClean="0"/>
              <a:t>14</a:t>
            </a:fld>
            <a:endParaRPr lang="en-US"/>
          </a:p>
        </p:txBody>
      </p:sp>
    </p:spTree>
    <p:extLst>
      <p:ext uri="{BB962C8B-B14F-4D97-AF65-F5344CB8AC3E}">
        <p14:creationId xmlns:p14="http://schemas.microsoft.com/office/powerpoint/2010/main" val="160470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p:txBody>
          <a:bodyPr/>
          <a:lstStyle/>
          <a:p>
            <a:pPr algn="ctr"/>
            <a:r>
              <a:rPr lang="en-US" dirty="0"/>
              <a:t>Dataset Development</a:t>
            </a:r>
          </a:p>
        </p:txBody>
      </p:sp>
    </p:spTree>
    <p:extLst>
      <p:ext uri="{BB962C8B-B14F-4D97-AF65-F5344CB8AC3E}">
        <p14:creationId xmlns:p14="http://schemas.microsoft.com/office/powerpoint/2010/main" val="190420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849351" y="100167"/>
            <a:ext cx="10515600" cy="815887"/>
          </a:xfrm>
        </p:spPr>
        <p:txBody>
          <a:bodyPr/>
          <a:lstStyle/>
          <a:p>
            <a:pPr algn="ctr"/>
            <a:r>
              <a:rPr lang="en-US" dirty="0"/>
              <a:t>Data Warehouse Schema and Views</a:t>
            </a:r>
          </a:p>
        </p:txBody>
      </p:sp>
      <p:sp>
        <p:nvSpPr>
          <p:cNvPr id="3" name="Content Placeholder 2">
            <a:extLst>
              <a:ext uri="{FF2B5EF4-FFF2-40B4-BE49-F238E27FC236}">
                <a16:creationId xmlns:a16="http://schemas.microsoft.com/office/drawing/2014/main" id="{AF9BD3B2-D0D0-46E1-A93A-796DC45DF192}"/>
              </a:ext>
            </a:extLst>
          </p:cNvPr>
          <p:cNvSpPr>
            <a:spLocks noGrp="1"/>
          </p:cNvSpPr>
          <p:nvPr>
            <p:ph idx="1"/>
          </p:nvPr>
        </p:nvSpPr>
        <p:spPr>
          <a:xfrm>
            <a:off x="171838" y="897451"/>
            <a:ext cx="6142465" cy="5102352"/>
          </a:xfrm>
        </p:spPr>
        <p:txBody>
          <a:bodyPr>
            <a:normAutofit/>
          </a:bodyPr>
          <a:lstStyle/>
          <a:p>
            <a:r>
              <a:rPr lang="en-US" sz="3600" dirty="0"/>
              <a:t>Dimension and Fact tables</a:t>
            </a:r>
          </a:p>
          <a:p>
            <a:pPr lvl="1"/>
            <a:r>
              <a:rPr lang="en-US" sz="3600" dirty="0"/>
              <a:t>Referential Integrity</a:t>
            </a:r>
          </a:p>
          <a:p>
            <a:r>
              <a:rPr lang="en-US" sz="3600" dirty="0"/>
              <a:t>Robust Date Table</a:t>
            </a:r>
          </a:p>
          <a:p>
            <a:pPr lvl="1"/>
            <a:r>
              <a:rPr lang="en-US" sz="3200" dirty="0"/>
              <a:t>Date Intelligence Columns</a:t>
            </a:r>
          </a:p>
          <a:p>
            <a:r>
              <a:rPr lang="en-US" sz="3600" dirty="0"/>
              <a:t>Slowly Changing Dimensions</a:t>
            </a:r>
          </a:p>
          <a:p>
            <a:pPr lvl="1"/>
            <a:r>
              <a:rPr lang="en-US" sz="3200" dirty="0"/>
              <a:t>Historical Tracking</a:t>
            </a:r>
          </a:p>
          <a:p>
            <a:r>
              <a:rPr lang="en-US" sz="3600" dirty="0"/>
              <a:t>SQL Views for Dataset</a:t>
            </a:r>
          </a:p>
          <a:p>
            <a:pPr lvl="1"/>
            <a:r>
              <a:rPr lang="en-US" sz="3200" dirty="0"/>
              <a:t>1:1 with Tables in PBIX</a:t>
            </a:r>
          </a:p>
        </p:txBody>
      </p:sp>
      <p:pic>
        <p:nvPicPr>
          <p:cNvPr id="6" name="Picture 5" descr="A close up of a piece of paper&#10;&#10;Description generated with high confidence">
            <a:extLst>
              <a:ext uri="{FF2B5EF4-FFF2-40B4-BE49-F238E27FC236}">
                <a16:creationId xmlns:a16="http://schemas.microsoft.com/office/drawing/2014/main" id="{A7799E0B-8398-47A4-9D27-55B24799F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3650" y="939458"/>
            <a:ext cx="5924922" cy="4917686"/>
          </a:xfrm>
          <a:prstGeom prst="rect">
            <a:avLst/>
          </a:prstGeom>
        </p:spPr>
      </p:pic>
      <p:sp>
        <p:nvSpPr>
          <p:cNvPr id="8" name="TextBox 7">
            <a:extLst>
              <a:ext uri="{FF2B5EF4-FFF2-40B4-BE49-F238E27FC236}">
                <a16:creationId xmlns:a16="http://schemas.microsoft.com/office/drawing/2014/main" id="{97ADC066-6BC5-48F7-9DB0-1065445D5E9E}"/>
              </a:ext>
            </a:extLst>
          </p:cNvPr>
          <p:cNvSpPr txBox="1"/>
          <p:nvPr/>
        </p:nvSpPr>
        <p:spPr>
          <a:xfrm>
            <a:off x="7928818" y="5856618"/>
            <a:ext cx="2743200" cy="307777"/>
          </a:xfrm>
          <a:prstGeom prst="rect">
            <a:avLst/>
          </a:prstGeom>
          <a:noFill/>
        </p:spPr>
        <p:txBody>
          <a:bodyPr wrap="square" rtlCol="0">
            <a:spAutoFit/>
          </a:bodyPr>
          <a:lstStyle/>
          <a:p>
            <a:pPr algn="ctr"/>
            <a:r>
              <a:rPr lang="en-US" sz="1400" b="1" dirty="0"/>
              <a:t>Database Diagram: SQL Server</a:t>
            </a:r>
          </a:p>
        </p:txBody>
      </p:sp>
      <p:sp>
        <p:nvSpPr>
          <p:cNvPr id="4" name="Slide Number Placeholder 3">
            <a:extLst>
              <a:ext uri="{FF2B5EF4-FFF2-40B4-BE49-F238E27FC236}">
                <a16:creationId xmlns:a16="http://schemas.microsoft.com/office/drawing/2014/main" id="{1754FC02-83CD-4467-B1F5-0AE861D8A07D}"/>
              </a:ext>
            </a:extLst>
          </p:cNvPr>
          <p:cNvSpPr>
            <a:spLocks noGrp="1"/>
          </p:cNvSpPr>
          <p:nvPr>
            <p:ph type="sldNum" sz="quarter" idx="12"/>
          </p:nvPr>
        </p:nvSpPr>
        <p:spPr/>
        <p:txBody>
          <a:bodyPr/>
          <a:lstStyle/>
          <a:p>
            <a:fld id="{54B41B7D-8EBF-455B-AE54-1409465E8E0D}" type="slidenum">
              <a:rPr lang="en-US" smtClean="0"/>
              <a:t>16</a:t>
            </a:fld>
            <a:endParaRPr lang="en-US"/>
          </a:p>
        </p:txBody>
      </p:sp>
    </p:spTree>
    <p:extLst>
      <p:ext uri="{BB962C8B-B14F-4D97-AF65-F5344CB8AC3E}">
        <p14:creationId xmlns:p14="http://schemas.microsoft.com/office/powerpoint/2010/main" val="113200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870266" y="205905"/>
            <a:ext cx="10515600" cy="815887"/>
          </a:xfrm>
        </p:spPr>
        <p:txBody>
          <a:bodyPr/>
          <a:lstStyle/>
          <a:p>
            <a:pPr algn="ctr"/>
            <a:r>
              <a:rPr lang="en-US" dirty="0"/>
              <a:t>Power BI Data Access: M Queries</a:t>
            </a:r>
          </a:p>
        </p:txBody>
      </p:sp>
      <p:sp>
        <p:nvSpPr>
          <p:cNvPr id="7" name="Content Placeholder 6">
            <a:extLst>
              <a:ext uri="{FF2B5EF4-FFF2-40B4-BE49-F238E27FC236}">
                <a16:creationId xmlns:a16="http://schemas.microsoft.com/office/drawing/2014/main" id="{7F73BF4C-78FF-46A6-AFFB-34DFBDC141C9}"/>
              </a:ext>
            </a:extLst>
          </p:cNvPr>
          <p:cNvSpPr>
            <a:spLocks noGrp="1"/>
          </p:cNvSpPr>
          <p:nvPr>
            <p:ph idx="1"/>
          </p:nvPr>
        </p:nvSpPr>
        <p:spPr>
          <a:xfrm>
            <a:off x="302940" y="1022736"/>
            <a:ext cx="6054997" cy="4831653"/>
          </a:xfrm>
        </p:spPr>
        <p:txBody>
          <a:bodyPr>
            <a:normAutofit/>
          </a:bodyPr>
          <a:lstStyle/>
          <a:p>
            <a:r>
              <a:rPr lang="en-US" sz="3600" dirty="0"/>
              <a:t>Data Source Parameters</a:t>
            </a:r>
          </a:p>
          <a:p>
            <a:pPr lvl="1"/>
            <a:r>
              <a:rPr lang="en-US" sz="3200" dirty="0"/>
              <a:t>Prod vs Dev </a:t>
            </a:r>
          </a:p>
          <a:p>
            <a:r>
              <a:rPr lang="en-US" sz="3600" dirty="0"/>
              <a:t>Staging Queries</a:t>
            </a:r>
          </a:p>
          <a:p>
            <a:pPr lvl="1"/>
            <a:r>
              <a:rPr lang="en-US" sz="3200" dirty="0"/>
              <a:t>Refresh Only</a:t>
            </a:r>
          </a:p>
          <a:p>
            <a:r>
              <a:rPr lang="en-US" sz="3600" dirty="0"/>
              <a:t>Query Groups</a:t>
            </a:r>
          </a:p>
          <a:p>
            <a:pPr lvl="1"/>
            <a:r>
              <a:rPr lang="en-US" sz="3200" dirty="0"/>
              <a:t>Facts and Dims</a:t>
            </a:r>
          </a:p>
          <a:p>
            <a:r>
              <a:rPr lang="en-US" sz="3600" dirty="0"/>
              <a:t>Parameter Tables</a:t>
            </a:r>
          </a:p>
          <a:p>
            <a:pPr lvl="1"/>
            <a:r>
              <a:rPr lang="en-US" sz="3200" dirty="0"/>
              <a:t>Load Only</a:t>
            </a:r>
          </a:p>
          <a:p>
            <a:pPr marL="457200" lvl="1" indent="0">
              <a:buNone/>
            </a:pPr>
            <a:endParaRPr lang="en-US" sz="3200" dirty="0"/>
          </a:p>
        </p:txBody>
      </p:sp>
      <p:sp>
        <p:nvSpPr>
          <p:cNvPr id="8" name="TextBox 7">
            <a:extLst>
              <a:ext uri="{FF2B5EF4-FFF2-40B4-BE49-F238E27FC236}">
                <a16:creationId xmlns:a16="http://schemas.microsoft.com/office/drawing/2014/main" id="{7479186F-892A-49EE-BCA5-48E375483EE1}"/>
              </a:ext>
            </a:extLst>
          </p:cNvPr>
          <p:cNvSpPr txBox="1"/>
          <p:nvPr/>
        </p:nvSpPr>
        <p:spPr>
          <a:xfrm>
            <a:off x="7422531" y="5846438"/>
            <a:ext cx="2096429" cy="369332"/>
          </a:xfrm>
          <a:prstGeom prst="rect">
            <a:avLst/>
          </a:prstGeom>
          <a:noFill/>
        </p:spPr>
        <p:txBody>
          <a:bodyPr wrap="square" rtlCol="0">
            <a:spAutoFit/>
          </a:bodyPr>
          <a:lstStyle/>
          <a:p>
            <a:pPr algn="ctr"/>
            <a:r>
              <a:rPr lang="en-US" b="1" dirty="0"/>
              <a:t>M Queries</a:t>
            </a:r>
          </a:p>
        </p:txBody>
      </p:sp>
      <p:pic>
        <p:nvPicPr>
          <p:cNvPr id="12" name="Picture 11" descr="A screenshot of a computer&#10;&#10;Description generated with very high confidence">
            <a:extLst>
              <a:ext uri="{FF2B5EF4-FFF2-40B4-BE49-F238E27FC236}">
                <a16:creationId xmlns:a16="http://schemas.microsoft.com/office/drawing/2014/main" id="{0F3B230E-FD52-483A-B1D7-223F7C749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806" y="1076621"/>
            <a:ext cx="3965878" cy="4714988"/>
          </a:xfrm>
          <a:prstGeom prst="rect">
            <a:avLst/>
          </a:prstGeom>
        </p:spPr>
      </p:pic>
      <p:sp>
        <p:nvSpPr>
          <p:cNvPr id="3" name="Slide Number Placeholder 2">
            <a:extLst>
              <a:ext uri="{FF2B5EF4-FFF2-40B4-BE49-F238E27FC236}">
                <a16:creationId xmlns:a16="http://schemas.microsoft.com/office/drawing/2014/main" id="{D4CD7497-4BF5-4138-A76A-57A949E977AB}"/>
              </a:ext>
            </a:extLst>
          </p:cNvPr>
          <p:cNvSpPr>
            <a:spLocks noGrp="1"/>
          </p:cNvSpPr>
          <p:nvPr>
            <p:ph type="sldNum" sz="quarter" idx="12"/>
          </p:nvPr>
        </p:nvSpPr>
        <p:spPr/>
        <p:txBody>
          <a:bodyPr/>
          <a:lstStyle/>
          <a:p>
            <a:fld id="{54B41B7D-8EBF-455B-AE54-1409465E8E0D}" type="slidenum">
              <a:rPr lang="en-US" smtClean="0"/>
              <a:t>17</a:t>
            </a:fld>
            <a:endParaRPr lang="en-US"/>
          </a:p>
        </p:txBody>
      </p:sp>
    </p:spTree>
    <p:extLst>
      <p:ext uri="{BB962C8B-B14F-4D97-AF65-F5344CB8AC3E}">
        <p14:creationId xmlns:p14="http://schemas.microsoft.com/office/powerpoint/2010/main" val="59159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E2C383-A66E-4B7F-8600-E6DCE37A22AE}"/>
              </a:ext>
            </a:extLst>
          </p:cNvPr>
          <p:cNvSpPr/>
          <p:nvPr/>
        </p:nvSpPr>
        <p:spPr>
          <a:xfrm>
            <a:off x="5832389" y="3068630"/>
            <a:ext cx="5115729" cy="302339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4E57CA8-818B-431A-B753-9509610D03DF}"/>
              </a:ext>
            </a:extLst>
          </p:cNvPr>
          <p:cNvSpPr/>
          <p:nvPr/>
        </p:nvSpPr>
        <p:spPr>
          <a:xfrm>
            <a:off x="5634681" y="789306"/>
            <a:ext cx="5532120" cy="200253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E21BD0-405D-44AF-9516-565790A23062}"/>
              </a:ext>
            </a:extLst>
          </p:cNvPr>
          <p:cNvSpPr>
            <a:spLocks noGrp="1"/>
          </p:cNvSpPr>
          <p:nvPr>
            <p:ph type="title"/>
          </p:nvPr>
        </p:nvSpPr>
        <p:spPr>
          <a:xfrm>
            <a:off x="826879" y="-22834"/>
            <a:ext cx="10515600" cy="815887"/>
          </a:xfrm>
        </p:spPr>
        <p:txBody>
          <a:bodyPr/>
          <a:lstStyle/>
          <a:p>
            <a:pPr algn="ctr"/>
            <a:r>
              <a:rPr lang="en-US" dirty="0"/>
              <a:t>Power BI Data Models</a:t>
            </a:r>
          </a:p>
        </p:txBody>
      </p:sp>
      <p:sp>
        <p:nvSpPr>
          <p:cNvPr id="7" name="Content Placeholder 6">
            <a:extLst>
              <a:ext uri="{FF2B5EF4-FFF2-40B4-BE49-F238E27FC236}">
                <a16:creationId xmlns:a16="http://schemas.microsoft.com/office/drawing/2014/main" id="{7F73BF4C-78FF-46A6-AFFB-34DFBDC141C9}"/>
              </a:ext>
            </a:extLst>
          </p:cNvPr>
          <p:cNvSpPr>
            <a:spLocks noGrp="1"/>
          </p:cNvSpPr>
          <p:nvPr>
            <p:ph idx="1"/>
          </p:nvPr>
        </p:nvSpPr>
        <p:spPr>
          <a:xfrm>
            <a:off x="168693" y="925234"/>
            <a:ext cx="5821572" cy="5148454"/>
          </a:xfrm>
        </p:spPr>
        <p:txBody>
          <a:bodyPr>
            <a:normAutofit lnSpcReduction="10000"/>
          </a:bodyPr>
          <a:lstStyle/>
          <a:p>
            <a:r>
              <a:rPr lang="en-US" sz="4000" dirty="0"/>
              <a:t>Columns</a:t>
            </a:r>
          </a:p>
          <a:p>
            <a:pPr lvl="1"/>
            <a:r>
              <a:rPr lang="en-US" sz="3600" dirty="0"/>
              <a:t>Data Types</a:t>
            </a:r>
          </a:p>
          <a:p>
            <a:pPr lvl="1"/>
            <a:r>
              <a:rPr lang="en-US" sz="3600" dirty="0"/>
              <a:t>Sort By</a:t>
            </a:r>
          </a:p>
          <a:p>
            <a:pPr lvl="1"/>
            <a:r>
              <a:rPr lang="en-US" sz="4000" dirty="0"/>
              <a:t>Properties</a:t>
            </a:r>
          </a:p>
          <a:p>
            <a:r>
              <a:rPr lang="en-US" sz="4000" dirty="0"/>
              <a:t>Tables</a:t>
            </a:r>
          </a:p>
          <a:p>
            <a:pPr lvl="1"/>
            <a:r>
              <a:rPr lang="en-US" sz="3600" dirty="0"/>
              <a:t>Relationships</a:t>
            </a:r>
          </a:p>
          <a:p>
            <a:pPr lvl="1"/>
            <a:r>
              <a:rPr lang="en-US" sz="3600" dirty="0"/>
              <a:t>Hierarchies</a:t>
            </a:r>
          </a:p>
          <a:p>
            <a:r>
              <a:rPr lang="en-US" sz="4000" dirty="0"/>
              <a:t>Measures</a:t>
            </a:r>
          </a:p>
          <a:p>
            <a:pPr lvl="1"/>
            <a:r>
              <a:rPr lang="en-US" sz="3600" dirty="0"/>
              <a:t>Formatting</a:t>
            </a:r>
          </a:p>
          <a:p>
            <a:pPr lvl="1"/>
            <a:endParaRPr lang="en-US" sz="3200" dirty="0"/>
          </a:p>
        </p:txBody>
      </p:sp>
      <p:pic>
        <p:nvPicPr>
          <p:cNvPr id="3" name="Picture 2">
            <a:extLst>
              <a:ext uri="{FF2B5EF4-FFF2-40B4-BE49-F238E27FC236}">
                <a16:creationId xmlns:a16="http://schemas.microsoft.com/office/drawing/2014/main" id="{39B49678-AFC9-4A25-B023-6B1D41C5BD1E}"/>
              </a:ext>
            </a:extLst>
          </p:cNvPr>
          <p:cNvPicPr>
            <a:picLocks noChangeAspect="1"/>
          </p:cNvPicPr>
          <p:nvPr/>
        </p:nvPicPr>
        <p:blipFill>
          <a:blip r:embed="rId3"/>
          <a:stretch>
            <a:fillRect/>
          </a:stretch>
        </p:blipFill>
        <p:spPr>
          <a:xfrm>
            <a:off x="5696466" y="804668"/>
            <a:ext cx="5424678" cy="1968543"/>
          </a:xfrm>
          <a:prstGeom prst="rect">
            <a:avLst/>
          </a:prstGeom>
        </p:spPr>
      </p:pic>
      <p:sp>
        <p:nvSpPr>
          <p:cNvPr id="4" name="TextBox 3">
            <a:extLst>
              <a:ext uri="{FF2B5EF4-FFF2-40B4-BE49-F238E27FC236}">
                <a16:creationId xmlns:a16="http://schemas.microsoft.com/office/drawing/2014/main" id="{4FD372E2-875C-4AF5-9D27-1BB40CD9FC58}"/>
              </a:ext>
            </a:extLst>
          </p:cNvPr>
          <p:cNvSpPr txBox="1"/>
          <p:nvPr/>
        </p:nvSpPr>
        <p:spPr>
          <a:xfrm>
            <a:off x="7006281" y="2760854"/>
            <a:ext cx="3669957" cy="307777"/>
          </a:xfrm>
          <a:prstGeom prst="rect">
            <a:avLst/>
          </a:prstGeom>
          <a:noFill/>
        </p:spPr>
        <p:txBody>
          <a:bodyPr wrap="square" rtlCol="0">
            <a:spAutoFit/>
          </a:bodyPr>
          <a:lstStyle/>
          <a:p>
            <a:pPr algn="ctr"/>
            <a:r>
              <a:rPr lang="en-US" sz="1400" b="1" dirty="0"/>
              <a:t>Column Properties and Metadata</a:t>
            </a:r>
          </a:p>
        </p:txBody>
      </p:sp>
      <p:pic>
        <p:nvPicPr>
          <p:cNvPr id="6" name="Picture 5" descr="A screenshot of a cell phone&#10;&#10;Description generated with very high confidence">
            <a:extLst>
              <a:ext uri="{FF2B5EF4-FFF2-40B4-BE49-F238E27FC236}">
                <a16:creationId xmlns:a16="http://schemas.microsoft.com/office/drawing/2014/main" id="{BE3F934B-0F35-4021-AB17-9B10A2ADE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7134" y="3095072"/>
            <a:ext cx="5065776" cy="2944704"/>
          </a:xfrm>
          <a:prstGeom prst="rect">
            <a:avLst/>
          </a:prstGeom>
        </p:spPr>
      </p:pic>
      <p:sp>
        <p:nvSpPr>
          <p:cNvPr id="10" name="TextBox 9">
            <a:extLst>
              <a:ext uri="{FF2B5EF4-FFF2-40B4-BE49-F238E27FC236}">
                <a16:creationId xmlns:a16="http://schemas.microsoft.com/office/drawing/2014/main" id="{A326F7F6-7FC3-4FEB-B08C-88DDF8F25097}"/>
              </a:ext>
            </a:extLst>
          </p:cNvPr>
          <p:cNvSpPr txBox="1"/>
          <p:nvPr/>
        </p:nvSpPr>
        <p:spPr>
          <a:xfrm>
            <a:off x="6808572" y="6061475"/>
            <a:ext cx="3669957" cy="307777"/>
          </a:xfrm>
          <a:prstGeom prst="rect">
            <a:avLst/>
          </a:prstGeom>
          <a:noFill/>
        </p:spPr>
        <p:txBody>
          <a:bodyPr wrap="square" rtlCol="0">
            <a:spAutoFit/>
          </a:bodyPr>
          <a:lstStyle/>
          <a:p>
            <a:pPr algn="ctr"/>
            <a:r>
              <a:rPr lang="en-US" sz="1400" b="1" dirty="0"/>
              <a:t>Relationships View</a:t>
            </a:r>
          </a:p>
        </p:txBody>
      </p:sp>
      <p:sp>
        <p:nvSpPr>
          <p:cNvPr id="5" name="Slide Number Placeholder 4">
            <a:extLst>
              <a:ext uri="{FF2B5EF4-FFF2-40B4-BE49-F238E27FC236}">
                <a16:creationId xmlns:a16="http://schemas.microsoft.com/office/drawing/2014/main" id="{966635EC-C36B-43A9-B552-95229DC26798}"/>
              </a:ext>
            </a:extLst>
          </p:cNvPr>
          <p:cNvSpPr>
            <a:spLocks noGrp="1"/>
          </p:cNvSpPr>
          <p:nvPr>
            <p:ph type="sldNum" sz="quarter" idx="12"/>
          </p:nvPr>
        </p:nvSpPr>
        <p:spPr/>
        <p:txBody>
          <a:bodyPr/>
          <a:lstStyle/>
          <a:p>
            <a:fld id="{54B41B7D-8EBF-455B-AE54-1409465E8E0D}" type="slidenum">
              <a:rPr lang="en-US" smtClean="0"/>
              <a:t>18</a:t>
            </a:fld>
            <a:endParaRPr lang="en-US"/>
          </a:p>
        </p:txBody>
      </p:sp>
    </p:spTree>
    <p:extLst>
      <p:ext uri="{BB962C8B-B14F-4D97-AF65-F5344CB8AC3E}">
        <p14:creationId xmlns:p14="http://schemas.microsoft.com/office/powerpoint/2010/main" val="184744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1B670-FBDE-468F-AF11-ECF17488558D}"/>
              </a:ext>
            </a:extLst>
          </p:cNvPr>
          <p:cNvSpPr>
            <a:spLocks noGrp="1"/>
          </p:cNvSpPr>
          <p:nvPr>
            <p:ph type="title"/>
          </p:nvPr>
        </p:nvSpPr>
        <p:spPr>
          <a:xfrm>
            <a:off x="838200" y="0"/>
            <a:ext cx="10515600" cy="1325563"/>
          </a:xfrm>
        </p:spPr>
        <p:txBody>
          <a:bodyPr/>
          <a:lstStyle/>
          <a:p>
            <a:pPr algn="ctr"/>
            <a:r>
              <a:rPr lang="en-US" dirty="0"/>
              <a:t>Relationship Pattern: Actual vs. Plan</a:t>
            </a:r>
          </a:p>
        </p:txBody>
      </p:sp>
      <p:sp>
        <p:nvSpPr>
          <p:cNvPr id="3" name="Content Placeholder 2">
            <a:extLst>
              <a:ext uri="{FF2B5EF4-FFF2-40B4-BE49-F238E27FC236}">
                <a16:creationId xmlns:a16="http://schemas.microsoft.com/office/drawing/2014/main" id="{26038F0B-3E88-473C-B28A-63B98EACB376}"/>
              </a:ext>
            </a:extLst>
          </p:cNvPr>
          <p:cNvSpPr>
            <a:spLocks noGrp="1"/>
          </p:cNvSpPr>
          <p:nvPr>
            <p:ph idx="1"/>
          </p:nvPr>
        </p:nvSpPr>
        <p:spPr>
          <a:xfrm>
            <a:off x="152400" y="1012371"/>
            <a:ext cx="4615544" cy="3124200"/>
          </a:xfrm>
        </p:spPr>
        <p:txBody>
          <a:bodyPr>
            <a:normAutofit/>
          </a:bodyPr>
          <a:lstStyle/>
          <a:p>
            <a:pPr marL="514350" indent="-514350">
              <a:buFont typeface="+mj-lt"/>
              <a:buAutoNum type="arabicPeriod"/>
            </a:pPr>
            <a:r>
              <a:rPr lang="en-US" dirty="0"/>
              <a:t>Bridge tables</a:t>
            </a:r>
          </a:p>
          <a:p>
            <a:pPr marL="514350" indent="-514350">
              <a:buFont typeface="+mj-lt"/>
              <a:buAutoNum type="arabicPeriod"/>
            </a:pPr>
            <a:r>
              <a:rPr lang="en-US" dirty="0"/>
              <a:t>Relationships</a:t>
            </a:r>
          </a:p>
          <a:p>
            <a:pPr lvl="1"/>
            <a:r>
              <a:rPr lang="en-US" dirty="0"/>
              <a:t>Bidirectional: Dim to Bridge</a:t>
            </a:r>
          </a:p>
          <a:p>
            <a:pPr lvl="1"/>
            <a:r>
              <a:rPr lang="en-US" dirty="0"/>
              <a:t>Single: Bridge to Plan</a:t>
            </a:r>
          </a:p>
          <a:p>
            <a:pPr marL="514350" indent="-514350">
              <a:buFont typeface="+mj-lt"/>
              <a:buAutoNum type="arabicPeriod"/>
            </a:pPr>
            <a:r>
              <a:rPr lang="en-US" dirty="0"/>
              <a:t>Actual to Plan Measures:</a:t>
            </a:r>
          </a:p>
          <a:p>
            <a:pPr lvl="1"/>
            <a:r>
              <a:rPr lang="en-US" dirty="0"/>
              <a:t>Check Filter Context</a:t>
            </a:r>
          </a:p>
          <a:p>
            <a:pPr lvl="1"/>
            <a:r>
              <a:rPr lang="en-US" dirty="0"/>
              <a:t>Compare Actual to Plan</a:t>
            </a:r>
          </a:p>
          <a:p>
            <a:pPr marL="0" indent="0">
              <a:buNone/>
            </a:pPr>
            <a:endParaRPr lang="en-US" dirty="0"/>
          </a:p>
        </p:txBody>
      </p:sp>
      <p:pic>
        <p:nvPicPr>
          <p:cNvPr id="7" name="Picture 6" descr="A screenshot of a cell phone&#10;&#10;Description generated with very high confidence">
            <a:extLst>
              <a:ext uri="{FF2B5EF4-FFF2-40B4-BE49-F238E27FC236}">
                <a16:creationId xmlns:a16="http://schemas.microsoft.com/office/drawing/2014/main" id="{6410C479-9085-48EF-B935-5401E2A5B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1902" y="1088569"/>
            <a:ext cx="7139470" cy="4096743"/>
          </a:xfrm>
          <a:prstGeom prst="rect">
            <a:avLst/>
          </a:prstGeom>
        </p:spPr>
      </p:pic>
      <p:sp>
        <p:nvSpPr>
          <p:cNvPr id="8" name="TextBox 7">
            <a:extLst>
              <a:ext uri="{FF2B5EF4-FFF2-40B4-BE49-F238E27FC236}">
                <a16:creationId xmlns:a16="http://schemas.microsoft.com/office/drawing/2014/main" id="{6F7F5E01-AB6C-4DA9-A533-BA0534F41B05}"/>
              </a:ext>
            </a:extLst>
          </p:cNvPr>
          <p:cNvSpPr txBox="1"/>
          <p:nvPr/>
        </p:nvSpPr>
        <p:spPr>
          <a:xfrm>
            <a:off x="7445829" y="5185312"/>
            <a:ext cx="2869415" cy="307777"/>
          </a:xfrm>
          <a:prstGeom prst="rect">
            <a:avLst/>
          </a:prstGeom>
          <a:noFill/>
        </p:spPr>
        <p:txBody>
          <a:bodyPr wrap="square" rtlCol="0">
            <a:spAutoFit/>
          </a:bodyPr>
          <a:lstStyle/>
          <a:p>
            <a:pPr algn="ctr"/>
            <a:r>
              <a:rPr lang="en-US" sz="1400" b="1" dirty="0"/>
              <a:t>Actual vs. Plan Modeling</a:t>
            </a:r>
          </a:p>
        </p:txBody>
      </p:sp>
      <p:pic>
        <p:nvPicPr>
          <p:cNvPr id="9" name="Picture 8">
            <a:extLst>
              <a:ext uri="{FF2B5EF4-FFF2-40B4-BE49-F238E27FC236}">
                <a16:creationId xmlns:a16="http://schemas.microsoft.com/office/drawing/2014/main" id="{AD5F44F1-589B-4E65-9D49-0D11BF281756}"/>
              </a:ext>
            </a:extLst>
          </p:cNvPr>
          <p:cNvPicPr>
            <a:picLocks noChangeAspect="1"/>
          </p:cNvPicPr>
          <p:nvPr/>
        </p:nvPicPr>
        <p:blipFill>
          <a:blip r:embed="rId4"/>
          <a:stretch>
            <a:fillRect/>
          </a:stretch>
        </p:blipFill>
        <p:spPr>
          <a:xfrm>
            <a:off x="433080" y="4480830"/>
            <a:ext cx="4411843" cy="668112"/>
          </a:xfrm>
          <a:prstGeom prst="rect">
            <a:avLst/>
          </a:prstGeom>
        </p:spPr>
      </p:pic>
      <p:sp>
        <p:nvSpPr>
          <p:cNvPr id="10" name="TextBox 9">
            <a:extLst>
              <a:ext uri="{FF2B5EF4-FFF2-40B4-BE49-F238E27FC236}">
                <a16:creationId xmlns:a16="http://schemas.microsoft.com/office/drawing/2014/main" id="{6737DA46-C1B3-4E0E-9890-2AA7553044C4}"/>
              </a:ext>
            </a:extLst>
          </p:cNvPr>
          <p:cNvSpPr txBox="1"/>
          <p:nvPr/>
        </p:nvSpPr>
        <p:spPr>
          <a:xfrm>
            <a:off x="611801" y="5144745"/>
            <a:ext cx="4054400" cy="307777"/>
          </a:xfrm>
          <a:prstGeom prst="rect">
            <a:avLst/>
          </a:prstGeom>
          <a:noFill/>
        </p:spPr>
        <p:txBody>
          <a:bodyPr wrap="square" rtlCol="0">
            <a:spAutoFit/>
          </a:bodyPr>
          <a:lstStyle/>
          <a:p>
            <a:pPr algn="ctr"/>
            <a:r>
              <a:rPr lang="en-US" sz="1400" b="1" dirty="0"/>
              <a:t>Return Blank if Filter Context Not Supported by Plan </a:t>
            </a:r>
          </a:p>
        </p:txBody>
      </p:sp>
      <p:sp>
        <p:nvSpPr>
          <p:cNvPr id="4" name="Slide Number Placeholder 3">
            <a:extLst>
              <a:ext uri="{FF2B5EF4-FFF2-40B4-BE49-F238E27FC236}">
                <a16:creationId xmlns:a16="http://schemas.microsoft.com/office/drawing/2014/main" id="{8CE6ABEC-43B1-4815-A6DF-9D036EC1B80D}"/>
              </a:ext>
            </a:extLst>
          </p:cNvPr>
          <p:cNvSpPr>
            <a:spLocks noGrp="1"/>
          </p:cNvSpPr>
          <p:nvPr>
            <p:ph type="sldNum" sz="quarter" idx="12"/>
          </p:nvPr>
        </p:nvSpPr>
        <p:spPr/>
        <p:txBody>
          <a:bodyPr/>
          <a:lstStyle/>
          <a:p>
            <a:fld id="{54B41B7D-8EBF-455B-AE54-1409465E8E0D}" type="slidenum">
              <a:rPr lang="en-US" smtClean="0"/>
              <a:t>19</a:t>
            </a:fld>
            <a:endParaRPr lang="en-US"/>
          </a:p>
        </p:txBody>
      </p:sp>
    </p:spTree>
    <p:extLst>
      <p:ext uri="{BB962C8B-B14F-4D97-AF65-F5344CB8AC3E}">
        <p14:creationId xmlns:p14="http://schemas.microsoft.com/office/powerpoint/2010/main" val="350101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78DE-10FA-473C-AECD-DC42FAF6B53E}"/>
              </a:ext>
            </a:extLst>
          </p:cNvPr>
          <p:cNvSpPr>
            <a:spLocks noGrp="1"/>
          </p:cNvSpPr>
          <p:nvPr>
            <p:ph type="title"/>
          </p:nvPr>
        </p:nvSpPr>
        <p:spPr>
          <a:xfrm>
            <a:off x="838200" y="-20644"/>
            <a:ext cx="10515600" cy="992188"/>
          </a:xfrm>
        </p:spPr>
        <p:txBody>
          <a:bodyPr/>
          <a:lstStyle/>
          <a:p>
            <a:pPr algn="ctr"/>
            <a:r>
              <a:rPr lang="en-US" dirty="0"/>
              <a:t>DAX Measures and Client Interface</a:t>
            </a:r>
          </a:p>
        </p:txBody>
      </p:sp>
      <p:sp>
        <p:nvSpPr>
          <p:cNvPr id="3" name="Content Placeholder 2">
            <a:extLst>
              <a:ext uri="{FF2B5EF4-FFF2-40B4-BE49-F238E27FC236}">
                <a16:creationId xmlns:a16="http://schemas.microsoft.com/office/drawing/2014/main" id="{FCBE0232-4698-496B-A512-737950D3BDB7}"/>
              </a:ext>
            </a:extLst>
          </p:cNvPr>
          <p:cNvSpPr>
            <a:spLocks noGrp="1"/>
          </p:cNvSpPr>
          <p:nvPr>
            <p:ph idx="1"/>
          </p:nvPr>
        </p:nvSpPr>
        <p:spPr>
          <a:xfrm>
            <a:off x="180974" y="779462"/>
            <a:ext cx="5205414" cy="5449887"/>
          </a:xfrm>
        </p:spPr>
        <p:txBody>
          <a:bodyPr>
            <a:normAutofit/>
          </a:bodyPr>
          <a:lstStyle/>
          <a:p>
            <a:pPr marL="514350" indent="-514350">
              <a:buFont typeface="+mj-lt"/>
              <a:buAutoNum type="arabicPeriod"/>
            </a:pPr>
            <a:r>
              <a:rPr lang="en-US" sz="3200" dirty="0"/>
              <a:t>Compare and Combine Facts</a:t>
            </a:r>
          </a:p>
          <a:p>
            <a:pPr lvl="1"/>
            <a:r>
              <a:rPr lang="en-US" sz="2800" dirty="0"/>
              <a:t>Actuals versus Budget</a:t>
            </a:r>
          </a:p>
          <a:p>
            <a:pPr lvl="1"/>
            <a:r>
              <a:rPr lang="en-US" sz="2800" dirty="0"/>
              <a:t>Online Sales Plus Store Sales</a:t>
            </a:r>
          </a:p>
          <a:p>
            <a:pPr marL="514350" indent="-514350">
              <a:buFont typeface="+mj-lt"/>
              <a:buAutoNum type="arabicPeriod"/>
            </a:pPr>
            <a:r>
              <a:rPr lang="en-US" sz="3200" dirty="0"/>
              <a:t>Dynamic Date Columns</a:t>
            </a:r>
          </a:p>
          <a:p>
            <a:pPr lvl="1"/>
            <a:r>
              <a:rPr lang="en-US" sz="2800" dirty="0"/>
              <a:t>Report, Page, and Visual Filters</a:t>
            </a:r>
          </a:p>
          <a:p>
            <a:pPr marL="514350" indent="-514350">
              <a:buFont typeface="+mj-lt"/>
              <a:buAutoNum type="arabicPeriod"/>
            </a:pPr>
            <a:r>
              <a:rPr lang="en-US" sz="3200" dirty="0"/>
              <a:t>Date Intelligence</a:t>
            </a:r>
          </a:p>
          <a:p>
            <a:pPr lvl="1"/>
            <a:r>
              <a:rPr lang="en-US" sz="2800" dirty="0"/>
              <a:t>Compare Common Periods</a:t>
            </a:r>
          </a:p>
          <a:p>
            <a:pPr marL="514350" indent="-514350">
              <a:buFont typeface="+mj-lt"/>
              <a:buAutoNum type="arabicPeriod"/>
            </a:pPr>
            <a:r>
              <a:rPr lang="en-US" sz="3200" dirty="0"/>
              <a:t>Target Measures</a:t>
            </a:r>
          </a:p>
          <a:p>
            <a:pPr lvl="1"/>
            <a:r>
              <a:rPr lang="en-US" sz="2800" dirty="0"/>
              <a:t>KPI and Gauge Goals/Targets</a:t>
            </a:r>
          </a:p>
        </p:txBody>
      </p:sp>
      <p:pic>
        <p:nvPicPr>
          <p:cNvPr id="5" name="Picture 4" descr="A screenshot of a social media post&#10;&#10;Description generated with very high confidence">
            <a:extLst>
              <a:ext uri="{FF2B5EF4-FFF2-40B4-BE49-F238E27FC236}">
                <a16:creationId xmlns:a16="http://schemas.microsoft.com/office/drawing/2014/main" id="{4A7337AF-458E-4706-95CD-491FF0AE99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143" y="811213"/>
            <a:ext cx="6875479" cy="5418137"/>
          </a:xfrm>
          <a:prstGeom prst="rect">
            <a:avLst/>
          </a:prstGeom>
        </p:spPr>
      </p:pic>
      <p:sp>
        <p:nvSpPr>
          <p:cNvPr id="4" name="Slide Number Placeholder 3">
            <a:extLst>
              <a:ext uri="{FF2B5EF4-FFF2-40B4-BE49-F238E27FC236}">
                <a16:creationId xmlns:a16="http://schemas.microsoft.com/office/drawing/2014/main" id="{C67AF502-4B7B-4571-8728-B8C4BA22491E}"/>
              </a:ext>
            </a:extLst>
          </p:cNvPr>
          <p:cNvSpPr>
            <a:spLocks noGrp="1"/>
          </p:cNvSpPr>
          <p:nvPr>
            <p:ph type="sldNum" sz="quarter" idx="12"/>
          </p:nvPr>
        </p:nvSpPr>
        <p:spPr/>
        <p:txBody>
          <a:bodyPr/>
          <a:lstStyle/>
          <a:p>
            <a:fld id="{54B41B7D-8EBF-455B-AE54-1409465E8E0D}" type="slidenum">
              <a:rPr lang="en-US" smtClean="0"/>
              <a:t>20</a:t>
            </a:fld>
            <a:endParaRPr lang="en-US"/>
          </a:p>
        </p:txBody>
      </p:sp>
    </p:spTree>
    <p:extLst>
      <p:ext uri="{BB962C8B-B14F-4D97-AF65-F5344CB8AC3E}">
        <p14:creationId xmlns:p14="http://schemas.microsoft.com/office/powerpoint/2010/main" val="55709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39E4E-BA02-4111-AC37-1E135758275B}"/>
              </a:ext>
            </a:extLst>
          </p:cNvPr>
          <p:cNvSpPr>
            <a:spLocks noGrp="1"/>
          </p:cNvSpPr>
          <p:nvPr>
            <p:ph type="title"/>
          </p:nvPr>
        </p:nvSpPr>
        <p:spPr/>
        <p:txBody>
          <a:bodyPr/>
          <a:lstStyle/>
          <a:p>
            <a:r>
              <a:rPr lang="en-US" dirty="0"/>
              <a:t>Bonus: Dataset Documentation</a:t>
            </a:r>
          </a:p>
        </p:txBody>
      </p:sp>
    </p:spTree>
    <p:extLst>
      <p:ext uri="{BB962C8B-B14F-4D97-AF65-F5344CB8AC3E}">
        <p14:creationId xmlns:p14="http://schemas.microsoft.com/office/powerpoint/2010/main" val="233659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78DE-10FA-473C-AECD-DC42FAF6B53E}"/>
              </a:ext>
            </a:extLst>
          </p:cNvPr>
          <p:cNvSpPr>
            <a:spLocks noGrp="1"/>
          </p:cNvSpPr>
          <p:nvPr>
            <p:ph type="title"/>
          </p:nvPr>
        </p:nvSpPr>
        <p:spPr>
          <a:xfrm>
            <a:off x="838200" y="45688"/>
            <a:ext cx="10515600" cy="902938"/>
          </a:xfrm>
        </p:spPr>
        <p:txBody>
          <a:bodyPr/>
          <a:lstStyle/>
          <a:p>
            <a:pPr algn="ctr"/>
            <a:r>
              <a:rPr lang="en-US" dirty="0"/>
              <a:t>Power BI Documentation Dataset and Report</a:t>
            </a:r>
          </a:p>
        </p:txBody>
      </p:sp>
      <p:sp>
        <p:nvSpPr>
          <p:cNvPr id="3" name="Content Placeholder 2">
            <a:extLst>
              <a:ext uri="{FF2B5EF4-FFF2-40B4-BE49-F238E27FC236}">
                <a16:creationId xmlns:a16="http://schemas.microsoft.com/office/drawing/2014/main" id="{FCBE0232-4698-496B-A512-737950D3BDB7}"/>
              </a:ext>
            </a:extLst>
          </p:cNvPr>
          <p:cNvSpPr>
            <a:spLocks noGrp="1"/>
          </p:cNvSpPr>
          <p:nvPr>
            <p:ph idx="1"/>
          </p:nvPr>
        </p:nvSpPr>
        <p:spPr>
          <a:xfrm>
            <a:off x="628458" y="948628"/>
            <a:ext cx="10725342" cy="1661668"/>
          </a:xfrm>
        </p:spPr>
        <p:txBody>
          <a:bodyPr>
            <a:normAutofit/>
          </a:bodyPr>
          <a:lstStyle/>
          <a:p>
            <a:pPr marL="514350" indent="-514350">
              <a:buFont typeface="+mj-lt"/>
              <a:buAutoNum type="arabicPeriod"/>
            </a:pPr>
            <a:r>
              <a:rPr lang="en-US" sz="2400" dirty="0"/>
              <a:t>Identify SSAS Server and Database of PBIX via DAX Studio</a:t>
            </a:r>
          </a:p>
          <a:p>
            <a:pPr marL="514350" indent="-514350">
              <a:buFont typeface="+mj-lt"/>
              <a:buAutoNum type="arabicPeriod"/>
            </a:pPr>
            <a:r>
              <a:rPr lang="en-US" sz="2400" dirty="0"/>
              <a:t>Query SSAS DMVs via Analysis Services Connector (w/</a:t>
            </a:r>
            <a:r>
              <a:rPr lang="en-US" sz="2400" dirty="0" err="1"/>
              <a:t>Params</a:t>
            </a:r>
            <a:r>
              <a:rPr lang="en-US" sz="2400" dirty="0"/>
              <a:t>)</a:t>
            </a:r>
          </a:p>
          <a:p>
            <a:pPr marL="514350" indent="-514350">
              <a:buFont typeface="+mj-lt"/>
              <a:buAutoNum type="arabicPeriod"/>
            </a:pPr>
            <a:r>
              <a:rPr lang="en-US" sz="2400" dirty="0"/>
              <a:t>Integrate DMVs to form documentation tables</a:t>
            </a:r>
          </a:p>
        </p:txBody>
      </p:sp>
      <p:pic>
        <p:nvPicPr>
          <p:cNvPr id="4" name="Picture 3">
            <a:extLst>
              <a:ext uri="{FF2B5EF4-FFF2-40B4-BE49-F238E27FC236}">
                <a16:creationId xmlns:a16="http://schemas.microsoft.com/office/drawing/2014/main" id="{7C1543BE-D4AA-4420-8511-D157E3BCDB39}"/>
              </a:ext>
            </a:extLst>
          </p:cNvPr>
          <p:cNvPicPr>
            <a:picLocks noChangeAspect="1"/>
          </p:cNvPicPr>
          <p:nvPr/>
        </p:nvPicPr>
        <p:blipFill>
          <a:blip r:embed="rId3"/>
          <a:stretch>
            <a:fillRect/>
          </a:stretch>
        </p:blipFill>
        <p:spPr>
          <a:xfrm>
            <a:off x="1585912" y="4289901"/>
            <a:ext cx="8040242" cy="1807210"/>
          </a:xfrm>
          <a:prstGeom prst="rect">
            <a:avLst/>
          </a:prstGeom>
        </p:spPr>
      </p:pic>
      <p:pic>
        <p:nvPicPr>
          <p:cNvPr id="6" name="Picture 5" descr="A screenshot of a cell phone&#10;&#10;Description generated with very high confidence">
            <a:extLst>
              <a:ext uri="{FF2B5EF4-FFF2-40B4-BE49-F238E27FC236}">
                <a16:creationId xmlns:a16="http://schemas.microsoft.com/office/drawing/2014/main" id="{99A4D292-26F2-4E3D-9F36-78F9F42C4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239" y="2320369"/>
            <a:ext cx="11247780" cy="1600200"/>
          </a:xfrm>
          <a:prstGeom prst="rect">
            <a:avLst/>
          </a:prstGeom>
        </p:spPr>
      </p:pic>
      <p:sp>
        <p:nvSpPr>
          <p:cNvPr id="7" name="TextBox 6">
            <a:extLst>
              <a:ext uri="{FF2B5EF4-FFF2-40B4-BE49-F238E27FC236}">
                <a16:creationId xmlns:a16="http://schemas.microsoft.com/office/drawing/2014/main" id="{D5806C92-B6BE-4590-B09D-D1B4AB81CF80}"/>
              </a:ext>
            </a:extLst>
          </p:cNvPr>
          <p:cNvSpPr txBox="1"/>
          <p:nvPr/>
        </p:nvSpPr>
        <p:spPr>
          <a:xfrm>
            <a:off x="3954255" y="4031409"/>
            <a:ext cx="4073748" cy="369332"/>
          </a:xfrm>
          <a:prstGeom prst="rect">
            <a:avLst/>
          </a:prstGeom>
          <a:noFill/>
        </p:spPr>
        <p:txBody>
          <a:bodyPr wrap="square" rtlCol="0">
            <a:spAutoFit/>
          </a:bodyPr>
          <a:lstStyle/>
          <a:p>
            <a:r>
              <a:rPr lang="en-US" dirty="0"/>
              <a:t>Retrieving SSAS DMV Metadata into PBIX </a:t>
            </a:r>
          </a:p>
        </p:txBody>
      </p:sp>
      <p:sp>
        <p:nvSpPr>
          <p:cNvPr id="8" name="TextBox 7">
            <a:extLst>
              <a:ext uri="{FF2B5EF4-FFF2-40B4-BE49-F238E27FC236}">
                <a16:creationId xmlns:a16="http://schemas.microsoft.com/office/drawing/2014/main" id="{4ABC6B60-3B11-462B-8D56-7F9D5A11234B}"/>
              </a:ext>
            </a:extLst>
          </p:cNvPr>
          <p:cNvSpPr txBox="1"/>
          <p:nvPr/>
        </p:nvSpPr>
        <p:spPr>
          <a:xfrm>
            <a:off x="3569159" y="5997095"/>
            <a:ext cx="4073748" cy="369332"/>
          </a:xfrm>
          <a:prstGeom prst="rect">
            <a:avLst/>
          </a:prstGeom>
          <a:noFill/>
        </p:spPr>
        <p:txBody>
          <a:bodyPr wrap="square" rtlCol="0">
            <a:spAutoFit/>
          </a:bodyPr>
          <a:lstStyle/>
          <a:p>
            <a:pPr algn="ctr"/>
            <a:r>
              <a:rPr lang="en-US" dirty="0"/>
              <a:t>Sample Documentation Report Visual </a:t>
            </a:r>
          </a:p>
        </p:txBody>
      </p:sp>
      <p:sp>
        <p:nvSpPr>
          <p:cNvPr id="5" name="Slide Number Placeholder 4">
            <a:extLst>
              <a:ext uri="{FF2B5EF4-FFF2-40B4-BE49-F238E27FC236}">
                <a16:creationId xmlns:a16="http://schemas.microsoft.com/office/drawing/2014/main" id="{A4862422-45E2-4357-B36D-4DD6FEB1CFCA}"/>
              </a:ext>
            </a:extLst>
          </p:cNvPr>
          <p:cNvSpPr>
            <a:spLocks noGrp="1"/>
          </p:cNvSpPr>
          <p:nvPr>
            <p:ph type="sldNum" sz="quarter" idx="12"/>
          </p:nvPr>
        </p:nvSpPr>
        <p:spPr/>
        <p:txBody>
          <a:bodyPr/>
          <a:lstStyle/>
          <a:p>
            <a:fld id="{54B41B7D-8EBF-455B-AE54-1409465E8E0D}" type="slidenum">
              <a:rPr lang="en-US" smtClean="0"/>
              <a:t>22</a:t>
            </a:fld>
            <a:endParaRPr lang="en-US"/>
          </a:p>
        </p:txBody>
      </p:sp>
    </p:spTree>
    <p:extLst>
      <p:ext uri="{BB962C8B-B14F-4D97-AF65-F5344CB8AC3E}">
        <p14:creationId xmlns:p14="http://schemas.microsoft.com/office/powerpoint/2010/main" val="89150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D0E91F-A67F-4EB1-9181-DE97697A1FEB}"/>
              </a:ext>
            </a:extLst>
          </p:cNvPr>
          <p:cNvSpPr>
            <a:spLocks noGrp="1"/>
          </p:cNvSpPr>
          <p:nvPr>
            <p:ph type="title"/>
          </p:nvPr>
        </p:nvSpPr>
        <p:spPr/>
        <p:txBody>
          <a:bodyPr/>
          <a:lstStyle/>
          <a:p>
            <a:pPr algn="ctr"/>
            <a:r>
              <a:rPr lang="en-US" dirty="0"/>
              <a:t>Performance and Scalability</a:t>
            </a:r>
          </a:p>
        </p:txBody>
      </p:sp>
    </p:spTree>
    <p:extLst>
      <p:ext uri="{BB962C8B-B14F-4D97-AF65-F5344CB8AC3E}">
        <p14:creationId xmlns:p14="http://schemas.microsoft.com/office/powerpoint/2010/main" val="231142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5A4B428-1136-42E6-9E6C-A7EA7EE1F44F}"/>
              </a:ext>
            </a:extLst>
          </p:cNvPr>
          <p:cNvSpPr/>
          <p:nvPr/>
        </p:nvSpPr>
        <p:spPr>
          <a:xfrm>
            <a:off x="5554270" y="2894267"/>
            <a:ext cx="5908386" cy="768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50" b="1" dirty="0">
                <a:solidFill>
                  <a:schemeClr val="bg1"/>
                </a:solidFill>
              </a:rPr>
              <a:t>Segment 3</a:t>
            </a:r>
          </a:p>
          <a:p>
            <a:r>
              <a:rPr lang="en-US" sz="1250" b="1" dirty="0">
                <a:solidFill>
                  <a:schemeClr val="bg1"/>
                </a:solidFill>
              </a:rPr>
              <a:t>1 M Rows</a:t>
            </a:r>
          </a:p>
        </p:txBody>
      </p:sp>
      <p:sp>
        <p:nvSpPr>
          <p:cNvPr id="24" name="Rectangle 23">
            <a:extLst>
              <a:ext uri="{FF2B5EF4-FFF2-40B4-BE49-F238E27FC236}">
                <a16:creationId xmlns:a16="http://schemas.microsoft.com/office/drawing/2014/main" id="{1E9C6415-BDDF-454C-9841-1A9AE70E0D6E}"/>
              </a:ext>
            </a:extLst>
          </p:cNvPr>
          <p:cNvSpPr/>
          <p:nvPr/>
        </p:nvSpPr>
        <p:spPr>
          <a:xfrm>
            <a:off x="5557837" y="2027492"/>
            <a:ext cx="5904819" cy="768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50" b="1" dirty="0">
                <a:solidFill>
                  <a:schemeClr val="bg1"/>
                </a:solidFill>
              </a:rPr>
              <a:t>Segment 2</a:t>
            </a:r>
          </a:p>
          <a:p>
            <a:r>
              <a:rPr lang="en-US" sz="1250" b="1" dirty="0">
                <a:solidFill>
                  <a:schemeClr val="bg1"/>
                </a:solidFill>
              </a:rPr>
              <a:t>1 M Rows</a:t>
            </a:r>
          </a:p>
        </p:txBody>
      </p:sp>
      <p:sp>
        <p:nvSpPr>
          <p:cNvPr id="23" name="Rectangle 22">
            <a:extLst>
              <a:ext uri="{FF2B5EF4-FFF2-40B4-BE49-F238E27FC236}">
                <a16:creationId xmlns:a16="http://schemas.microsoft.com/office/drawing/2014/main" id="{E7AFB67D-9837-4395-BD80-090FDE92CA73}"/>
              </a:ext>
            </a:extLst>
          </p:cNvPr>
          <p:cNvSpPr/>
          <p:nvPr/>
        </p:nvSpPr>
        <p:spPr>
          <a:xfrm>
            <a:off x="5554270" y="1162053"/>
            <a:ext cx="5908387" cy="766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50" b="1" dirty="0">
                <a:solidFill>
                  <a:schemeClr val="bg1"/>
                </a:solidFill>
              </a:rPr>
              <a:t>Segment 1</a:t>
            </a:r>
          </a:p>
          <a:p>
            <a:r>
              <a:rPr lang="en-US" sz="1250" b="1" dirty="0">
                <a:solidFill>
                  <a:schemeClr val="bg1"/>
                </a:solidFill>
              </a:rPr>
              <a:t>1 M Rows</a:t>
            </a:r>
          </a:p>
        </p:txBody>
      </p:sp>
      <p:sp>
        <p:nvSpPr>
          <p:cNvPr id="2" name="Title 1">
            <a:extLst>
              <a:ext uri="{FF2B5EF4-FFF2-40B4-BE49-F238E27FC236}">
                <a16:creationId xmlns:a16="http://schemas.microsoft.com/office/drawing/2014/main" id="{CBA7B8AF-1656-451A-AB94-9B867C105A75}"/>
              </a:ext>
            </a:extLst>
          </p:cNvPr>
          <p:cNvSpPr>
            <a:spLocks noGrp="1"/>
          </p:cNvSpPr>
          <p:nvPr>
            <p:ph type="title"/>
          </p:nvPr>
        </p:nvSpPr>
        <p:spPr>
          <a:xfrm>
            <a:off x="838200" y="1"/>
            <a:ext cx="10515600" cy="1042988"/>
          </a:xfrm>
        </p:spPr>
        <p:txBody>
          <a:bodyPr/>
          <a:lstStyle/>
          <a:p>
            <a:pPr algn="ctr"/>
            <a:r>
              <a:rPr lang="en-US" dirty="0"/>
              <a:t>Import Dataset Performance and Scale Tips</a:t>
            </a:r>
          </a:p>
        </p:txBody>
      </p:sp>
      <p:sp>
        <p:nvSpPr>
          <p:cNvPr id="3" name="Content Placeholder 2">
            <a:extLst>
              <a:ext uri="{FF2B5EF4-FFF2-40B4-BE49-F238E27FC236}">
                <a16:creationId xmlns:a16="http://schemas.microsoft.com/office/drawing/2014/main" id="{BDA26562-7460-4F0F-A97A-E969FE819B09}"/>
              </a:ext>
            </a:extLst>
          </p:cNvPr>
          <p:cNvSpPr>
            <a:spLocks noGrp="1"/>
          </p:cNvSpPr>
          <p:nvPr>
            <p:ph idx="1"/>
          </p:nvPr>
        </p:nvSpPr>
        <p:spPr>
          <a:xfrm>
            <a:off x="223838" y="1042989"/>
            <a:ext cx="5176838" cy="4748212"/>
          </a:xfrm>
        </p:spPr>
        <p:txBody>
          <a:bodyPr>
            <a:normAutofit/>
          </a:bodyPr>
          <a:lstStyle/>
          <a:p>
            <a:r>
              <a:rPr lang="en-US" sz="3200" dirty="0"/>
              <a:t>Import Mode</a:t>
            </a:r>
          </a:p>
          <a:p>
            <a:pPr lvl="1"/>
            <a:r>
              <a:rPr lang="en-US" sz="2800" dirty="0"/>
              <a:t>High Cardinality Columns</a:t>
            </a:r>
          </a:p>
          <a:p>
            <a:pPr lvl="1"/>
            <a:r>
              <a:rPr lang="en-US" sz="2800" dirty="0"/>
              <a:t>High Cardinality Relationships </a:t>
            </a:r>
          </a:p>
          <a:p>
            <a:pPr lvl="1"/>
            <a:r>
              <a:rPr lang="en-US" sz="2800" dirty="0"/>
              <a:t>Optimal Sort Order</a:t>
            </a:r>
          </a:p>
          <a:p>
            <a:r>
              <a:rPr lang="en-US" sz="3200" dirty="0"/>
              <a:t>DAX Optimization</a:t>
            </a:r>
          </a:p>
          <a:p>
            <a:pPr lvl="1"/>
            <a:r>
              <a:rPr lang="en-US" sz="2800" dirty="0"/>
              <a:t>Leverage the Storage Engine</a:t>
            </a:r>
          </a:p>
          <a:p>
            <a:pPr lvl="1"/>
            <a:r>
              <a:rPr lang="en-US" sz="2800" dirty="0"/>
              <a:t>Early, efficient filters</a:t>
            </a:r>
          </a:p>
          <a:p>
            <a:pPr lvl="1"/>
            <a:r>
              <a:rPr lang="en-US" sz="2800" dirty="0"/>
              <a:t>Limit iterations and complex row operations</a:t>
            </a:r>
          </a:p>
        </p:txBody>
      </p:sp>
      <p:sp>
        <p:nvSpPr>
          <p:cNvPr id="4" name="Rectangle: Rounded Corners 3">
            <a:extLst>
              <a:ext uri="{FF2B5EF4-FFF2-40B4-BE49-F238E27FC236}">
                <a16:creationId xmlns:a16="http://schemas.microsoft.com/office/drawing/2014/main" id="{551E3CB8-2818-4ED6-90A5-CDEF629B9A90}"/>
              </a:ext>
            </a:extLst>
          </p:cNvPr>
          <p:cNvSpPr/>
          <p:nvPr/>
        </p:nvSpPr>
        <p:spPr>
          <a:xfrm>
            <a:off x="6434137" y="116681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2015</a:t>
            </a:r>
          </a:p>
        </p:txBody>
      </p:sp>
      <p:sp>
        <p:nvSpPr>
          <p:cNvPr id="7" name="Rectangle: Rounded Corners 6">
            <a:extLst>
              <a:ext uri="{FF2B5EF4-FFF2-40B4-BE49-F238E27FC236}">
                <a16:creationId xmlns:a16="http://schemas.microsoft.com/office/drawing/2014/main" id="{2EC12190-D1EE-4E8F-A413-97E6D36BCBF6}"/>
              </a:ext>
            </a:extLst>
          </p:cNvPr>
          <p:cNvSpPr/>
          <p:nvPr/>
        </p:nvSpPr>
        <p:spPr>
          <a:xfrm>
            <a:off x="6434137" y="2033589"/>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2016</a:t>
            </a:r>
          </a:p>
        </p:txBody>
      </p:sp>
      <p:sp>
        <p:nvSpPr>
          <p:cNvPr id="8" name="Rectangle: Rounded Corners 7">
            <a:extLst>
              <a:ext uri="{FF2B5EF4-FFF2-40B4-BE49-F238E27FC236}">
                <a16:creationId xmlns:a16="http://schemas.microsoft.com/office/drawing/2014/main" id="{994FCAB2-0C74-4C0E-8E33-0FB247262946}"/>
              </a:ext>
            </a:extLst>
          </p:cNvPr>
          <p:cNvSpPr/>
          <p:nvPr/>
        </p:nvSpPr>
        <p:spPr>
          <a:xfrm>
            <a:off x="6434137" y="290036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2017</a:t>
            </a:r>
          </a:p>
        </p:txBody>
      </p:sp>
      <p:sp>
        <p:nvSpPr>
          <p:cNvPr id="10" name="Rectangle: Rounded Corners 9">
            <a:extLst>
              <a:ext uri="{FF2B5EF4-FFF2-40B4-BE49-F238E27FC236}">
                <a16:creationId xmlns:a16="http://schemas.microsoft.com/office/drawing/2014/main" id="{073EABC9-20B7-4E45-ABFB-1B12A8D7889F}"/>
              </a:ext>
            </a:extLst>
          </p:cNvPr>
          <p:cNvSpPr/>
          <p:nvPr/>
        </p:nvSpPr>
        <p:spPr>
          <a:xfrm>
            <a:off x="7462836" y="116681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1.5</a:t>
            </a:r>
          </a:p>
        </p:txBody>
      </p:sp>
      <p:sp>
        <p:nvSpPr>
          <p:cNvPr id="11" name="Rectangle: Rounded Corners 10">
            <a:extLst>
              <a:ext uri="{FF2B5EF4-FFF2-40B4-BE49-F238E27FC236}">
                <a16:creationId xmlns:a16="http://schemas.microsoft.com/office/drawing/2014/main" id="{2D285A39-3C48-446F-9474-9E233D731664}"/>
              </a:ext>
            </a:extLst>
          </p:cNvPr>
          <p:cNvSpPr/>
          <p:nvPr/>
        </p:nvSpPr>
        <p:spPr>
          <a:xfrm>
            <a:off x="7462836" y="2033589"/>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1.8</a:t>
            </a:r>
          </a:p>
        </p:txBody>
      </p:sp>
      <p:sp>
        <p:nvSpPr>
          <p:cNvPr id="12" name="Rectangle: Rounded Corners 11">
            <a:extLst>
              <a:ext uri="{FF2B5EF4-FFF2-40B4-BE49-F238E27FC236}">
                <a16:creationId xmlns:a16="http://schemas.microsoft.com/office/drawing/2014/main" id="{48D6E0F9-2EC4-42DC-8DDA-FD2B00AD0E77}"/>
              </a:ext>
            </a:extLst>
          </p:cNvPr>
          <p:cNvSpPr/>
          <p:nvPr/>
        </p:nvSpPr>
        <p:spPr>
          <a:xfrm>
            <a:off x="7462836" y="290036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1.9</a:t>
            </a:r>
          </a:p>
        </p:txBody>
      </p:sp>
      <p:sp>
        <p:nvSpPr>
          <p:cNvPr id="13" name="Rectangle: Rounded Corners 12">
            <a:extLst>
              <a:ext uri="{FF2B5EF4-FFF2-40B4-BE49-F238E27FC236}">
                <a16:creationId xmlns:a16="http://schemas.microsoft.com/office/drawing/2014/main" id="{8E2CDEB9-AB2C-4CF7-90A8-A22BDFDD52C1}"/>
              </a:ext>
            </a:extLst>
          </p:cNvPr>
          <p:cNvSpPr/>
          <p:nvPr/>
        </p:nvSpPr>
        <p:spPr>
          <a:xfrm>
            <a:off x="8491535" y="116681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a:t>
            </a:r>
          </a:p>
        </p:txBody>
      </p:sp>
      <p:sp>
        <p:nvSpPr>
          <p:cNvPr id="14" name="Rectangle: Rounded Corners 13">
            <a:extLst>
              <a:ext uri="{FF2B5EF4-FFF2-40B4-BE49-F238E27FC236}">
                <a16:creationId xmlns:a16="http://schemas.microsoft.com/office/drawing/2014/main" id="{48209753-B9D3-446C-86D3-0D2E1326D7CF}"/>
              </a:ext>
            </a:extLst>
          </p:cNvPr>
          <p:cNvSpPr/>
          <p:nvPr/>
        </p:nvSpPr>
        <p:spPr>
          <a:xfrm>
            <a:off x="8491535" y="2033589"/>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3</a:t>
            </a:r>
          </a:p>
        </p:txBody>
      </p:sp>
      <p:sp>
        <p:nvSpPr>
          <p:cNvPr id="15" name="Rectangle: Rounded Corners 14">
            <a:extLst>
              <a:ext uri="{FF2B5EF4-FFF2-40B4-BE49-F238E27FC236}">
                <a16:creationId xmlns:a16="http://schemas.microsoft.com/office/drawing/2014/main" id="{344DBBB0-AF2F-46DE-969C-A6ECBFCD17EA}"/>
              </a:ext>
            </a:extLst>
          </p:cNvPr>
          <p:cNvSpPr/>
          <p:nvPr/>
        </p:nvSpPr>
        <p:spPr>
          <a:xfrm>
            <a:off x="8491535" y="290036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a:t>
            </a:r>
          </a:p>
        </p:txBody>
      </p:sp>
      <p:sp>
        <p:nvSpPr>
          <p:cNvPr id="16" name="Rectangle: Rounded Corners 15">
            <a:extLst>
              <a:ext uri="{FF2B5EF4-FFF2-40B4-BE49-F238E27FC236}">
                <a16:creationId xmlns:a16="http://schemas.microsoft.com/office/drawing/2014/main" id="{4386ACD2-F724-415D-AF17-CCCDD84CE9E7}"/>
              </a:ext>
            </a:extLst>
          </p:cNvPr>
          <p:cNvSpPr/>
          <p:nvPr/>
        </p:nvSpPr>
        <p:spPr>
          <a:xfrm>
            <a:off x="9520234" y="116681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3</a:t>
            </a:r>
          </a:p>
        </p:txBody>
      </p:sp>
      <p:sp>
        <p:nvSpPr>
          <p:cNvPr id="17" name="Rectangle: Rounded Corners 16">
            <a:extLst>
              <a:ext uri="{FF2B5EF4-FFF2-40B4-BE49-F238E27FC236}">
                <a16:creationId xmlns:a16="http://schemas.microsoft.com/office/drawing/2014/main" id="{4C630781-DB9B-4BD7-B2EE-59833E9E3EA7}"/>
              </a:ext>
            </a:extLst>
          </p:cNvPr>
          <p:cNvSpPr/>
          <p:nvPr/>
        </p:nvSpPr>
        <p:spPr>
          <a:xfrm>
            <a:off x="9520234" y="2033589"/>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5.4</a:t>
            </a:r>
          </a:p>
        </p:txBody>
      </p:sp>
      <p:sp>
        <p:nvSpPr>
          <p:cNvPr id="18" name="Rectangle: Rounded Corners 17">
            <a:extLst>
              <a:ext uri="{FF2B5EF4-FFF2-40B4-BE49-F238E27FC236}">
                <a16:creationId xmlns:a16="http://schemas.microsoft.com/office/drawing/2014/main" id="{37D426F9-5971-4705-90B9-E0B570DE6BA5}"/>
              </a:ext>
            </a:extLst>
          </p:cNvPr>
          <p:cNvSpPr/>
          <p:nvPr/>
        </p:nvSpPr>
        <p:spPr>
          <a:xfrm>
            <a:off x="9520234" y="2900364"/>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3.8</a:t>
            </a:r>
          </a:p>
        </p:txBody>
      </p:sp>
      <p:sp>
        <p:nvSpPr>
          <p:cNvPr id="19" name="TextBox 18">
            <a:extLst>
              <a:ext uri="{FF2B5EF4-FFF2-40B4-BE49-F238E27FC236}">
                <a16:creationId xmlns:a16="http://schemas.microsoft.com/office/drawing/2014/main" id="{330EC3EE-F474-425F-9D0D-F678A609A794}"/>
              </a:ext>
            </a:extLst>
          </p:cNvPr>
          <p:cNvSpPr txBox="1"/>
          <p:nvPr/>
        </p:nvSpPr>
        <p:spPr>
          <a:xfrm>
            <a:off x="6519865" y="830613"/>
            <a:ext cx="800104" cy="369332"/>
          </a:xfrm>
          <a:prstGeom prst="rect">
            <a:avLst/>
          </a:prstGeom>
          <a:noFill/>
        </p:spPr>
        <p:txBody>
          <a:bodyPr wrap="square" rtlCol="0">
            <a:spAutoFit/>
          </a:bodyPr>
          <a:lstStyle/>
          <a:p>
            <a:r>
              <a:rPr lang="en-US" dirty="0"/>
              <a:t>Date</a:t>
            </a:r>
          </a:p>
        </p:txBody>
      </p:sp>
      <p:sp>
        <p:nvSpPr>
          <p:cNvPr id="20" name="TextBox 19">
            <a:extLst>
              <a:ext uri="{FF2B5EF4-FFF2-40B4-BE49-F238E27FC236}">
                <a16:creationId xmlns:a16="http://schemas.microsoft.com/office/drawing/2014/main" id="{4797C4B3-60EA-4E9E-AECA-A2F4C4A6EA7A}"/>
              </a:ext>
            </a:extLst>
          </p:cNvPr>
          <p:cNvSpPr txBox="1"/>
          <p:nvPr/>
        </p:nvSpPr>
        <p:spPr>
          <a:xfrm>
            <a:off x="7539041" y="830613"/>
            <a:ext cx="800104" cy="369332"/>
          </a:xfrm>
          <a:prstGeom prst="rect">
            <a:avLst/>
          </a:prstGeom>
          <a:noFill/>
        </p:spPr>
        <p:txBody>
          <a:bodyPr wrap="square" rtlCol="0">
            <a:spAutoFit/>
          </a:bodyPr>
          <a:lstStyle/>
          <a:p>
            <a:r>
              <a:rPr lang="en-US" dirty="0"/>
              <a:t>Price</a:t>
            </a:r>
          </a:p>
        </p:txBody>
      </p:sp>
      <p:sp>
        <p:nvSpPr>
          <p:cNvPr id="21" name="TextBox 20">
            <a:extLst>
              <a:ext uri="{FF2B5EF4-FFF2-40B4-BE49-F238E27FC236}">
                <a16:creationId xmlns:a16="http://schemas.microsoft.com/office/drawing/2014/main" id="{5A4F92B1-99E6-4EC4-81D5-5F925B53E787}"/>
              </a:ext>
            </a:extLst>
          </p:cNvPr>
          <p:cNvSpPr txBox="1"/>
          <p:nvPr/>
        </p:nvSpPr>
        <p:spPr>
          <a:xfrm>
            <a:off x="8598694" y="830613"/>
            <a:ext cx="800104" cy="369332"/>
          </a:xfrm>
          <a:prstGeom prst="rect">
            <a:avLst/>
          </a:prstGeom>
          <a:noFill/>
        </p:spPr>
        <p:txBody>
          <a:bodyPr wrap="square" rtlCol="0">
            <a:spAutoFit/>
          </a:bodyPr>
          <a:lstStyle/>
          <a:p>
            <a:r>
              <a:rPr lang="en-US" dirty="0"/>
              <a:t>Qty</a:t>
            </a:r>
          </a:p>
        </p:txBody>
      </p:sp>
      <p:sp>
        <p:nvSpPr>
          <p:cNvPr id="22" name="TextBox 21">
            <a:extLst>
              <a:ext uri="{FF2B5EF4-FFF2-40B4-BE49-F238E27FC236}">
                <a16:creationId xmlns:a16="http://schemas.microsoft.com/office/drawing/2014/main" id="{AF6DE15B-7F9F-4B71-B27A-32FCC77C4DA4}"/>
              </a:ext>
            </a:extLst>
          </p:cNvPr>
          <p:cNvSpPr txBox="1"/>
          <p:nvPr/>
        </p:nvSpPr>
        <p:spPr>
          <a:xfrm>
            <a:off x="9584532" y="830613"/>
            <a:ext cx="800104" cy="369332"/>
          </a:xfrm>
          <a:prstGeom prst="rect">
            <a:avLst/>
          </a:prstGeom>
          <a:noFill/>
        </p:spPr>
        <p:txBody>
          <a:bodyPr wrap="square" rtlCol="0">
            <a:spAutoFit/>
          </a:bodyPr>
          <a:lstStyle/>
          <a:p>
            <a:r>
              <a:rPr lang="en-US" dirty="0"/>
              <a:t>Sales</a:t>
            </a:r>
          </a:p>
        </p:txBody>
      </p:sp>
      <p:sp>
        <p:nvSpPr>
          <p:cNvPr id="27" name="TextBox 26">
            <a:extLst>
              <a:ext uri="{FF2B5EF4-FFF2-40B4-BE49-F238E27FC236}">
                <a16:creationId xmlns:a16="http://schemas.microsoft.com/office/drawing/2014/main" id="{86459532-3BF7-43C1-95FB-69DD73977C36}"/>
              </a:ext>
            </a:extLst>
          </p:cNvPr>
          <p:cNvSpPr txBox="1"/>
          <p:nvPr/>
        </p:nvSpPr>
        <p:spPr>
          <a:xfrm>
            <a:off x="7026901" y="3648835"/>
            <a:ext cx="3543300" cy="369332"/>
          </a:xfrm>
          <a:prstGeom prst="rect">
            <a:avLst/>
          </a:prstGeom>
          <a:noFill/>
        </p:spPr>
        <p:txBody>
          <a:bodyPr wrap="square" rtlCol="0">
            <a:spAutoFit/>
          </a:bodyPr>
          <a:lstStyle/>
          <a:p>
            <a:pPr algn="ctr"/>
            <a:r>
              <a:rPr lang="en-US" b="1" dirty="0"/>
              <a:t>Import Mode Columnar Storage</a:t>
            </a:r>
          </a:p>
        </p:txBody>
      </p:sp>
      <p:sp>
        <p:nvSpPr>
          <p:cNvPr id="5" name="Slide Number Placeholder 4">
            <a:extLst>
              <a:ext uri="{FF2B5EF4-FFF2-40B4-BE49-F238E27FC236}">
                <a16:creationId xmlns:a16="http://schemas.microsoft.com/office/drawing/2014/main" id="{A541B11C-27D4-46B7-BE8D-A5493023B555}"/>
              </a:ext>
            </a:extLst>
          </p:cNvPr>
          <p:cNvSpPr>
            <a:spLocks noGrp="1"/>
          </p:cNvSpPr>
          <p:nvPr>
            <p:ph type="sldNum" sz="quarter" idx="12"/>
          </p:nvPr>
        </p:nvSpPr>
        <p:spPr/>
        <p:txBody>
          <a:bodyPr/>
          <a:lstStyle/>
          <a:p>
            <a:fld id="{54B41B7D-8EBF-455B-AE54-1409465E8E0D}" type="slidenum">
              <a:rPr lang="en-US" smtClean="0"/>
              <a:t>24</a:t>
            </a:fld>
            <a:endParaRPr lang="en-US"/>
          </a:p>
        </p:txBody>
      </p:sp>
      <p:sp>
        <p:nvSpPr>
          <p:cNvPr id="28" name="TextBox 27">
            <a:extLst>
              <a:ext uri="{FF2B5EF4-FFF2-40B4-BE49-F238E27FC236}">
                <a16:creationId xmlns:a16="http://schemas.microsoft.com/office/drawing/2014/main" id="{CDE584F5-0092-4F63-AE93-77571F793CF1}"/>
              </a:ext>
            </a:extLst>
          </p:cNvPr>
          <p:cNvSpPr txBox="1"/>
          <p:nvPr/>
        </p:nvSpPr>
        <p:spPr>
          <a:xfrm>
            <a:off x="10531414" y="830613"/>
            <a:ext cx="953017" cy="369332"/>
          </a:xfrm>
          <a:prstGeom prst="rect">
            <a:avLst/>
          </a:prstGeom>
          <a:noFill/>
        </p:spPr>
        <p:txBody>
          <a:bodyPr wrap="square" rtlCol="0">
            <a:spAutoFit/>
          </a:bodyPr>
          <a:lstStyle/>
          <a:p>
            <a:r>
              <a:rPr lang="en-US" dirty="0"/>
              <a:t>Order #</a:t>
            </a:r>
          </a:p>
        </p:txBody>
      </p:sp>
      <p:sp>
        <p:nvSpPr>
          <p:cNvPr id="29" name="Rectangle: Rounded Corners 28">
            <a:extLst>
              <a:ext uri="{FF2B5EF4-FFF2-40B4-BE49-F238E27FC236}">
                <a16:creationId xmlns:a16="http://schemas.microsoft.com/office/drawing/2014/main" id="{7A6E8D4C-EB37-4CCD-BD4A-BED025BFE955}"/>
              </a:ext>
            </a:extLst>
          </p:cNvPr>
          <p:cNvSpPr/>
          <p:nvPr/>
        </p:nvSpPr>
        <p:spPr>
          <a:xfrm>
            <a:off x="10531414" y="1157529"/>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1234</a:t>
            </a:r>
          </a:p>
        </p:txBody>
      </p:sp>
      <p:sp>
        <p:nvSpPr>
          <p:cNvPr id="30" name="Rectangle: Rounded Corners 29">
            <a:extLst>
              <a:ext uri="{FF2B5EF4-FFF2-40B4-BE49-F238E27FC236}">
                <a16:creationId xmlns:a16="http://schemas.microsoft.com/office/drawing/2014/main" id="{EBFE48F4-8E68-4BE4-A3F9-3311877EE411}"/>
              </a:ext>
            </a:extLst>
          </p:cNvPr>
          <p:cNvSpPr/>
          <p:nvPr/>
        </p:nvSpPr>
        <p:spPr>
          <a:xfrm>
            <a:off x="10545022" y="2047877"/>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1235</a:t>
            </a:r>
          </a:p>
        </p:txBody>
      </p:sp>
      <p:sp>
        <p:nvSpPr>
          <p:cNvPr id="31" name="Rectangle: Rounded Corners 30">
            <a:extLst>
              <a:ext uri="{FF2B5EF4-FFF2-40B4-BE49-F238E27FC236}">
                <a16:creationId xmlns:a16="http://schemas.microsoft.com/office/drawing/2014/main" id="{61E94F81-0865-41B5-A23F-A8CCDCE6D13D}"/>
              </a:ext>
            </a:extLst>
          </p:cNvPr>
          <p:cNvSpPr/>
          <p:nvPr/>
        </p:nvSpPr>
        <p:spPr>
          <a:xfrm>
            <a:off x="10545022" y="2894267"/>
            <a:ext cx="800104" cy="7477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1236</a:t>
            </a:r>
          </a:p>
        </p:txBody>
      </p:sp>
      <p:sp>
        <p:nvSpPr>
          <p:cNvPr id="6" name="Rectangle 5">
            <a:extLst>
              <a:ext uri="{FF2B5EF4-FFF2-40B4-BE49-F238E27FC236}">
                <a16:creationId xmlns:a16="http://schemas.microsoft.com/office/drawing/2014/main" id="{534BBF9E-9995-4639-914D-7CF1594B9BA8}"/>
              </a:ext>
            </a:extLst>
          </p:cNvPr>
          <p:cNvSpPr/>
          <p:nvPr/>
        </p:nvSpPr>
        <p:spPr>
          <a:xfrm>
            <a:off x="5554269" y="4049158"/>
            <a:ext cx="5930162" cy="211356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nSpc>
                <a:spcPct val="150000"/>
              </a:lnSpc>
              <a:buFont typeface="+mj-lt"/>
              <a:buAutoNum type="arabicPeriod"/>
            </a:pPr>
            <a:r>
              <a:rPr lang="en-US" dirty="0"/>
              <a:t>Can fact table columns be removed?</a:t>
            </a:r>
          </a:p>
          <a:p>
            <a:pPr marL="342900" indent="-342900">
              <a:lnSpc>
                <a:spcPct val="150000"/>
              </a:lnSpc>
              <a:buFont typeface="+mj-lt"/>
              <a:buAutoNum type="arabicPeriod"/>
            </a:pPr>
            <a:r>
              <a:rPr lang="en-US" dirty="0"/>
              <a:t>Can DAX Measures eliminate the need for columns?</a:t>
            </a:r>
          </a:p>
          <a:p>
            <a:pPr marL="342900" indent="-342900">
              <a:lnSpc>
                <a:spcPct val="150000"/>
              </a:lnSpc>
              <a:buFont typeface="+mj-lt"/>
              <a:buAutoNum type="arabicPeriod"/>
            </a:pPr>
            <a:r>
              <a:rPr lang="en-US" dirty="0"/>
              <a:t>What is the optimal sort order?</a:t>
            </a:r>
          </a:p>
          <a:p>
            <a:pPr marL="342900" indent="-342900">
              <a:lnSpc>
                <a:spcPct val="150000"/>
              </a:lnSpc>
              <a:buFont typeface="+mj-lt"/>
              <a:buAutoNum type="arabicPeriod"/>
            </a:pPr>
            <a:r>
              <a:rPr lang="en-US" dirty="0"/>
              <a:t>Are there any calculated columns that can be replaced?</a:t>
            </a:r>
          </a:p>
          <a:p>
            <a:endParaRPr lang="en-US" dirty="0"/>
          </a:p>
        </p:txBody>
      </p:sp>
    </p:spTree>
    <p:extLst>
      <p:ext uri="{BB962C8B-B14F-4D97-AF65-F5344CB8AC3E}">
        <p14:creationId xmlns:p14="http://schemas.microsoft.com/office/powerpoint/2010/main" val="161956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B0BF-0F5E-4AF6-AD44-3DC940EA9019}"/>
              </a:ext>
            </a:extLst>
          </p:cNvPr>
          <p:cNvSpPr>
            <a:spLocks noGrp="1"/>
          </p:cNvSpPr>
          <p:nvPr>
            <p:ph type="title"/>
          </p:nvPr>
        </p:nvSpPr>
        <p:spPr>
          <a:xfrm>
            <a:off x="838200" y="103867"/>
            <a:ext cx="10515600" cy="759665"/>
          </a:xfrm>
        </p:spPr>
        <p:txBody>
          <a:bodyPr/>
          <a:lstStyle/>
          <a:p>
            <a:pPr algn="ctr"/>
            <a:r>
              <a:rPr lang="en-US" dirty="0" err="1"/>
              <a:t>DirectQuery</a:t>
            </a:r>
            <a:r>
              <a:rPr lang="en-US" dirty="0"/>
              <a:t> Performance Test and Tips</a:t>
            </a:r>
          </a:p>
        </p:txBody>
      </p:sp>
      <p:sp>
        <p:nvSpPr>
          <p:cNvPr id="3" name="Content Placeholder 2">
            <a:extLst>
              <a:ext uri="{FF2B5EF4-FFF2-40B4-BE49-F238E27FC236}">
                <a16:creationId xmlns:a16="http://schemas.microsoft.com/office/drawing/2014/main" id="{9E6F8872-2668-4E2C-9EB8-CF19000FA011}"/>
              </a:ext>
            </a:extLst>
          </p:cNvPr>
          <p:cNvSpPr>
            <a:spLocks noGrp="1"/>
          </p:cNvSpPr>
          <p:nvPr>
            <p:ph idx="1"/>
          </p:nvPr>
        </p:nvSpPr>
        <p:spPr>
          <a:xfrm>
            <a:off x="141514" y="865811"/>
            <a:ext cx="4321635" cy="3186411"/>
          </a:xfrm>
        </p:spPr>
        <p:txBody>
          <a:bodyPr>
            <a:normAutofit fontScale="92500"/>
          </a:bodyPr>
          <a:lstStyle/>
          <a:p>
            <a:r>
              <a:rPr lang="en-US" dirty="0"/>
              <a:t>Optimize Data Source</a:t>
            </a:r>
          </a:p>
          <a:p>
            <a:pPr lvl="1"/>
            <a:r>
              <a:rPr lang="en-US" dirty="0" err="1"/>
              <a:t>Columnstore</a:t>
            </a:r>
            <a:r>
              <a:rPr lang="en-US" dirty="0"/>
              <a:t> Index </a:t>
            </a:r>
          </a:p>
          <a:p>
            <a:pPr lvl="1"/>
            <a:r>
              <a:rPr lang="en-US" dirty="0"/>
              <a:t>Referential Integrity</a:t>
            </a:r>
          </a:p>
          <a:p>
            <a:pPr lvl="1"/>
            <a:r>
              <a:rPr lang="en-US" dirty="0"/>
              <a:t>Efficient SQL Views</a:t>
            </a:r>
          </a:p>
          <a:p>
            <a:r>
              <a:rPr lang="en-US" dirty="0"/>
              <a:t>Optimized DAX Measures</a:t>
            </a:r>
          </a:p>
          <a:p>
            <a:pPr lvl="1"/>
            <a:r>
              <a:rPr lang="en-US" dirty="0"/>
              <a:t>Use Storage Engine Functions</a:t>
            </a:r>
          </a:p>
          <a:p>
            <a:pPr lvl="1"/>
            <a:r>
              <a:rPr lang="en-US" dirty="0"/>
              <a:t>See DAX Formula Compatibility in DQ Mode</a:t>
            </a:r>
          </a:p>
          <a:p>
            <a:pPr marL="457200" lvl="1" indent="0">
              <a:buNone/>
            </a:pPr>
            <a:endParaRPr lang="en-US" dirty="0"/>
          </a:p>
          <a:p>
            <a:pPr marL="457200" lvl="1" indent="0">
              <a:buNone/>
            </a:pPr>
            <a:endParaRPr lang="en-US" dirty="0"/>
          </a:p>
        </p:txBody>
      </p:sp>
      <p:pic>
        <p:nvPicPr>
          <p:cNvPr id="4" name="Picture 3">
            <a:extLst>
              <a:ext uri="{FF2B5EF4-FFF2-40B4-BE49-F238E27FC236}">
                <a16:creationId xmlns:a16="http://schemas.microsoft.com/office/drawing/2014/main" id="{298AAB20-025D-4533-BEDB-D98ACF795105}"/>
              </a:ext>
            </a:extLst>
          </p:cNvPr>
          <p:cNvPicPr>
            <a:picLocks noChangeAspect="1"/>
          </p:cNvPicPr>
          <p:nvPr/>
        </p:nvPicPr>
        <p:blipFill>
          <a:blip r:embed="rId2"/>
          <a:stretch>
            <a:fillRect/>
          </a:stretch>
        </p:blipFill>
        <p:spPr>
          <a:xfrm>
            <a:off x="4697190" y="3947438"/>
            <a:ext cx="6945085" cy="2111635"/>
          </a:xfrm>
          <a:prstGeom prst="rect">
            <a:avLst/>
          </a:prstGeom>
        </p:spPr>
      </p:pic>
      <p:graphicFrame>
        <p:nvGraphicFramePr>
          <p:cNvPr id="5" name="Table 4">
            <a:extLst>
              <a:ext uri="{FF2B5EF4-FFF2-40B4-BE49-F238E27FC236}">
                <a16:creationId xmlns:a16="http://schemas.microsoft.com/office/drawing/2014/main" id="{1DBC1EDA-F8F5-4E08-9F95-84B925644A47}"/>
              </a:ext>
            </a:extLst>
          </p:cNvPr>
          <p:cNvGraphicFramePr>
            <a:graphicFrameLocks noGrp="1"/>
          </p:cNvGraphicFramePr>
          <p:nvPr>
            <p:extLst>
              <p:ext uri="{D42A27DB-BD31-4B8C-83A1-F6EECF244321}">
                <p14:modId xmlns:p14="http://schemas.microsoft.com/office/powerpoint/2010/main" val="1863537414"/>
              </p:ext>
            </p:extLst>
          </p:nvPr>
        </p:nvGraphicFramePr>
        <p:xfrm>
          <a:off x="4463149" y="863532"/>
          <a:ext cx="7434941" cy="2429026"/>
        </p:xfrm>
        <a:graphic>
          <a:graphicData uri="http://schemas.openxmlformats.org/drawingml/2006/table">
            <a:tbl>
              <a:tblPr firstRow="1" bandRow="1">
                <a:tableStyleId>{5C22544A-7EE6-4342-B048-85BDC9FD1C3A}</a:tableStyleId>
              </a:tblPr>
              <a:tblGrid>
                <a:gridCol w="2351313">
                  <a:extLst>
                    <a:ext uri="{9D8B030D-6E8A-4147-A177-3AD203B41FA5}">
                      <a16:colId xmlns:a16="http://schemas.microsoft.com/office/drawing/2014/main" val="4086965724"/>
                    </a:ext>
                  </a:extLst>
                </a:gridCol>
                <a:gridCol w="1778707">
                  <a:extLst>
                    <a:ext uri="{9D8B030D-6E8A-4147-A177-3AD203B41FA5}">
                      <a16:colId xmlns:a16="http://schemas.microsoft.com/office/drawing/2014/main" val="3219563065"/>
                    </a:ext>
                  </a:extLst>
                </a:gridCol>
                <a:gridCol w="1650293">
                  <a:extLst>
                    <a:ext uri="{9D8B030D-6E8A-4147-A177-3AD203B41FA5}">
                      <a16:colId xmlns:a16="http://schemas.microsoft.com/office/drawing/2014/main" val="3650086133"/>
                    </a:ext>
                  </a:extLst>
                </a:gridCol>
                <a:gridCol w="1654628">
                  <a:extLst>
                    <a:ext uri="{9D8B030D-6E8A-4147-A177-3AD203B41FA5}">
                      <a16:colId xmlns:a16="http://schemas.microsoft.com/office/drawing/2014/main" val="1805479585"/>
                    </a:ext>
                  </a:extLst>
                </a:gridCol>
              </a:tblGrid>
              <a:tr h="434501">
                <a:tc>
                  <a:txBody>
                    <a:bodyPr/>
                    <a:lstStyle/>
                    <a:p>
                      <a:pPr algn="ctr"/>
                      <a:r>
                        <a:rPr lang="en-US" dirty="0"/>
                        <a:t>Fact Table</a:t>
                      </a:r>
                    </a:p>
                  </a:txBody>
                  <a:tcPr/>
                </a:tc>
                <a:tc>
                  <a:txBody>
                    <a:bodyPr/>
                    <a:lstStyle/>
                    <a:p>
                      <a:pPr algn="ctr"/>
                      <a:r>
                        <a:rPr lang="en-US" dirty="0"/>
                        <a:t>Duration</a:t>
                      </a:r>
                    </a:p>
                  </a:txBody>
                  <a:tcPr/>
                </a:tc>
                <a:tc>
                  <a:txBody>
                    <a:bodyPr/>
                    <a:lstStyle/>
                    <a:p>
                      <a:pPr algn="ctr"/>
                      <a:r>
                        <a:rPr lang="en-US" dirty="0"/>
                        <a:t>CPU</a:t>
                      </a:r>
                    </a:p>
                  </a:txBody>
                  <a:tcPr/>
                </a:tc>
                <a:tc>
                  <a:txBody>
                    <a:bodyPr/>
                    <a:lstStyle/>
                    <a:p>
                      <a:pPr algn="ctr"/>
                      <a:r>
                        <a:rPr lang="en-US" dirty="0"/>
                        <a:t>Reads</a:t>
                      </a:r>
                    </a:p>
                  </a:txBody>
                  <a:tcPr/>
                </a:tc>
                <a:extLst>
                  <a:ext uri="{0D108BD9-81ED-4DB2-BD59-A6C34878D82A}">
                    <a16:rowId xmlns:a16="http://schemas.microsoft.com/office/drawing/2014/main" val="171447810"/>
                  </a:ext>
                </a:extLst>
              </a:tr>
              <a:tr h="714365">
                <a:tc>
                  <a:txBody>
                    <a:bodyPr/>
                    <a:lstStyle/>
                    <a:p>
                      <a:r>
                        <a:rPr lang="en-US" dirty="0"/>
                        <a:t>Clustered </a:t>
                      </a:r>
                      <a:r>
                        <a:rPr lang="en-US" dirty="0" err="1"/>
                        <a:t>Columnstore</a:t>
                      </a:r>
                      <a:r>
                        <a:rPr lang="en-US" dirty="0"/>
                        <a:t> with Ref Integrity</a:t>
                      </a:r>
                    </a:p>
                  </a:txBody>
                  <a:tcPr/>
                </a:tc>
                <a:tc>
                  <a:txBody>
                    <a:bodyPr/>
                    <a:lstStyle/>
                    <a:p>
                      <a:pPr algn="ctr"/>
                      <a:r>
                        <a:rPr lang="en-US" dirty="0"/>
                        <a:t>1.3 sec</a:t>
                      </a:r>
                    </a:p>
                  </a:txBody>
                  <a:tcPr anchor="ctr"/>
                </a:tc>
                <a:tc>
                  <a:txBody>
                    <a:bodyPr/>
                    <a:lstStyle/>
                    <a:p>
                      <a:pPr algn="ctr"/>
                      <a:r>
                        <a:rPr lang="en-US" dirty="0"/>
                        <a:t>2.3 sec</a:t>
                      </a:r>
                    </a:p>
                  </a:txBody>
                  <a:tcPr anchor="ctr"/>
                </a:tc>
                <a:tc>
                  <a:txBody>
                    <a:bodyPr/>
                    <a:lstStyle/>
                    <a:p>
                      <a:pPr algn="ctr"/>
                      <a:r>
                        <a:rPr lang="en-US" dirty="0"/>
                        <a:t>54K</a:t>
                      </a:r>
                    </a:p>
                  </a:txBody>
                  <a:tcPr anchor="ctr"/>
                </a:tc>
                <a:extLst>
                  <a:ext uri="{0D108BD9-81ED-4DB2-BD59-A6C34878D82A}">
                    <a16:rowId xmlns:a16="http://schemas.microsoft.com/office/drawing/2014/main" val="1721911608"/>
                  </a:ext>
                </a:extLst>
              </a:tr>
              <a:tr h="601879">
                <a:tc>
                  <a:txBody>
                    <a:bodyPr/>
                    <a:lstStyle/>
                    <a:p>
                      <a:r>
                        <a:rPr lang="en-US" dirty="0"/>
                        <a:t>Page Compression</a:t>
                      </a:r>
                    </a:p>
                    <a:p>
                      <a:r>
                        <a:rPr lang="en-US" dirty="0"/>
                        <a:t>with Ref Integrity</a:t>
                      </a:r>
                    </a:p>
                  </a:txBody>
                  <a:tcPr/>
                </a:tc>
                <a:tc>
                  <a:txBody>
                    <a:bodyPr/>
                    <a:lstStyle/>
                    <a:p>
                      <a:pPr algn="ctr"/>
                      <a:r>
                        <a:rPr lang="en-US" dirty="0"/>
                        <a:t>2.9 sec</a:t>
                      </a:r>
                    </a:p>
                  </a:txBody>
                  <a:tcPr anchor="ctr"/>
                </a:tc>
                <a:tc>
                  <a:txBody>
                    <a:bodyPr/>
                    <a:lstStyle/>
                    <a:p>
                      <a:pPr algn="ctr"/>
                      <a:r>
                        <a:rPr lang="en-US" dirty="0"/>
                        <a:t>4.3 sec</a:t>
                      </a:r>
                    </a:p>
                  </a:txBody>
                  <a:tcPr anchor="ctr"/>
                </a:tc>
                <a:tc>
                  <a:txBody>
                    <a:bodyPr/>
                    <a:lstStyle/>
                    <a:p>
                      <a:pPr algn="ctr"/>
                      <a:r>
                        <a:rPr lang="en-US" dirty="0"/>
                        <a:t>178K</a:t>
                      </a:r>
                    </a:p>
                  </a:txBody>
                  <a:tcPr anchor="ctr"/>
                </a:tc>
                <a:extLst>
                  <a:ext uri="{0D108BD9-81ED-4DB2-BD59-A6C34878D82A}">
                    <a16:rowId xmlns:a16="http://schemas.microsoft.com/office/drawing/2014/main" val="1721086714"/>
                  </a:ext>
                </a:extLst>
              </a:tr>
              <a:tr h="601879">
                <a:tc>
                  <a:txBody>
                    <a:bodyPr/>
                    <a:lstStyle/>
                    <a:p>
                      <a:r>
                        <a:rPr lang="en-US" dirty="0"/>
                        <a:t>Page Compression </a:t>
                      </a:r>
                      <a:r>
                        <a:rPr lang="en-US" b="1" u="sng" dirty="0"/>
                        <a:t>without</a:t>
                      </a:r>
                      <a:r>
                        <a:rPr lang="en-US" b="1" dirty="0"/>
                        <a:t> </a:t>
                      </a:r>
                      <a:r>
                        <a:rPr lang="en-US" dirty="0"/>
                        <a:t>Ref Integrity</a:t>
                      </a:r>
                    </a:p>
                  </a:txBody>
                  <a:tcPr/>
                </a:tc>
                <a:tc>
                  <a:txBody>
                    <a:bodyPr/>
                    <a:lstStyle/>
                    <a:p>
                      <a:pPr algn="ctr"/>
                      <a:r>
                        <a:rPr lang="en-US" dirty="0"/>
                        <a:t>3.4 sec</a:t>
                      </a:r>
                    </a:p>
                  </a:txBody>
                  <a:tcPr anchor="ctr"/>
                </a:tc>
                <a:tc>
                  <a:txBody>
                    <a:bodyPr/>
                    <a:lstStyle/>
                    <a:p>
                      <a:pPr algn="ctr"/>
                      <a:r>
                        <a:rPr lang="en-US" dirty="0"/>
                        <a:t>4.9 sec</a:t>
                      </a:r>
                    </a:p>
                  </a:txBody>
                  <a:tcPr anchor="ctr"/>
                </a:tc>
                <a:tc>
                  <a:txBody>
                    <a:bodyPr/>
                    <a:lstStyle/>
                    <a:p>
                      <a:pPr algn="ctr"/>
                      <a:r>
                        <a:rPr lang="en-US" dirty="0"/>
                        <a:t>178K</a:t>
                      </a:r>
                    </a:p>
                  </a:txBody>
                  <a:tcPr anchor="ctr"/>
                </a:tc>
                <a:extLst>
                  <a:ext uri="{0D108BD9-81ED-4DB2-BD59-A6C34878D82A}">
                    <a16:rowId xmlns:a16="http://schemas.microsoft.com/office/drawing/2014/main" val="257770291"/>
                  </a:ext>
                </a:extLst>
              </a:tr>
            </a:tbl>
          </a:graphicData>
        </a:graphic>
      </p:graphicFrame>
      <p:sp>
        <p:nvSpPr>
          <p:cNvPr id="6" name="Content Placeholder 2">
            <a:extLst>
              <a:ext uri="{FF2B5EF4-FFF2-40B4-BE49-F238E27FC236}">
                <a16:creationId xmlns:a16="http://schemas.microsoft.com/office/drawing/2014/main" id="{AA2CA5BF-480F-478A-8839-769DB50F35AF}"/>
              </a:ext>
            </a:extLst>
          </p:cNvPr>
          <p:cNvSpPr txBox="1">
            <a:spLocks/>
          </p:cNvSpPr>
          <p:nvPr/>
        </p:nvSpPr>
        <p:spPr>
          <a:xfrm>
            <a:off x="286966" y="4052222"/>
            <a:ext cx="3995057" cy="1945613"/>
          </a:xfrm>
          <a:prstGeom prst="rect">
            <a:avLst/>
          </a:prstGeom>
          <a:solidFill>
            <a:schemeClr val="accent1">
              <a:lumMod val="20000"/>
              <a:lumOff val="80000"/>
            </a:schemeClr>
          </a:solidFill>
          <a:ln>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dirty="0"/>
              <a:t>Test Conditions</a:t>
            </a:r>
          </a:p>
          <a:p>
            <a:r>
              <a:rPr lang="en-US" sz="2600" dirty="0"/>
              <a:t>SQL Server 2016</a:t>
            </a:r>
          </a:p>
          <a:p>
            <a:pPr lvl="1"/>
            <a:r>
              <a:rPr lang="en-US" sz="2200" dirty="0"/>
              <a:t>4 CPU Cores, MAXDOP = 2</a:t>
            </a:r>
          </a:p>
          <a:p>
            <a:r>
              <a:rPr lang="en-US" sz="2600" dirty="0"/>
              <a:t>12M Row Fact Tables</a:t>
            </a:r>
          </a:p>
          <a:p>
            <a:r>
              <a:rPr lang="en-US" sz="2600" dirty="0"/>
              <a:t>Common Report Query</a:t>
            </a:r>
          </a:p>
          <a:p>
            <a:pPr lvl="1"/>
            <a:r>
              <a:rPr lang="en-US" sz="2200" dirty="0"/>
              <a:t>Sales by Month for a year</a:t>
            </a:r>
          </a:p>
          <a:p>
            <a:pPr marL="457200" lvl="1" indent="0">
              <a:buFont typeface="Arial" panose="020B0604020202020204" pitchFamily="34" charset="0"/>
              <a:buNone/>
            </a:pPr>
            <a:endParaRPr lang="en-US" dirty="0"/>
          </a:p>
        </p:txBody>
      </p:sp>
      <p:sp>
        <p:nvSpPr>
          <p:cNvPr id="7" name="TextBox 6">
            <a:extLst>
              <a:ext uri="{FF2B5EF4-FFF2-40B4-BE49-F238E27FC236}">
                <a16:creationId xmlns:a16="http://schemas.microsoft.com/office/drawing/2014/main" id="{998CF63F-6EC3-4F7B-BDCE-B63F995C8738}"/>
              </a:ext>
            </a:extLst>
          </p:cNvPr>
          <p:cNvSpPr txBox="1"/>
          <p:nvPr/>
        </p:nvSpPr>
        <p:spPr>
          <a:xfrm>
            <a:off x="5527523" y="5997835"/>
            <a:ext cx="5978678" cy="369332"/>
          </a:xfrm>
          <a:prstGeom prst="rect">
            <a:avLst/>
          </a:prstGeom>
          <a:noFill/>
        </p:spPr>
        <p:txBody>
          <a:bodyPr wrap="square" rtlCol="0">
            <a:spAutoFit/>
          </a:bodyPr>
          <a:lstStyle/>
          <a:p>
            <a:pPr algn="ctr"/>
            <a:r>
              <a:rPr lang="en-US" b="1" dirty="0" err="1"/>
              <a:t>DirectQuery</a:t>
            </a:r>
            <a:r>
              <a:rPr lang="en-US" b="1" dirty="0"/>
              <a:t> Performance Test Model</a:t>
            </a:r>
          </a:p>
        </p:txBody>
      </p:sp>
      <p:sp>
        <p:nvSpPr>
          <p:cNvPr id="8" name="TextBox 7">
            <a:extLst>
              <a:ext uri="{FF2B5EF4-FFF2-40B4-BE49-F238E27FC236}">
                <a16:creationId xmlns:a16="http://schemas.microsoft.com/office/drawing/2014/main" id="{CB6747B7-7193-4A56-A25E-AA90B239FDDC}"/>
              </a:ext>
            </a:extLst>
          </p:cNvPr>
          <p:cNvSpPr txBox="1"/>
          <p:nvPr/>
        </p:nvSpPr>
        <p:spPr>
          <a:xfrm>
            <a:off x="5571065" y="3264973"/>
            <a:ext cx="5978678" cy="369332"/>
          </a:xfrm>
          <a:prstGeom prst="rect">
            <a:avLst/>
          </a:prstGeom>
          <a:noFill/>
        </p:spPr>
        <p:txBody>
          <a:bodyPr wrap="square" rtlCol="0">
            <a:spAutoFit/>
          </a:bodyPr>
          <a:lstStyle/>
          <a:p>
            <a:pPr algn="ctr"/>
            <a:r>
              <a:rPr lang="en-US" b="1" dirty="0" err="1"/>
              <a:t>DirectQuery</a:t>
            </a:r>
            <a:r>
              <a:rPr lang="en-US" b="1" dirty="0"/>
              <a:t> Performance Test Results</a:t>
            </a:r>
          </a:p>
        </p:txBody>
      </p:sp>
      <p:sp>
        <p:nvSpPr>
          <p:cNvPr id="9" name="Slide Number Placeholder 8">
            <a:extLst>
              <a:ext uri="{FF2B5EF4-FFF2-40B4-BE49-F238E27FC236}">
                <a16:creationId xmlns:a16="http://schemas.microsoft.com/office/drawing/2014/main" id="{2F4EB5B0-8682-4B07-91D9-E02D6A7B463C}"/>
              </a:ext>
            </a:extLst>
          </p:cNvPr>
          <p:cNvSpPr>
            <a:spLocks noGrp="1"/>
          </p:cNvSpPr>
          <p:nvPr>
            <p:ph type="sldNum" sz="quarter" idx="12"/>
          </p:nvPr>
        </p:nvSpPr>
        <p:spPr/>
        <p:txBody>
          <a:bodyPr/>
          <a:lstStyle/>
          <a:p>
            <a:fld id="{54B41B7D-8EBF-455B-AE54-1409465E8E0D}" type="slidenum">
              <a:rPr lang="en-US" smtClean="0"/>
              <a:t>25</a:t>
            </a:fld>
            <a:endParaRPr lang="en-US"/>
          </a:p>
        </p:txBody>
      </p:sp>
    </p:spTree>
    <p:extLst>
      <p:ext uri="{BB962C8B-B14F-4D97-AF65-F5344CB8AC3E}">
        <p14:creationId xmlns:p14="http://schemas.microsoft.com/office/powerpoint/2010/main" val="14721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78DE-10FA-473C-AECD-DC42FAF6B53E}"/>
              </a:ext>
            </a:extLst>
          </p:cNvPr>
          <p:cNvSpPr>
            <a:spLocks noGrp="1"/>
          </p:cNvSpPr>
          <p:nvPr>
            <p:ph type="title"/>
          </p:nvPr>
        </p:nvSpPr>
        <p:spPr>
          <a:xfrm>
            <a:off x="838200" y="0"/>
            <a:ext cx="10515600" cy="1325563"/>
          </a:xfrm>
        </p:spPr>
        <p:txBody>
          <a:bodyPr/>
          <a:lstStyle/>
          <a:p>
            <a:pPr algn="ctr"/>
            <a:r>
              <a:rPr lang="en-US" dirty="0"/>
              <a:t>Capture and Analyze Power BI Queries</a:t>
            </a:r>
          </a:p>
        </p:txBody>
      </p:sp>
      <p:sp>
        <p:nvSpPr>
          <p:cNvPr id="3" name="Content Placeholder 2">
            <a:extLst>
              <a:ext uri="{FF2B5EF4-FFF2-40B4-BE49-F238E27FC236}">
                <a16:creationId xmlns:a16="http://schemas.microsoft.com/office/drawing/2014/main" id="{FCBE0232-4698-496B-A512-737950D3BDB7}"/>
              </a:ext>
            </a:extLst>
          </p:cNvPr>
          <p:cNvSpPr>
            <a:spLocks noGrp="1"/>
          </p:cNvSpPr>
          <p:nvPr>
            <p:ph idx="1"/>
          </p:nvPr>
        </p:nvSpPr>
        <p:spPr>
          <a:xfrm>
            <a:off x="271272" y="1167257"/>
            <a:ext cx="5627724" cy="2714976"/>
          </a:xfrm>
        </p:spPr>
        <p:txBody>
          <a:bodyPr>
            <a:normAutofit/>
          </a:bodyPr>
          <a:lstStyle/>
          <a:p>
            <a:pPr marL="514350" indent="-514350">
              <a:buFont typeface="+mj-lt"/>
              <a:buAutoNum type="arabicPeriod"/>
            </a:pPr>
            <a:r>
              <a:rPr lang="en-US" dirty="0"/>
              <a:t>Retrieve DAX Query from PBIX</a:t>
            </a:r>
          </a:p>
          <a:p>
            <a:pPr lvl="1"/>
            <a:r>
              <a:rPr lang="en-US" dirty="0"/>
              <a:t>SQL Server Profiler</a:t>
            </a:r>
          </a:p>
          <a:p>
            <a:pPr marL="514350" indent="-514350">
              <a:buFont typeface="+mj-lt"/>
              <a:buAutoNum type="arabicPeriod"/>
            </a:pPr>
            <a:r>
              <a:rPr lang="en-US" dirty="0"/>
              <a:t>Analyze Query in DAX Studio</a:t>
            </a:r>
          </a:p>
          <a:p>
            <a:pPr lvl="1"/>
            <a:r>
              <a:rPr lang="en-US" dirty="0"/>
              <a:t>Import or </a:t>
            </a:r>
            <a:r>
              <a:rPr lang="en-US" dirty="0" err="1"/>
              <a:t>DirectQuery</a:t>
            </a:r>
            <a:endParaRPr lang="en-US" dirty="0"/>
          </a:p>
          <a:p>
            <a:pPr marL="514350" indent="-514350">
              <a:buFont typeface="+mj-lt"/>
              <a:buAutoNum type="arabicPeriod"/>
            </a:pPr>
            <a:r>
              <a:rPr lang="en-US" dirty="0"/>
              <a:t>Retrieve SQL Statement of </a:t>
            </a:r>
            <a:r>
              <a:rPr lang="en-US" dirty="0" err="1"/>
              <a:t>DirectQuery</a:t>
            </a:r>
            <a:r>
              <a:rPr lang="en-US" dirty="0"/>
              <a:t> Model</a:t>
            </a:r>
          </a:p>
          <a:p>
            <a:pPr marL="514350" indent="-514350">
              <a:buFont typeface="+mj-lt"/>
              <a:buAutoNum type="arabicPeriod"/>
            </a:pPr>
            <a:endParaRPr lang="en-US" dirty="0"/>
          </a:p>
          <a:p>
            <a:pPr marL="971550" lvl="1" indent="-514350">
              <a:buFont typeface="+mj-lt"/>
              <a:buAutoNum type="arabicPeriod"/>
            </a:pPr>
            <a:endParaRPr lang="en-US" dirty="0"/>
          </a:p>
          <a:p>
            <a:pPr marL="514350" indent="-514350">
              <a:buFont typeface="+mj-lt"/>
              <a:buAutoNum type="arabicPeriod"/>
            </a:pPr>
            <a:endParaRPr lang="en-US" dirty="0"/>
          </a:p>
        </p:txBody>
      </p:sp>
      <p:pic>
        <p:nvPicPr>
          <p:cNvPr id="4" name="Picture 3">
            <a:extLst>
              <a:ext uri="{FF2B5EF4-FFF2-40B4-BE49-F238E27FC236}">
                <a16:creationId xmlns:a16="http://schemas.microsoft.com/office/drawing/2014/main" id="{36EE0F05-8768-43F0-926B-1295A817C578}"/>
              </a:ext>
            </a:extLst>
          </p:cNvPr>
          <p:cNvPicPr>
            <a:picLocks noChangeAspect="1"/>
          </p:cNvPicPr>
          <p:nvPr/>
        </p:nvPicPr>
        <p:blipFill rotWithShape="1">
          <a:blip r:embed="rId2"/>
          <a:srcRect r="17116"/>
          <a:stretch/>
        </p:blipFill>
        <p:spPr>
          <a:xfrm>
            <a:off x="6117772" y="1098804"/>
            <a:ext cx="5097781" cy="2468041"/>
          </a:xfrm>
          <a:prstGeom prst="rect">
            <a:avLst/>
          </a:prstGeom>
        </p:spPr>
      </p:pic>
      <p:sp>
        <p:nvSpPr>
          <p:cNvPr id="5" name="TextBox 4">
            <a:extLst>
              <a:ext uri="{FF2B5EF4-FFF2-40B4-BE49-F238E27FC236}">
                <a16:creationId xmlns:a16="http://schemas.microsoft.com/office/drawing/2014/main" id="{88538071-84F0-46B6-B496-C632617D989F}"/>
              </a:ext>
            </a:extLst>
          </p:cNvPr>
          <p:cNvSpPr txBox="1"/>
          <p:nvPr/>
        </p:nvSpPr>
        <p:spPr>
          <a:xfrm>
            <a:off x="6834120" y="3512901"/>
            <a:ext cx="4344448" cy="369332"/>
          </a:xfrm>
          <a:prstGeom prst="rect">
            <a:avLst/>
          </a:prstGeom>
          <a:noFill/>
        </p:spPr>
        <p:txBody>
          <a:bodyPr wrap="square" rtlCol="0">
            <a:spAutoFit/>
          </a:bodyPr>
          <a:lstStyle/>
          <a:p>
            <a:pPr algn="ctr"/>
            <a:r>
              <a:rPr lang="en-US" b="1" dirty="0"/>
              <a:t>Profiler Trace of Power BI Desktop Dataset</a:t>
            </a:r>
          </a:p>
        </p:txBody>
      </p:sp>
      <p:sp>
        <p:nvSpPr>
          <p:cNvPr id="8" name="TextBox 7">
            <a:extLst>
              <a:ext uri="{FF2B5EF4-FFF2-40B4-BE49-F238E27FC236}">
                <a16:creationId xmlns:a16="http://schemas.microsoft.com/office/drawing/2014/main" id="{DE57592B-B030-4751-B9FB-D9BD60D0E1A0}"/>
              </a:ext>
            </a:extLst>
          </p:cNvPr>
          <p:cNvSpPr txBox="1"/>
          <p:nvPr/>
        </p:nvSpPr>
        <p:spPr>
          <a:xfrm>
            <a:off x="3448351" y="5895791"/>
            <a:ext cx="5978678" cy="369332"/>
          </a:xfrm>
          <a:prstGeom prst="rect">
            <a:avLst/>
          </a:prstGeom>
          <a:noFill/>
        </p:spPr>
        <p:txBody>
          <a:bodyPr wrap="square" rtlCol="0">
            <a:spAutoFit/>
          </a:bodyPr>
          <a:lstStyle/>
          <a:p>
            <a:pPr algn="ctr"/>
            <a:r>
              <a:rPr lang="en-US" b="1" dirty="0"/>
              <a:t>Analyze DAX Query with DAX Studio (Import Model)</a:t>
            </a:r>
          </a:p>
        </p:txBody>
      </p:sp>
      <p:pic>
        <p:nvPicPr>
          <p:cNvPr id="6" name="Picture 5">
            <a:extLst>
              <a:ext uri="{FF2B5EF4-FFF2-40B4-BE49-F238E27FC236}">
                <a16:creationId xmlns:a16="http://schemas.microsoft.com/office/drawing/2014/main" id="{9F3E963D-8E9F-406E-B55B-A942F511504F}"/>
              </a:ext>
            </a:extLst>
          </p:cNvPr>
          <p:cNvPicPr>
            <a:picLocks noChangeAspect="1"/>
          </p:cNvPicPr>
          <p:nvPr/>
        </p:nvPicPr>
        <p:blipFill>
          <a:blip r:embed="rId3"/>
          <a:stretch>
            <a:fillRect/>
          </a:stretch>
        </p:blipFill>
        <p:spPr>
          <a:xfrm>
            <a:off x="1149123" y="3808868"/>
            <a:ext cx="9893754" cy="2160288"/>
          </a:xfrm>
          <a:prstGeom prst="rect">
            <a:avLst/>
          </a:prstGeom>
        </p:spPr>
      </p:pic>
      <p:sp>
        <p:nvSpPr>
          <p:cNvPr id="7" name="Slide Number Placeholder 6">
            <a:extLst>
              <a:ext uri="{FF2B5EF4-FFF2-40B4-BE49-F238E27FC236}">
                <a16:creationId xmlns:a16="http://schemas.microsoft.com/office/drawing/2014/main" id="{133C8343-A1C8-4F60-9382-35B3F653DA76}"/>
              </a:ext>
            </a:extLst>
          </p:cNvPr>
          <p:cNvSpPr>
            <a:spLocks noGrp="1"/>
          </p:cNvSpPr>
          <p:nvPr>
            <p:ph type="sldNum" sz="quarter" idx="12"/>
          </p:nvPr>
        </p:nvSpPr>
        <p:spPr/>
        <p:txBody>
          <a:bodyPr/>
          <a:lstStyle/>
          <a:p>
            <a:fld id="{54B41B7D-8EBF-455B-AE54-1409465E8E0D}" type="slidenum">
              <a:rPr lang="en-US" smtClean="0"/>
              <a:t>26</a:t>
            </a:fld>
            <a:endParaRPr lang="en-US"/>
          </a:p>
        </p:txBody>
      </p:sp>
    </p:spTree>
    <p:extLst>
      <p:ext uri="{BB962C8B-B14F-4D97-AF65-F5344CB8AC3E}">
        <p14:creationId xmlns:p14="http://schemas.microsoft.com/office/powerpoint/2010/main" val="341047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109647"/>
            <a:ext cx="9144000" cy="509985"/>
          </a:xfrm>
        </p:spPr>
        <p:txBody>
          <a:bodyPr>
            <a:normAutofit fontScale="90000"/>
          </a:bodyPr>
          <a:lstStyle/>
          <a:p>
            <a:r>
              <a:rPr lang="en-US" dirty="0"/>
              <a:t>Thank you for Attending!</a:t>
            </a:r>
          </a:p>
        </p:txBody>
      </p:sp>
      <p:sp>
        <p:nvSpPr>
          <p:cNvPr id="5" name="Subtitle 4"/>
          <p:cNvSpPr>
            <a:spLocks noGrp="1"/>
          </p:cNvSpPr>
          <p:nvPr>
            <p:ph type="subTitle" idx="1"/>
          </p:nvPr>
        </p:nvSpPr>
        <p:spPr>
          <a:xfrm>
            <a:off x="3623858" y="3025393"/>
            <a:ext cx="4944283" cy="2186238"/>
          </a:xfrm>
        </p:spPr>
        <p:txBody>
          <a:bodyPr>
            <a:normAutofit fontScale="85000" lnSpcReduction="10000"/>
          </a:bodyPr>
          <a:lstStyle/>
          <a:p>
            <a:r>
              <a:rPr lang="en-US" dirty="0"/>
              <a:t>Don’t forget to join your local PUG to enjoy year-round networking and learning. </a:t>
            </a:r>
          </a:p>
          <a:p>
            <a:endParaRPr lang="en-US" dirty="0"/>
          </a:p>
          <a:p>
            <a:r>
              <a:rPr lang="en-US" u="sng" dirty="0">
                <a:hlinkClick r:id="rId2"/>
              </a:rPr>
              <a:t>www.pbiusergroup.com/NYNJ</a:t>
            </a:r>
            <a:endParaRPr lang="en-US" u="sng" dirty="0"/>
          </a:p>
          <a:p>
            <a:r>
              <a:rPr lang="en-US" u="sng" dirty="0">
                <a:hlinkClick r:id="rId3"/>
              </a:rPr>
              <a:t>www.pbiusergroup.com/philly</a:t>
            </a:r>
            <a:endParaRPr lang="en-US" dirty="0"/>
          </a:p>
          <a:p>
            <a:r>
              <a:rPr lang="en-US" dirty="0"/>
              <a:t> </a:t>
            </a:r>
          </a:p>
        </p:txBody>
      </p:sp>
    </p:spTree>
    <p:extLst>
      <p:ext uri="{BB962C8B-B14F-4D97-AF65-F5344CB8AC3E}">
        <p14:creationId xmlns:p14="http://schemas.microsoft.com/office/powerpoint/2010/main" val="71594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b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bi" id="{5D5561E2-75B4-4B03-9923-1B47907B53F7}" vid="{9103DB42-8961-4AEB-B7E0-65FC1C6838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6368</TotalTime>
  <Words>3789</Words>
  <Application>Microsoft Office PowerPoint</Application>
  <PresentationFormat>Widescreen</PresentationFormat>
  <Paragraphs>765</Paragraphs>
  <Slides>27</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pbi</vt:lpstr>
      <vt:lpstr>Welcome! Power BI User Group (PUG)</vt:lpstr>
      <vt:lpstr>Power BI Dataset Design </vt:lpstr>
      <vt:lpstr>Objectives</vt:lpstr>
      <vt:lpstr>Session Agenda</vt:lpstr>
      <vt:lpstr>Meet Your Presenter</vt:lpstr>
      <vt:lpstr>Datasets in Power BI</vt:lpstr>
      <vt:lpstr>Power BI Datasets Defined</vt:lpstr>
      <vt:lpstr>Dataset Design Objectives</vt:lpstr>
      <vt:lpstr>Dataset Designers in Power BI Teams</vt:lpstr>
      <vt:lpstr>Planning Datasets</vt:lpstr>
      <vt:lpstr>Four Step Dataset Design Process</vt:lpstr>
      <vt:lpstr>Dataset Planning</vt:lpstr>
      <vt:lpstr>DirectQuery Factors</vt:lpstr>
      <vt:lpstr>Scaling Power BI Datasets</vt:lpstr>
      <vt:lpstr>Dataset Development</vt:lpstr>
      <vt:lpstr>Data Warehouse Schema and Views</vt:lpstr>
      <vt:lpstr>Power BI Data Access: M Queries</vt:lpstr>
      <vt:lpstr>Power BI Data Models</vt:lpstr>
      <vt:lpstr>Relationship Pattern: Actual vs. Plan</vt:lpstr>
      <vt:lpstr>DAX Measures and Client Interface</vt:lpstr>
      <vt:lpstr>Bonus: Dataset Documentation</vt:lpstr>
      <vt:lpstr>Power BI Documentation Dataset and Report</vt:lpstr>
      <vt:lpstr>Performance and Scalability</vt:lpstr>
      <vt:lpstr>Import Dataset Performance and Scale Tips</vt:lpstr>
      <vt:lpstr>DirectQuery Performance Test and Tips</vt:lpstr>
      <vt:lpstr>Capture and Analyze Power BI Queries</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Power BI User Group (PUG)</dc:title>
  <dc:creator>Quinne Germain</dc:creator>
  <cp:lastModifiedBy>Brett Powell</cp:lastModifiedBy>
  <cp:revision>38</cp:revision>
  <dcterms:created xsi:type="dcterms:W3CDTF">2017-03-30T20:31:26Z</dcterms:created>
  <dcterms:modified xsi:type="dcterms:W3CDTF">2017-09-19T18:30:58Z</dcterms:modified>
</cp:coreProperties>
</file>