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54" r:id="rId1"/>
  </p:sldMasterIdLst>
  <p:notesMasterIdLst>
    <p:notesMasterId r:id="rId24"/>
  </p:notesMasterIdLst>
  <p:sldIdLst>
    <p:sldId id="256" r:id="rId2"/>
    <p:sldId id="265" r:id="rId3"/>
    <p:sldId id="266" r:id="rId4"/>
    <p:sldId id="264" r:id="rId5"/>
    <p:sldId id="274" r:id="rId6"/>
    <p:sldId id="267" r:id="rId7"/>
    <p:sldId id="268" r:id="rId8"/>
    <p:sldId id="284" r:id="rId9"/>
    <p:sldId id="275" r:id="rId10"/>
    <p:sldId id="271" r:id="rId11"/>
    <p:sldId id="279" r:id="rId12"/>
    <p:sldId id="272" r:id="rId13"/>
    <p:sldId id="276" r:id="rId14"/>
    <p:sldId id="277" r:id="rId15"/>
    <p:sldId id="285" r:id="rId16"/>
    <p:sldId id="278" r:id="rId17"/>
    <p:sldId id="280" r:id="rId18"/>
    <p:sldId id="273" r:id="rId19"/>
    <p:sldId id="282" r:id="rId20"/>
    <p:sldId id="283" r:id="rId21"/>
    <p:sldId id="281" r:id="rId22"/>
    <p:sldId id="28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14" autoAdjust="0"/>
    <p:restoredTop sz="83241" autoAdjust="0"/>
  </p:normalViewPr>
  <p:slideViewPr>
    <p:cSldViewPr snapToGrid="0">
      <p:cViewPr varScale="1">
        <p:scale>
          <a:sx n="81" d="100"/>
          <a:sy n="81" d="100"/>
        </p:scale>
        <p:origin x="84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tt Powell" userId="99f5b1ab-6501-42b3-b2a6-3f7f1150ff33" providerId="ADAL" clId="{98A7FCD0-EFEE-4C05-B806-9E76B90C32B1}"/>
    <pc:docChg chg="undo custSel addSld delSld modSld sldOrd modMainMaster">
      <pc:chgData name="Brett Powell" userId="99f5b1ab-6501-42b3-b2a6-3f7f1150ff33" providerId="ADAL" clId="{98A7FCD0-EFEE-4C05-B806-9E76B90C32B1}" dt="2017-09-10T20:31:28.604" v="4346" actId="20577"/>
      <pc:docMkLst>
        <pc:docMk/>
      </pc:docMkLst>
      <pc:sldChg chg="modSp">
        <pc:chgData name="Brett Powell" userId="99f5b1ab-6501-42b3-b2a6-3f7f1150ff33" providerId="ADAL" clId="{98A7FCD0-EFEE-4C05-B806-9E76B90C32B1}" dt="2017-09-09T19:19:52.834" v="1803" actId="27636"/>
        <pc:sldMkLst>
          <pc:docMk/>
          <pc:sldMk cId="1533686188" sldId="256"/>
        </pc:sldMkLst>
        <pc:spChg chg="mod">
          <ac:chgData name="Brett Powell" userId="99f5b1ab-6501-42b3-b2a6-3f7f1150ff33" providerId="ADAL" clId="{98A7FCD0-EFEE-4C05-B806-9E76B90C32B1}" dt="2017-09-09T19:19:52.834" v="1803" actId="27636"/>
          <ac:spMkLst>
            <pc:docMk/>
            <pc:sldMk cId="1533686188" sldId="256"/>
            <ac:spMk id="2" creationId="{4196D301-E4A7-40FA-BAC8-D0E4442772B7}"/>
          </ac:spMkLst>
        </pc:spChg>
        <pc:spChg chg="mod">
          <ac:chgData name="Brett Powell" userId="99f5b1ab-6501-42b3-b2a6-3f7f1150ff33" providerId="ADAL" clId="{98A7FCD0-EFEE-4C05-B806-9E76B90C32B1}" dt="2017-09-09T18:42:37.270" v="1763" actId="20577"/>
          <ac:spMkLst>
            <pc:docMk/>
            <pc:sldMk cId="1533686188" sldId="256"/>
            <ac:spMk id="3" creationId="{20B10817-C8AF-475E-957C-9C797F0B7735}"/>
          </ac:spMkLst>
        </pc:spChg>
      </pc:sldChg>
      <pc:sldChg chg="addSp delSp modSp">
        <pc:chgData name="Brett Powell" userId="99f5b1ab-6501-42b3-b2a6-3f7f1150ff33" providerId="ADAL" clId="{98A7FCD0-EFEE-4C05-B806-9E76B90C32B1}" dt="2017-09-09T19:13:42.931" v="1769" actId="1035"/>
        <pc:sldMkLst>
          <pc:docMk/>
          <pc:sldMk cId="3309399644" sldId="259"/>
        </pc:sldMkLst>
        <pc:spChg chg="add del mod">
          <ac:chgData name="Brett Powell" userId="99f5b1ab-6501-42b3-b2a6-3f7f1150ff33" providerId="ADAL" clId="{98A7FCD0-EFEE-4C05-B806-9E76B90C32B1}" dt="2017-09-09T18:47:25.216" v="1768" actId="1035"/>
          <ac:spMkLst>
            <pc:docMk/>
            <pc:sldMk cId="3309399644" sldId="259"/>
            <ac:spMk id="2" creationId="{62966842-325B-46AA-AC05-DBBD71DF2B5C}"/>
          </ac:spMkLst>
        </pc:spChg>
        <pc:spChg chg="add mod">
          <ac:chgData name="Brett Powell" userId="99f5b1ab-6501-42b3-b2a6-3f7f1150ff33" providerId="ADAL" clId="{98A7FCD0-EFEE-4C05-B806-9E76B90C32B1}" dt="2017-09-09T18:37:26.141" v="1725" actId="1035"/>
          <ac:spMkLst>
            <pc:docMk/>
            <pc:sldMk cId="3309399644" sldId="259"/>
            <ac:spMk id="3" creationId="{76C33810-7B13-4AF5-8166-9700B160FF67}"/>
          </ac:spMkLst>
        </pc:spChg>
        <pc:spChg chg="add del mod">
          <ac:chgData name="Brett Powell" userId="99f5b1ab-6501-42b3-b2a6-3f7f1150ff33" providerId="ADAL" clId="{98A7FCD0-EFEE-4C05-B806-9E76B90C32B1}" dt="2017-09-09T19:13:42.931" v="1769" actId="1035"/>
          <ac:spMkLst>
            <pc:docMk/>
            <pc:sldMk cId="3309399644" sldId="259"/>
            <ac:spMk id="4" creationId="{33F0F86D-9B80-4A31-879C-FA471C676F3D}"/>
          </ac:spMkLst>
        </pc:spChg>
      </pc:sldChg>
      <pc:sldChg chg="addSp delSp modSp">
        <pc:chgData name="Brett Powell" userId="99f5b1ab-6501-42b3-b2a6-3f7f1150ff33" providerId="ADAL" clId="{98A7FCD0-EFEE-4C05-B806-9E76B90C32B1}" dt="2017-09-09T19:57:56.600" v="1874" actId="1036"/>
        <pc:sldMkLst>
          <pc:docMk/>
          <pc:sldMk cId="279389674" sldId="264"/>
        </pc:sldMkLst>
        <pc:spChg chg="mod">
          <ac:chgData name="Brett Powell" userId="99f5b1ab-6501-42b3-b2a6-3f7f1150ff33" providerId="ADAL" clId="{98A7FCD0-EFEE-4C05-B806-9E76B90C32B1}" dt="2017-09-09T19:57:18.069" v="1872" actId="1037"/>
          <ac:spMkLst>
            <pc:docMk/>
            <pc:sldMk cId="279389674" sldId="264"/>
            <ac:spMk id="3" creationId="{19C1C78D-D8BD-4D07-B17C-4CAE524474BE}"/>
          </ac:spMkLst>
        </pc:spChg>
        <pc:spChg chg="add del mod">
          <ac:chgData name="Brett Powell" userId="99f5b1ab-6501-42b3-b2a6-3f7f1150ff33" providerId="ADAL" clId="{98A7FCD0-EFEE-4C05-B806-9E76B90C32B1}" dt="2017-09-09T18:47:25.216" v="1768" actId="1036"/>
          <ac:spMkLst>
            <pc:docMk/>
            <pc:sldMk cId="279389674" sldId="264"/>
            <ac:spMk id="4" creationId="{47D23E59-3E1D-4BED-801B-3A507348AE0C}"/>
          </ac:spMkLst>
        </pc:spChg>
        <pc:spChg chg="add mod">
          <ac:chgData name="Brett Powell" userId="99f5b1ab-6501-42b3-b2a6-3f7f1150ff33" providerId="ADAL" clId="{98A7FCD0-EFEE-4C05-B806-9E76B90C32B1}" dt="2017-09-09T18:37:26.141" v="1725" actId="1036"/>
          <ac:spMkLst>
            <pc:docMk/>
            <pc:sldMk cId="279389674" sldId="264"/>
            <ac:spMk id="7" creationId="{22CF18BB-6A99-4E87-9907-1D08E24D6CA9}"/>
          </ac:spMkLst>
        </pc:spChg>
        <pc:spChg chg="add del mod">
          <ac:chgData name="Brett Powell" userId="99f5b1ab-6501-42b3-b2a6-3f7f1150ff33" providerId="ADAL" clId="{98A7FCD0-EFEE-4C05-B806-9E76B90C32B1}" dt="2017-09-09T19:13:42.931" v="1769" actId="1036"/>
          <ac:spMkLst>
            <pc:docMk/>
            <pc:sldMk cId="279389674" sldId="264"/>
            <ac:spMk id="9" creationId="{661AF6F8-EEB5-4B51-8795-E1671F41BB51}"/>
          </ac:spMkLst>
        </pc:spChg>
        <pc:picChg chg="del mod">
          <ac:chgData name="Brett Powell" userId="99f5b1ab-6501-42b3-b2a6-3f7f1150ff33" providerId="ADAL" clId="{98A7FCD0-EFEE-4C05-B806-9E76B90C32B1}" dt="2017-09-09T18:42:16.740" v="1751" actId="478"/>
          <ac:picMkLst>
            <pc:docMk/>
            <pc:sldMk cId="279389674" sldId="264"/>
            <ac:picMk id="6" creationId="{6353E9A3-6E57-446F-96B8-31401CF2C9B2}"/>
          </ac:picMkLst>
        </pc:picChg>
        <pc:picChg chg="mod">
          <ac:chgData name="Brett Powell" userId="99f5b1ab-6501-42b3-b2a6-3f7f1150ff33" providerId="ADAL" clId="{98A7FCD0-EFEE-4C05-B806-9E76B90C32B1}" dt="2017-09-09T19:57:56.600" v="1874" actId="1036"/>
          <ac:picMkLst>
            <pc:docMk/>
            <pc:sldMk cId="279389674" sldId="264"/>
            <ac:picMk id="10" creationId="{813079DD-AA40-4CA2-8270-2DE774EE5F70}"/>
          </ac:picMkLst>
        </pc:picChg>
      </pc:sldChg>
      <pc:sldChg chg="addSp delSp modSp modNotesTx">
        <pc:chgData name="Brett Powell" userId="99f5b1ab-6501-42b3-b2a6-3f7f1150ff33" providerId="ADAL" clId="{98A7FCD0-EFEE-4C05-B806-9E76B90C32B1}" dt="2017-09-09T19:18:48.055" v="1779" actId="20577"/>
        <pc:sldMkLst>
          <pc:docMk/>
          <pc:sldMk cId="4116971501" sldId="265"/>
        </pc:sldMkLst>
        <pc:spChg chg="mod">
          <ac:chgData name="Brett Powell" userId="99f5b1ab-6501-42b3-b2a6-3f7f1150ff33" providerId="ADAL" clId="{98A7FCD0-EFEE-4C05-B806-9E76B90C32B1}" dt="2017-09-09T19:18:48.055" v="1779" actId="20577"/>
          <ac:spMkLst>
            <pc:docMk/>
            <pc:sldMk cId="4116971501" sldId="265"/>
            <ac:spMk id="3" creationId="{24B8213C-DFE5-431E-9CD4-C25066117245}"/>
          </ac:spMkLst>
        </pc:spChg>
        <pc:spChg chg="add del mod">
          <ac:chgData name="Brett Powell" userId="99f5b1ab-6501-42b3-b2a6-3f7f1150ff33" providerId="ADAL" clId="{98A7FCD0-EFEE-4C05-B806-9E76B90C32B1}" dt="2017-09-09T18:47:25.216" v="1768" actId="20577"/>
          <ac:spMkLst>
            <pc:docMk/>
            <pc:sldMk cId="4116971501" sldId="265"/>
            <ac:spMk id="4" creationId="{03452DF3-9414-4C9D-AE4C-A692462B9D45}"/>
          </ac:spMkLst>
        </pc:spChg>
        <pc:spChg chg="add mod">
          <ac:chgData name="Brett Powell" userId="99f5b1ab-6501-42b3-b2a6-3f7f1150ff33" providerId="ADAL" clId="{98A7FCD0-EFEE-4C05-B806-9E76B90C32B1}" dt="2017-09-09T18:37:26.141" v="1725" actId="20577"/>
          <ac:spMkLst>
            <pc:docMk/>
            <pc:sldMk cId="4116971501" sldId="265"/>
            <ac:spMk id="5" creationId="{D1612440-C15F-4937-92D5-D609DE3B2154}"/>
          </ac:spMkLst>
        </pc:spChg>
        <pc:spChg chg="add del mod">
          <ac:chgData name="Brett Powell" userId="99f5b1ab-6501-42b3-b2a6-3f7f1150ff33" providerId="ADAL" clId="{98A7FCD0-EFEE-4C05-B806-9E76B90C32B1}" dt="2017-09-09T19:13:42.931" v="1769" actId="20577"/>
          <ac:spMkLst>
            <pc:docMk/>
            <pc:sldMk cId="4116971501" sldId="265"/>
            <ac:spMk id="6" creationId="{E626F5CC-3C17-41B7-8DFA-9ECF7C860D81}"/>
          </ac:spMkLst>
        </pc:spChg>
      </pc:sldChg>
      <pc:sldChg chg="addSp delSp modSp modNotesTx">
        <pc:chgData name="Brett Powell" userId="99f5b1ab-6501-42b3-b2a6-3f7f1150ff33" providerId="ADAL" clId="{98A7FCD0-EFEE-4C05-B806-9E76B90C32B1}" dt="2017-09-09T19:40:55.472" v="1850" actId="6549"/>
        <pc:sldMkLst>
          <pc:docMk/>
          <pc:sldMk cId="683157086" sldId="266"/>
        </pc:sldMkLst>
        <pc:spChg chg="mod">
          <ac:chgData name="Brett Powell" userId="99f5b1ab-6501-42b3-b2a6-3f7f1150ff33" providerId="ADAL" clId="{98A7FCD0-EFEE-4C05-B806-9E76B90C32B1}" dt="2017-09-09T19:40:55.472" v="1850" actId="6549"/>
          <ac:spMkLst>
            <pc:docMk/>
            <pc:sldMk cId="683157086" sldId="266"/>
            <ac:spMk id="3" creationId="{AF9BD3B2-D0D0-46E1-A93A-796DC45DF192}"/>
          </ac:spMkLst>
        </pc:spChg>
        <pc:spChg chg="add del mod">
          <ac:chgData name="Brett Powell" userId="99f5b1ab-6501-42b3-b2a6-3f7f1150ff33" providerId="ADAL" clId="{98A7FCD0-EFEE-4C05-B806-9E76B90C32B1}" dt="2017-09-09T18:47:25.216" v="1768" actId="6549"/>
          <ac:spMkLst>
            <pc:docMk/>
            <pc:sldMk cId="683157086" sldId="266"/>
            <ac:spMk id="4" creationId="{E1450773-B3BC-4C44-BCFC-D2DEB4FE0037}"/>
          </ac:spMkLst>
        </pc:spChg>
        <pc:spChg chg="add mod">
          <ac:chgData name="Brett Powell" userId="99f5b1ab-6501-42b3-b2a6-3f7f1150ff33" providerId="ADAL" clId="{98A7FCD0-EFEE-4C05-B806-9E76B90C32B1}" dt="2017-09-09T18:37:26.141" v="1725" actId="6549"/>
          <ac:spMkLst>
            <pc:docMk/>
            <pc:sldMk cId="683157086" sldId="266"/>
            <ac:spMk id="5" creationId="{7988CE83-822D-4571-9269-C0CCB786B568}"/>
          </ac:spMkLst>
        </pc:spChg>
        <pc:spChg chg="add del mod">
          <ac:chgData name="Brett Powell" userId="99f5b1ab-6501-42b3-b2a6-3f7f1150ff33" providerId="ADAL" clId="{98A7FCD0-EFEE-4C05-B806-9E76B90C32B1}" dt="2017-09-09T19:13:42.931" v="1769" actId="6549"/>
          <ac:spMkLst>
            <pc:docMk/>
            <pc:sldMk cId="683157086" sldId="266"/>
            <ac:spMk id="6" creationId="{F0D029E2-C679-461B-B3DB-7B30B439A37D}"/>
          </ac:spMkLst>
        </pc:spChg>
      </pc:sldChg>
      <pc:sldChg chg="addSp delSp modSp">
        <pc:chgData name="Brett Powell" userId="99f5b1ab-6501-42b3-b2a6-3f7f1150ff33" providerId="ADAL" clId="{98A7FCD0-EFEE-4C05-B806-9E76B90C32B1}" dt="2017-09-09T22:33:38.597" v="2383" actId="1035"/>
        <pc:sldMkLst>
          <pc:docMk/>
          <pc:sldMk cId="4094544287" sldId="267"/>
        </pc:sldMkLst>
        <pc:spChg chg="mod">
          <ac:chgData name="Brett Powell" userId="99f5b1ab-6501-42b3-b2a6-3f7f1150ff33" providerId="ADAL" clId="{98A7FCD0-EFEE-4C05-B806-9E76B90C32B1}" dt="2017-09-09T22:33:38.597" v="2383" actId="1035"/>
          <ac:spMkLst>
            <pc:docMk/>
            <pc:sldMk cId="4094544287" sldId="267"/>
            <ac:spMk id="6" creationId="{3AC839E1-681D-4965-B6B3-FF12F300F17A}"/>
          </ac:spMkLst>
        </pc:spChg>
        <pc:spChg chg="add del mod">
          <ac:chgData name="Brett Powell" userId="99f5b1ab-6501-42b3-b2a6-3f7f1150ff33" providerId="ADAL" clId="{98A7FCD0-EFEE-4C05-B806-9E76B90C32B1}" dt="2017-09-09T18:47:25.216" v="1768" actId="1035"/>
          <ac:spMkLst>
            <pc:docMk/>
            <pc:sldMk cId="4094544287" sldId="267"/>
            <ac:spMk id="7" creationId="{B25E6165-EF47-4EA7-9EFE-B7D2DDE90C3D}"/>
          </ac:spMkLst>
        </pc:spChg>
        <pc:spChg chg="add mod">
          <ac:chgData name="Brett Powell" userId="99f5b1ab-6501-42b3-b2a6-3f7f1150ff33" providerId="ADAL" clId="{98A7FCD0-EFEE-4C05-B806-9E76B90C32B1}" dt="2017-09-09T18:37:26.141" v="1725" actId="1035"/>
          <ac:spMkLst>
            <pc:docMk/>
            <pc:sldMk cId="4094544287" sldId="267"/>
            <ac:spMk id="8" creationId="{49920958-AD38-4CDD-85C9-81EB1A86C929}"/>
          </ac:spMkLst>
        </pc:spChg>
        <pc:spChg chg="add del mod">
          <ac:chgData name="Brett Powell" userId="99f5b1ab-6501-42b3-b2a6-3f7f1150ff33" providerId="ADAL" clId="{98A7FCD0-EFEE-4C05-B806-9E76B90C32B1}" dt="2017-09-09T19:13:42.931" v="1769" actId="1035"/>
          <ac:spMkLst>
            <pc:docMk/>
            <pc:sldMk cId="4094544287" sldId="267"/>
            <ac:spMk id="9" creationId="{22E3D3CF-9D23-415B-AF47-F1AC974E2043}"/>
          </ac:spMkLst>
        </pc:spChg>
        <pc:graphicFrameChg chg="mod">
          <ac:chgData name="Brett Powell" userId="99f5b1ab-6501-42b3-b2a6-3f7f1150ff33" providerId="ADAL" clId="{98A7FCD0-EFEE-4C05-B806-9E76B90C32B1}" dt="2017-09-09T19:36:47.377" v="1821" actId="1035"/>
          <ac:graphicFrameMkLst>
            <pc:docMk/>
            <pc:sldMk cId="4094544287" sldId="267"/>
            <ac:graphicFrameMk id="3" creationId="{44527E7A-7979-42E5-BE4E-3B86E98E508A}"/>
          </ac:graphicFrameMkLst>
        </pc:graphicFrameChg>
      </pc:sldChg>
      <pc:sldChg chg="addSp delSp modSp">
        <pc:chgData name="Brett Powell" userId="99f5b1ab-6501-42b3-b2a6-3f7f1150ff33" providerId="ADAL" clId="{98A7FCD0-EFEE-4C05-B806-9E76B90C32B1}" dt="2017-09-09T19:13:42.931" v="1769" actId="1035"/>
        <pc:sldMkLst>
          <pc:docMk/>
          <pc:sldMk cId="944467383" sldId="268"/>
        </pc:sldMkLst>
        <pc:spChg chg="add del mod">
          <ac:chgData name="Brett Powell" userId="99f5b1ab-6501-42b3-b2a6-3f7f1150ff33" providerId="ADAL" clId="{98A7FCD0-EFEE-4C05-B806-9E76B90C32B1}" dt="2017-09-09T18:47:25.216" v="1768" actId="1035"/>
          <ac:spMkLst>
            <pc:docMk/>
            <pc:sldMk cId="944467383" sldId="268"/>
            <ac:spMk id="7" creationId="{B9DE9932-6C4C-48CE-A65E-15A76CAD47BB}"/>
          </ac:spMkLst>
        </pc:spChg>
        <pc:spChg chg="add mod">
          <ac:chgData name="Brett Powell" userId="99f5b1ab-6501-42b3-b2a6-3f7f1150ff33" providerId="ADAL" clId="{98A7FCD0-EFEE-4C05-B806-9E76B90C32B1}" dt="2017-09-09T18:37:26.141" v="1725" actId="1035"/>
          <ac:spMkLst>
            <pc:docMk/>
            <pc:sldMk cId="944467383" sldId="268"/>
            <ac:spMk id="8" creationId="{60A29135-056E-44E4-9145-64DF844E0E0D}"/>
          </ac:spMkLst>
        </pc:spChg>
        <pc:spChg chg="add del mod">
          <ac:chgData name="Brett Powell" userId="99f5b1ab-6501-42b3-b2a6-3f7f1150ff33" providerId="ADAL" clId="{98A7FCD0-EFEE-4C05-B806-9E76B90C32B1}" dt="2017-09-09T19:13:42.931" v="1769" actId="1035"/>
          <ac:spMkLst>
            <pc:docMk/>
            <pc:sldMk cId="944467383" sldId="268"/>
            <ac:spMk id="11" creationId="{C277B048-FA80-43BE-BF5A-A1DF9F6F81BA}"/>
          </ac:spMkLst>
        </pc:spChg>
      </pc:sldChg>
      <pc:sldChg chg="del">
        <pc:chgData name="Brett Powell" userId="99f5b1ab-6501-42b3-b2a6-3f7f1150ff33" providerId="ADAL" clId="{98A7FCD0-EFEE-4C05-B806-9E76B90C32B1}" dt="2017-09-09T17:43:35.534" v="0" actId="2696"/>
        <pc:sldMkLst>
          <pc:docMk/>
          <pc:sldMk cId="1122782695" sldId="269"/>
        </pc:sldMkLst>
      </pc:sldChg>
      <pc:sldChg chg="del">
        <pc:chgData name="Brett Powell" userId="99f5b1ab-6501-42b3-b2a6-3f7f1150ff33" providerId="ADAL" clId="{98A7FCD0-EFEE-4C05-B806-9E76B90C32B1}" dt="2017-09-09T17:43:38.272" v="1" actId="2696"/>
        <pc:sldMkLst>
          <pc:docMk/>
          <pc:sldMk cId="988344636" sldId="270"/>
        </pc:sldMkLst>
      </pc:sldChg>
      <pc:sldChg chg="addSp delSp modSp">
        <pc:chgData name="Brett Powell" userId="99f5b1ab-6501-42b3-b2a6-3f7f1150ff33" providerId="ADAL" clId="{98A7FCD0-EFEE-4C05-B806-9E76B90C32B1}" dt="2017-09-09T22:31:38.937" v="2370" actId="20577"/>
        <pc:sldMkLst>
          <pc:docMk/>
          <pc:sldMk cId="1067764521" sldId="271"/>
        </pc:sldMkLst>
        <pc:spChg chg="mod">
          <ac:chgData name="Brett Powell" userId="99f5b1ab-6501-42b3-b2a6-3f7f1150ff33" providerId="ADAL" clId="{98A7FCD0-EFEE-4C05-B806-9E76B90C32B1}" dt="2017-09-09T18:13:18.961" v="1452" actId="1076"/>
          <ac:spMkLst>
            <pc:docMk/>
            <pc:sldMk cId="1067764521" sldId="271"/>
            <ac:spMk id="2" creationId="{E3BE035C-5E29-4BB5-A6C8-48FCEECF3E92}"/>
          </ac:spMkLst>
        </pc:spChg>
        <pc:spChg chg="add del mod">
          <ac:chgData name="Brett Powell" userId="99f5b1ab-6501-42b3-b2a6-3f7f1150ff33" providerId="ADAL" clId="{98A7FCD0-EFEE-4C05-B806-9E76B90C32B1}" dt="2017-09-09T22:23:35.697" v="2247" actId="478"/>
          <ac:spMkLst>
            <pc:docMk/>
            <pc:sldMk cId="1067764521" sldId="271"/>
            <ac:spMk id="3" creationId="{0592CF1F-9556-42C9-B1B8-9235072F2350}"/>
          </ac:spMkLst>
        </pc:spChg>
        <pc:spChg chg="mod">
          <ac:chgData name="Brett Powell" userId="99f5b1ab-6501-42b3-b2a6-3f7f1150ff33" providerId="ADAL" clId="{98A7FCD0-EFEE-4C05-B806-9E76B90C32B1}" dt="2017-09-09T22:31:38.937" v="2370" actId="20577"/>
          <ac:spMkLst>
            <pc:docMk/>
            <pc:sldMk cId="1067764521" sldId="271"/>
            <ac:spMk id="4" creationId="{48B4CE86-5310-4FD6-85FE-0B551F6210A9}"/>
          </ac:spMkLst>
        </pc:spChg>
        <pc:spChg chg="add mod">
          <ac:chgData name="Brett Powell" userId="99f5b1ab-6501-42b3-b2a6-3f7f1150ff33" providerId="ADAL" clId="{98A7FCD0-EFEE-4C05-B806-9E76B90C32B1}" dt="2017-09-09T22:26:05.122" v="2351" actId="20577"/>
          <ac:spMkLst>
            <pc:docMk/>
            <pc:sldMk cId="1067764521" sldId="271"/>
            <ac:spMk id="5" creationId="{D691339F-CF57-47B1-831E-56CF7EAADEE3}"/>
          </ac:spMkLst>
        </pc:spChg>
        <pc:spChg chg="add del mod">
          <ac:chgData name="Brett Powell" userId="99f5b1ab-6501-42b3-b2a6-3f7f1150ff33" providerId="ADAL" clId="{98A7FCD0-EFEE-4C05-B806-9E76B90C32B1}" dt="2017-09-09T18:47:25.216" v="1768" actId="20577"/>
          <ac:spMkLst>
            <pc:docMk/>
            <pc:sldMk cId="1067764521" sldId="271"/>
            <ac:spMk id="6" creationId="{F7E8F39E-A7B9-4A7F-A886-5344CB801D66}"/>
          </ac:spMkLst>
        </pc:spChg>
        <pc:spChg chg="add mod">
          <ac:chgData name="Brett Powell" userId="99f5b1ab-6501-42b3-b2a6-3f7f1150ff33" providerId="ADAL" clId="{98A7FCD0-EFEE-4C05-B806-9E76B90C32B1}" dt="2017-09-09T18:37:26.141" v="1725" actId="20577"/>
          <ac:spMkLst>
            <pc:docMk/>
            <pc:sldMk cId="1067764521" sldId="271"/>
            <ac:spMk id="7" creationId="{E668528E-90F4-4764-A487-26D7892F2D57}"/>
          </ac:spMkLst>
        </pc:spChg>
        <pc:spChg chg="add del mod">
          <ac:chgData name="Brett Powell" userId="99f5b1ab-6501-42b3-b2a6-3f7f1150ff33" providerId="ADAL" clId="{98A7FCD0-EFEE-4C05-B806-9E76B90C32B1}" dt="2017-09-09T19:13:42.931" v="1769" actId="20577"/>
          <ac:spMkLst>
            <pc:docMk/>
            <pc:sldMk cId="1067764521" sldId="271"/>
            <ac:spMk id="8" creationId="{F29B0C50-5BDD-4A39-822F-324477ED3891}"/>
          </ac:spMkLst>
        </pc:spChg>
        <pc:picChg chg="add mod">
          <ac:chgData name="Brett Powell" userId="99f5b1ab-6501-42b3-b2a6-3f7f1150ff33" providerId="ADAL" clId="{98A7FCD0-EFEE-4C05-B806-9E76B90C32B1}" dt="2017-09-09T22:25:33.778" v="2258" actId="1076"/>
          <ac:picMkLst>
            <pc:docMk/>
            <pc:sldMk cId="1067764521" sldId="271"/>
            <ac:picMk id="9" creationId="{D5AE1142-5AA8-4270-B21A-C2C1E0B63D02}"/>
          </ac:picMkLst>
        </pc:picChg>
      </pc:sldChg>
      <pc:sldChg chg="addSp delSp modSp">
        <pc:chgData name="Brett Powell" userId="99f5b1ab-6501-42b3-b2a6-3f7f1150ff33" providerId="ADAL" clId="{98A7FCD0-EFEE-4C05-B806-9E76B90C32B1}" dt="2017-09-10T18:15:13.572" v="3090" actId="20577"/>
        <pc:sldMkLst>
          <pc:docMk/>
          <pc:sldMk cId="1996201970" sldId="272"/>
        </pc:sldMkLst>
        <pc:spChg chg="add del mod">
          <ac:chgData name="Brett Powell" userId="99f5b1ab-6501-42b3-b2a6-3f7f1150ff33" providerId="ADAL" clId="{98A7FCD0-EFEE-4C05-B806-9E76B90C32B1}" dt="2017-09-09T18:47:25.216" v="1768" actId="1035"/>
          <ac:spMkLst>
            <pc:docMk/>
            <pc:sldMk cId="1996201970" sldId="272"/>
            <ac:spMk id="3" creationId="{6B36833B-072D-4169-A975-959B141377C6}"/>
          </ac:spMkLst>
        </pc:spChg>
        <pc:spChg chg="mod">
          <ac:chgData name="Brett Powell" userId="99f5b1ab-6501-42b3-b2a6-3f7f1150ff33" providerId="ADAL" clId="{98A7FCD0-EFEE-4C05-B806-9E76B90C32B1}" dt="2017-09-10T18:15:13.572" v="3090" actId="20577"/>
          <ac:spMkLst>
            <pc:docMk/>
            <pc:sldMk cId="1996201970" sldId="272"/>
            <ac:spMk id="4" creationId="{48B4CE86-5310-4FD6-85FE-0B551F6210A9}"/>
          </ac:spMkLst>
        </pc:spChg>
        <pc:spChg chg="add del mod">
          <ac:chgData name="Brett Powell" userId="99f5b1ab-6501-42b3-b2a6-3f7f1150ff33" providerId="ADAL" clId="{98A7FCD0-EFEE-4C05-B806-9E76B90C32B1}" dt="2017-09-10T17:48:13.327" v="2418" actId="478"/>
          <ac:spMkLst>
            <pc:docMk/>
            <pc:sldMk cId="1996201970" sldId="272"/>
            <ac:spMk id="5" creationId="{6D3783F1-29B0-43B6-A227-B1D7A356F677}"/>
          </ac:spMkLst>
        </pc:spChg>
        <pc:spChg chg="add mod">
          <ac:chgData name="Brett Powell" userId="99f5b1ab-6501-42b3-b2a6-3f7f1150ff33" providerId="ADAL" clId="{98A7FCD0-EFEE-4C05-B806-9E76B90C32B1}" dt="2017-09-09T18:37:26.141" v="1725" actId="1035"/>
          <ac:spMkLst>
            <pc:docMk/>
            <pc:sldMk cId="1996201970" sldId="272"/>
            <ac:spMk id="6" creationId="{9A4E1EF4-FC7C-4CD2-B5B9-8920517DF1E2}"/>
          </ac:spMkLst>
        </pc:spChg>
        <pc:spChg chg="add del mod">
          <ac:chgData name="Brett Powell" userId="99f5b1ab-6501-42b3-b2a6-3f7f1150ff33" providerId="ADAL" clId="{98A7FCD0-EFEE-4C05-B806-9E76B90C32B1}" dt="2017-09-09T19:13:42.931" v="1769" actId="1035"/>
          <ac:spMkLst>
            <pc:docMk/>
            <pc:sldMk cId="1996201970" sldId="272"/>
            <ac:spMk id="7" creationId="{969ECEEE-0E61-4A15-9236-A98D883FF9B7}"/>
          </ac:spMkLst>
        </pc:spChg>
        <pc:spChg chg="add mod">
          <ac:chgData name="Brett Powell" userId="99f5b1ab-6501-42b3-b2a6-3f7f1150ff33" providerId="ADAL" clId="{98A7FCD0-EFEE-4C05-B806-9E76B90C32B1}" dt="2017-09-10T18:12:20.391" v="2902" actId="14100"/>
          <ac:spMkLst>
            <pc:docMk/>
            <pc:sldMk cId="1996201970" sldId="272"/>
            <ac:spMk id="8" creationId="{7C4D602D-C010-4EC0-88E2-E79C697C9D53}"/>
          </ac:spMkLst>
        </pc:spChg>
        <pc:spChg chg="add del mod">
          <ac:chgData name="Brett Powell" userId="99f5b1ab-6501-42b3-b2a6-3f7f1150ff33" providerId="ADAL" clId="{98A7FCD0-EFEE-4C05-B806-9E76B90C32B1}" dt="2017-09-10T17:53:03.129" v="2817" actId="478"/>
          <ac:spMkLst>
            <pc:docMk/>
            <pc:sldMk cId="1996201970" sldId="272"/>
            <ac:spMk id="9" creationId="{188F2EF8-EFF1-4E01-8E30-531F943352DB}"/>
          </ac:spMkLst>
        </pc:spChg>
        <pc:picChg chg="add mod">
          <ac:chgData name="Brett Powell" userId="99f5b1ab-6501-42b3-b2a6-3f7f1150ff33" providerId="ADAL" clId="{98A7FCD0-EFEE-4C05-B806-9E76B90C32B1}" dt="2017-09-10T17:51:04.897" v="2749" actId="14100"/>
          <ac:picMkLst>
            <pc:docMk/>
            <pc:sldMk cId="1996201970" sldId="272"/>
            <ac:picMk id="7" creationId="{3C941EEA-E2D4-4029-86A0-89E066A9B47D}"/>
          </ac:picMkLst>
        </pc:picChg>
      </pc:sldChg>
      <pc:sldChg chg="addSp delSp modSp ord">
        <pc:chgData name="Brett Powell" userId="99f5b1ab-6501-42b3-b2a6-3f7f1150ff33" providerId="ADAL" clId="{98A7FCD0-EFEE-4C05-B806-9E76B90C32B1}" dt="2017-09-10T20:13:40.880" v="4232" actId="20577"/>
        <pc:sldMkLst>
          <pc:docMk/>
          <pc:sldMk cId="1573598729" sldId="273"/>
        </pc:sldMkLst>
        <pc:spChg chg="mod">
          <ac:chgData name="Brett Powell" userId="99f5b1ab-6501-42b3-b2a6-3f7f1150ff33" providerId="ADAL" clId="{98A7FCD0-EFEE-4C05-B806-9E76B90C32B1}" dt="2017-09-10T20:13:36.026" v="4219" actId="20577"/>
          <ac:spMkLst>
            <pc:docMk/>
            <pc:sldMk cId="1573598729" sldId="273"/>
            <ac:spMk id="2" creationId="{E3BE035C-5E29-4BB5-A6C8-48FCEECF3E92}"/>
          </ac:spMkLst>
        </pc:spChg>
        <pc:spChg chg="add del mod">
          <ac:chgData name="Brett Powell" userId="99f5b1ab-6501-42b3-b2a6-3f7f1150ff33" providerId="ADAL" clId="{98A7FCD0-EFEE-4C05-B806-9E76B90C32B1}" dt="2017-09-09T18:47:25.216" v="1768" actId="1035"/>
          <ac:spMkLst>
            <pc:docMk/>
            <pc:sldMk cId="1573598729" sldId="273"/>
            <ac:spMk id="3" creationId="{9B19DB94-C166-4622-8A32-8DF6628D4A40}"/>
          </ac:spMkLst>
        </pc:spChg>
        <pc:spChg chg="mod">
          <ac:chgData name="Brett Powell" userId="99f5b1ab-6501-42b3-b2a6-3f7f1150ff33" providerId="ADAL" clId="{98A7FCD0-EFEE-4C05-B806-9E76B90C32B1}" dt="2017-09-10T20:13:40.880" v="4232" actId="20577"/>
          <ac:spMkLst>
            <pc:docMk/>
            <pc:sldMk cId="1573598729" sldId="273"/>
            <ac:spMk id="4" creationId="{48B4CE86-5310-4FD6-85FE-0B551F6210A9}"/>
          </ac:spMkLst>
        </pc:spChg>
        <pc:spChg chg="add mod">
          <ac:chgData name="Brett Powell" userId="99f5b1ab-6501-42b3-b2a6-3f7f1150ff33" providerId="ADAL" clId="{98A7FCD0-EFEE-4C05-B806-9E76B90C32B1}" dt="2017-09-09T18:37:26.141" v="1725" actId="1035"/>
          <ac:spMkLst>
            <pc:docMk/>
            <pc:sldMk cId="1573598729" sldId="273"/>
            <ac:spMk id="5" creationId="{2222990C-E032-4852-9F85-79996C9B1B22}"/>
          </ac:spMkLst>
        </pc:spChg>
        <pc:spChg chg="add del mod">
          <ac:chgData name="Brett Powell" userId="99f5b1ab-6501-42b3-b2a6-3f7f1150ff33" providerId="ADAL" clId="{98A7FCD0-EFEE-4C05-B806-9E76B90C32B1}" dt="2017-09-09T19:13:42.931" v="1769" actId="1035"/>
          <ac:spMkLst>
            <pc:docMk/>
            <pc:sldMk cId="1573598729" sldId="273"/>
            <ac:spMk id="6" creationId="{5766256D-D141-4D74-9F81-71F1DE9D2C85}"/>
          </ac:spMkLst>
        </pc:spChg>
      </pc:sldChg>
      <pc:sldChg chg="modSp">
        <pc:chgData name="Brett Powell" userId="99f5b1ab-6501-42b3-b2a6-3f7f1150ff33" providerId="ADAL" clId="{98A7FCD0-EFEE-4C05-B806-9E76B90C32B1}" dt="2017-09-10T19:36:19.534" v="3950" actId="1076"/>
        <pc:sldMkLst>
          <pc:docMk/>
          <pc:sldMk cId="3851644710" sldId="276"/>
        </pc:sldMkLst>
        <pc:spChg chg="mod">
          <ac:chgData name="Brett Powell" userId="99f5b1ab-6501-42b3-b2a6-3f7f1150ff33" providerId="ADAL" clId="{98A7FCD0-EFEE-4C05-B806-9E76B90C32B1}" dt="2017-09-10T19:36:19.534" v="3950" actId="1076"/>
          <ac:spMkLst>
            <pc:docMk/>
            <pc:sldMk cId="3851644710" sldId="276"/>
            <ac:spMk id="5" creationId="{2FD0E91F-A67F-4EB1-9181-DE97697A1FEB}"/>
          </ac:spMkLst>
        </pc:spChg>
      </pc:sldChg>
      <pc:sldChg chg="addSp delSp modSp">
        <pc:chgData name="Brett Powell" userId="99f5b1ab-6501-42b3-b2a6-3f7f1150ff33" providerId="ADAL" clId="{98A7FCD0-EFEE-4C05-B806-9E76B90C32B1}" dt="2017-09-10T20:31:28.604" v="4346" actId="20577"/>
        <pc:sldMkLst>
          <pc:docMk/>
          <pc:sldMk cId="2494844351" sldId="277"/>
        </pc:sldMkLst>
        <pc:spChg chg="add del mod">
          <ac:chgData name="Brett Powell" userId="99f5b1ab-6501-42b3-b2a6-3f7f1150ff33" providerId="ADAL" clId="{98A7FCD0-EFEE-4C05-B806-9E76B90C32B1}" dt="2017-09-09T18:47:25.216" v="1768" actId="1035"/>
          <ac:spMkLst>
            <pc:docMk/>
            <pc:sldMk cId="2494844351" sldId="277"/>
            <ac:spMk id="3" creationId="{C49C2915-4757-4EE8-910E-93724BB62C5B}"/>
          </ac:spMkLst>
        </pc:spChg>
        <pc:spChg chg="mod">
          <ac:chgData name="Brett Powell" userId="99f5b1ab-6501-42b3-b2a6-3f7f1150ff33" providerId="ADAL" clId="{98A7FCD0-EFEE-4C05-B806-9E76B90C32B1}" dt="2017-09-10T20:31:28.604" v="4346" actId="20577"/>
          <ac:spMkLst>
            <pc:docMk/>
            <pc:sldMk cId="2494844351" sldId="277"/>
            <ac:spMk id="4" creationId="{48B4CE86-5310-4FD6-85FE-0B551F6210A9}"/>
          </ac:spMkLst>
        </pc:spChg>
        <pc:spChg chg="add mod">
          <ac:chgData name="Brett Powell" userId="99f5b1ab-6501-42b3-b2a6-3f7f1150ff33" providerId="ADAL" clId="{98A7FCD0-EFEE-4C05-B806-9E76B90C32B1}" dt="2017-09-09T18:37:26.141" v="1725" actId="1035"/>
          <ac:spMkLst>
            <pc:docMk/>
            <pc:sldMk cId="2494844351" sldId="277"/>
            <ac:spMk id="5" creationId="{4CC88361-E54B-4F42-815B-136E09F9201F}"/>
          </ac:spMkLst>
        </pc:spChg>
        <pc:spChg chg="add del mod">
          <ac:chgData name="Brett Powell" userId="99f5b1ab-6501-42b3-b2a6-3f7f1150ff33" providerId="ADAL" clId="{98A7FCD0-EFEE-4C05-B806-9E76B90C32B1}" dt="2017-09-09T19:13:42.931" v="1769" actId="1035"/>
          <ac:spMkLst>
            <pc:docMk/>
            <pc:sldMk cId="2494844351" sldId="277"/>
            <ac:spMk id="6" creationId="{0C820DB6-698C-48C4-BEC0-E58C185224FD}"/>
          </ac:spMkLst>
        </pc:spChg>
        <pc:picChg chg="add mod">
          <ac:chgData name="Brett Powell" userId="99f5b1ab-6501-42b3-b2a6-3f7f1150ff33" providerId="ADAL" clId="{98A7FCD0-EFEE-4C05-B806-9E76B90C32B1}" dt="2017-09-10T20:12:21.583" v="4194" actId="1036"/>
          <ac:picMkLst>
            <pc:docMk/>
            <pc:sldMk cId="2494844351" sldId="277"/>
            <ac:picMk id="3" creationId="{505D9C9E-E354-43EE-8474-C7349893A3CA}"/>
          </ac:picMkLst>
        </pc:picChg>
        <pc:picChg chg="add mod">
          <ac:chgData name="Brett Powell" userId="99f5b1ab-6501-42b3-b2a6-3f7f1150ff33" providerId="ADAL" clId="{98A7FCD0-EFEE-4C05-B806-9E76B90C32B1}" dt="2017-09-10T20:12:04.796" v="4189" actId="14100"/>
          <ac:picMkLst>
            <pc:docMk/>
            <pc:sldMk cId="2494844351" sldId="277"/>
            <ac:picMk id="6" creationId="{30B07AA1-9AD6-4989-9CC9-EA1856B6FBD5}"/>
          </ac:picMkLst>
        </pc:picChg>
      </pc:sldChg>
      <pc:sldChg chg="addSp delSp modSp ord">
        <pc:chgData name="Brett Powell" userId="99f5b1ab-6501-42b3-b2a6-3f7f1150ff33" providerId="ADAL" clId="{98A7FCD0-EFEE-4C05-B806-9E76B90C32B1}" dt="2017-09-10T19:39:43.723" v="3952" actId="1076"/>
        <pc:sldMkLst>
          <pc:docMk/>
          <pc:sldMk cId="652622740" sldId="278"/>
        </pc:sldMkLst>
        <pc:spChg chg="add del mod">
          <ac:chgData name="Brett Powell" userId="99f5b1ab-6501-42b3-b2a6-3f7f1150ff33" providerId="ADAL" clId="{98A7FCD0-EFEE-4C05-B806-9E76B90C32B1}" dt="2017-09-09T18:47:25.216" v="1768" actId="1035"/>
          <ac:spMkLst>
            <pc:docMk/>
            <pc:sldMk cId="652622740" sldId="278"/>
            <ac:spMk id="3" creationId="{FB5FEFB8-03F6-4AF3-8645-97A88C832634}"/>
          </ac:spMkLst>
        </pc:spChg>
        <pc:spChg chg="mod">
          <ac:chgData name="Brett Powell" userId="99f5b1ab-6501-42b3-b2a6-3f7f1150ff33" providerId="ADAL" clId="{98A7FCD0-EFEE-4C05-B806-9E76B90C32B1}" dt="2017-09-10T19:26:45.819" v="3590" actId="20577"/>
          <ac:spMkLst>
            <pc:docMk/>
            <pc:sldMk cId="652622740" sldId="278"/>
            <ac:spMk id="4" creationId="{48B4CE86-5310-4FD6-85FE-0B551F6210A9}"/>
          </ac:spMkLst>
        </pc:spChg>
        <pc:spChg chg="add mod">
          <ac:chgData name="Brett Powell" userId="99f5b1ab-6501-42b3-b2a6-3f7f1150ff33" providerId="ADAL" clId="{98A7FCD0-EFEE-4C05-B806-9E76B90C32B1}" dt="2017-09-09T18:37:26.141" v="1725" actId="1035"/>
          <ac:spMkLst>
            <pc:docMk/>
            <pc:sldMk cId="652622740" sldId="278"/>
            <ac:spMk id="5" creationId="{C2C9E803-5A55-40A7-A5C8-34D739771C84}"/>
          </ac:spMkLst>
        </pc:spChg>
        <pc:spChg chg="add del mod">
          <ac:chgData name="Brett Powell" userId="99f5b1ab-6501-42b3-b2a6-3f7f1150ff33" providerId="ADAL" clId="{98A7FCD0-EFEE-4C05-B806-9E76B90C32B1}" dt="2017-09-09T19:13:42.931" v="1769" actId="1035"/>
          <ac:spMkLst>
            <pc:docMk/>
            <pc:sldMk cId="652622740" sldId="278"/>
            <ac:spMk id="6" creationId="{D6931524-EA8D-4E39-AC8C-F5180AC4600A}"/>
          </ac:spMkLst>
        </pc:spChg>
        <pc:picChg chg="add mod">
          <ac:chgData name="Brett Powell" userId="99f5b1ab-6501-42b3-b2a6-3f7f1150ff33" providerId="ADAL" clId="{98A7FCD0-EFEE-4C05-B806-9E76B90C32B1}" dt="2017-09-10T19:23:27.691" v="3291" actId="1076"/>
          <ac:picMkLst>
            <pc:docMk/>
            <pc:sldMk cId="652622740" sldId="278"/>
            <ac:picMk id="3" creationId="{519744C8-9041-4349-BA49-64E714F0FE6F}"/>
          </ac:picMkLst>
        </pc:picChg>
        <pc:picChg chg="add mod">
          <ac:chgData name="Brett Powell" userId="99f5b1ab-6501-42b3-b2a6-3f7f1150ff33" providerId="ADAL" clId="{98A7FCD0-EFEE-4C05-B806-9E76B90C32B1}" dt="2017-09-10T19:39:43.723" v="3952" actId="1076"/>
          <ac:picMkLst>
            <pc:docMk/>
            <pc:sldMk cId="652622740" sldId="278"/>
            <ac:picMk id="6" creationId="{BC0CD368-DDEC-443F-968E-4F1E7550195C}"/>
          </ac:picMkLst>
        </pc:picChg>
      </pc:sldChg>
      <pc:sldChg chg="addSp delSp modSp add ord modNotesTx">
        <pc:chgData name="Brett Powell" userId="99f5b1ab-6501-42b3-b2a6-3f7f1150ff33" providerId="ADAL" clId="{98A7FCD0-EFEE-4C05-B806-9E76B90C32B1}" dt="2017-09-09T22:08:32.129" v="2241" actId="113"/>
        <pc:sldMkLst>
          <pc:docMk/>
          <pc:sldMk cId="3150418123" sldId="279"/>
        </pc:sldMkLst>
        <pc:spChg chg="mod">
          <ac:chgData name="Brett Powell" userId="99f5b1ab-6501-42b3-b2a6-3f7f1150ff33" providerId="ADAL" clId="{98A7FCD0-EFEE-4C05-B806-9E76B90C32B1}" dt="2017-09-09T17:50:31.056" v="227" actId="1076"/>
          <ac:spMkLst>
            <pc:docMk/>
            <pc:sldMk cId="3150418123" sldId="279"/>
            <ac:spMk id="2" creationId="{61E21BD0-405D-44AF-9516-565790A23062}"/>
          </ac:spMkLst>
        </pc:spChg>
        <pc:spChg chg="mod">
          <ac:chgData name="Brett Powell" userId="99f5b1ab-6501-42b3-b2a6-3f7f1150ff33" providerId="ADAL" clId="{98A7FCD0-EFEE-4C05-B806-9E76B90C32B1}" dt="2017-09-09T22:08:28.598" v="2240" actId="113"/>
          <ac:spMkLst>
            <pc:docMk/>
            <pc:sldMk cId="3150418123" sldId="279"/>
            <ac:spMk id="3" creationId="{AF9BD3B2-D0D0-46E1-A93A-796DC45DF192}"/>
          </ac:spMkLst>
        </pc:spChg>
        <pc:spChg chg="add del mod">
          <ac:chgData name="Brett Powell" userId="99f5b1ab-6501-42b3-b2a6-3f7f1150ff33" providerId="ADAL" clId="{98A7FCD0-EFEE-4C05-B806-9E76B90C32B1}" dt="2017-09-09T21:50:42.195" v="1882" actId="478"/>
          <ac:spMkLst>
            <pc:docMk/>
            <pc:sldMk cId="3150418123" sldId="279"/>
            <ac:spMk id="4" creationId="{18DD8C33-DDB1-4951-8EA6-CFF399034AAE}"/>
          </ac:spMkLst>
        </pc:spChg>
        <pc:spChg chg="add mod">
          <ac:chgData name="Brett Powell" userId="99f5b1ab-6501-42b3-b2a6-3f7f1150ff33" providerId="ADAL" clId="{98A7FCD0-EFEE-4C05-B806-9E76B90C32B1}" dt="2017-09-09T22:08:32.129" v="2241" actId="113"/>
          <ac:spMkLst>
            <pc:docMk/>
            <pc:sldMk cId="3150418123" sldId="279"/>
            <ac:spMk id="6" creationId="{DA9D3128-0419-48CA-B944-304881F053FA}"/>
          </ac:spMkLst>
        </pc:spChg>
        <pc:spChg chg="add del mod">
          <ac:chgData name="Brett Powell" userId="99f5b1ab-6501-42b3-b2a6-3f7f1150ff33" providerId="ADAL" clId="{98A7FCD0-EFEE-4C05-B806-9E76B90C32B1}" dt="2017-09-09T18:47:25.216" v="1768" actId="113"/>
          <ac:spMkLst>
            <pc:docMk/>
            <pc:sldMk cId="3150418123" sldId="279"/>
            <ac:spMk id="7" creationId="{354A4A72-8410-467F-AECA-25F9B77B9C9D}"/>
          </ac:spMkLst>
        </pc:spChg>
        <pc:spChg chg="del mod">
          <ac:chgData name="Brett Powell" userId="99f5b1ab-6501-42b3-b2a6-3f7f1150ff33" providerId="ADAL" clId="{98A7FCD0-EFEE-4C05-B806-9E76B90C32B1}" dt="2017-09-09T17:50:44.682" v="229" actId="478"/>
          <ac:spMkLst>
            <pc:docMk/>
            <pc:sldMk cId="3150418123" sldId="279"/>
            <ac:spMk id="8" creationId="{1E3BB135-1568-41BD-A6CD-381FF074A4FD}"/>
          </ac:spMkLst>
        </pc:spChg>
        <pc:spChg chg="add del mod">
          <ac:chgData name="Brett Powell" userId="99f5b1ab-6501-42b3-b2a6-3f7f1150ff33" providerId="ADAL" clId="{98A7FCD0-EFEE-4C05-B806-9E76B90C32B1}" dt="2017-09-09T21:59:02.522" v="2028" actId="478"/>
          <ac:spMkLst>
            <pc:docMk/>
            <pc:sldMk cId="3150418123" sldId="279"/>
            <ac:spMk id="9" creationId="{9C356E26-064C-4FB8-808F-B20883059168}"/>
          </ac:spMkLst>
        </pc:spChg>
        <pc:spChg chg="add mod">
          <ac:chgData name="Brett Powell" userId="99f5b1ab-6501-42b3-b2a6-3f7f1150ff33" providerId="ADAL" clId="{98A7FCD0-EFEE-4C05-B806-9E76B90C32B1}" dt="2017-09-09T18:37:26.141" v="1725" actId="113"/>
          <ac:spMkLst>
            <pc:docMk/>
            <pc:sldMk cId="3150418123" sldId="279"/>
            <ac:spMk id="10" creationId="{53218D1E-9E7C-477E-BEAC-D2E010A7928E}"/>
          </ac:spMkLst>
        </pc:spChg>
        <pc:spChg chg="add del mod">
          <ac:chgData name="Brett Powell" userId="99f5b1ab-6501-42b3-b2a6-3f7f1150ff33" providerId="ADAL" clId="{98A7FCD0-EFEE-4C05-B806-9E76B90C32B1}" dt="2017-09-09T19:13:42.931" v="1769" actId="113"/>
          <ac:spMkLst>
            <pc:docMk/>
            <pc:sldMk cId="3150418123" sldId="279"/>
            <ac:spMk id="11" creationId="{5E8EFE05-CD6D-4D3F-AAF1-DAE4B0F2AE67}"/>
          </ac:spMkLst>
        </pc:spChg>
        <pc:spChg chg="add mod">
          <ac:chgData name="Brett Powell" userId="99f5b1ab-6501-42b3-b2a6-3f7f1150ff33" providerId="ADAL" clId="{98A7FCD0-EFEE-4C05-B806-9E76B90C32B1}" dt="2017-09-09T22:00:24.923" v="2239" actId="1036"/>
          <ac:spMkLst>
            <pc:docMk/>
            <pc:sldMk cId="3150418123" sldId="279"/>
            <ac:spMk id="14" creationId="{2A0C84C4-D15A-4CD5-BF87-190D4EB6C24D}"/>
          </ac:spMkLst>
        </pc:spChg>
        <pc:spChg chg="add mod">
          <ac:chgData name="Brett Powell" userId="99f5b1ab-6501-42b3-b2a6-3f7f1150ff33" providerId="ADAL" clId="{98A7FCD0-EFEE-4C05-B806-9E76B90C32B1}" dt="2017-09-09T21:59:53.809" v="2210" actId="20577"/>
          <ac:spMkLst>
            <pc:docMk/>
            <pc:sldMk cId="3150418123" sldId="279"/>
            <ac:spMk id="17" creationId="{EC047319-B0EF-4114-99F4-117A426C356C}"/>
          </ac:spMkLst>
        </pc:spChg>
        <pc:graphicFrameChg chg="del mod">
          <ac:chgData name="Brett Powell" userId="99f5b1ab-6501-42b3-b2a6-3f7f1150ff33" providerId="ADAL" clId="{98A7FCD0-EFEE-4C05-B806-9E76B90C32B1}" dt="2017-09-09T17:50:39.966" v="228" actId="478"/>
          <ac:graphicFrameMkLst>
            <pc:docMk/>
            <pc:sldMk cId="3150418123" sldId="279"/>
            <ac:graphicFrameMk id="5" creationId="{A6E22E47-21FE-4156-B503-C12BF4989A91}"/>
          </ac:graphicFrameMkLst>
        </pc:graphicFrameChg>
        <pc:picChg chg="add del mod">
          <ac:chgData name="Brett Powell" userId="99f5b1ab-6501-42b3-b2a6-3f7f1150ff33" providerId="ADAL" clId="{98A7FCD0-EFEE-4C05-B806-9E76B90C32B1}" dt="2017-09-09T21:50:36.998" v="1879" actId="478"/>
          <ac:picMkLst>
            <pc:docMk/>
            <pc:sldMk cId="3150418123" sldId="279"/>
            <ac:picMk id="12" creationId="{638D0E2E-7351-4AE7-AC01-E707BFCF3CD6}"/>
          </ac:picMkLst>
        </pc:picChg>
        <pc:picChg chg="add mod">
          <ac:chgData name="Brett Powell" userId="99f5b1ab-6501-42b3-b2a6-3f7f1150ff33" providerId="ADAL" clId="{98A7FCD0-EFEE-4C05-B806-9E76B90C32B1}" dt="2017-09-09T21:51:10.691" v="1886" actId="1076"/>
          <ac:picMkLst>
            <pc:docMk/>
            <pc:sldMk cId="3150418123" sldId="279"/>
            <ac:picMk id="13" creationId="{F32B0AD1-4DED-489D-AF74-E41C9C830520}"/>
          </ac:picMkLst>
        </pc:picChg>
        <pc:picChg chg="add mod">
          <ac:chgData name="Brett Powell" userId="99f5b1ab-6501-42b3-b2a6-3f7f1150ff33" providerId="ADAL" clId="{98A7FCD0-EFEE-4C05-B806-9E76B90C32B1}" dt="2017-09-09T21:58:57.207" v="2026" actId="1076"/>
          <ac:picMkLst>
            <pc:docMk/>
            <pc:sldMk cId="3150418123" sldId="279"/>
            <ac:picMk id="15" creationId="{FD315A6D-AB24-4C0C-9F75-B93AFF977994}"/>
          </ac:picMkLst>
        </pc:picChg>
        <pc:picChg chg="add del">
          <ac:chgData name="Brett Powell" userId="99f5b1ab-6501-42b3-b2a6-3f7f1150ff33" providerId="ADAL" clId="{98A7FCD0-EFEE-4C05-B806-9E76B90C32B1}" dt="2017-09-09T21:59:09.655" v="2030" actId="478"/>
          <ac:picMkLst>
            <pc:docMk/>
            <pc:sldMk cId="3150418123" sldId="279"/>
            <ac:picMk id="16" creationId="{BEB9C056-17F7-4B60-8E6F-17E91461F15F}"/>
          </ac:picMkLst>
        </pc:picChg>
      </pc:sldChg>
      <pc:sldChg chg="addSp delSp modSp add ord">
        <pc:chgData name="Brett Powell" userId="99f5b1ab-6501-42b3-b2a6-3f7f1150ff33" providerId="ADAL" clId="{98A7FCD0-EFEE-4C05-B806-9E76B90C32B1}" dt="2017-09-10T19:31:45.949" v="3948" actId="1035"/>
        <pc:sldMkLst>
          <pc:docMk/>
          <pc:sldMk cId="269204840" sldId="280"/>
        </pc:sldMkLst>
        <pc:spChg chg="mod">
          <ac:chgData name="Brett Powell" userId="99f5b1ab-6501-42b3-b2a6-3f7f1150ff33" providerId="ADAL" clId="{98A7FCD0-EFEE-4C05-B806-9E76B90C32B1}" dt="2017-09-10T18:29:53.969" v="3132" actId="20577"/>
          <ac:spMkLst>
            <pc:docMk/>
            <pc:sldMk cId="269204840" sldId="280"/>
            <ac:spMk id="2" creationId="{E3BE035C-5E29-4BB5-A6C8-48FCEECF3E92}"/>
          </ac:spMkLst>
        </pc:spChg>
        <pc:spChg chg="mod">
          <ac:chgData name="Brett Powell" userId="99f5b1ab-6501-42b3-b2a6-3f7f1150ff33" providerId="ADAL" clId="{98A7FCD0-EFEE-4C05-B806-9E76B90C32B1}" dt="2017-09-10T19:31:11.444" v="3937" actId="1035"/>
          <ac:spMkLst>
            <pc:docMk/>
            <pc:sldMk cId="269204840" sldId="280"/>
            <ac:spMk id="4" creationId="{48B4CE86-5310-4FD6-85FE-0B551F6210A9}"/>
          </ac:spMkLst>
        </pc:spChg>
        <pc:spChg chg="add mod">
          <ac:chgData name="Brett Powell" userId="99f5b1ab-6501-42b3-b2a6-3f7f1150ff33" providerId="ADAL" clId="{98A7FCD0-EFEE-4C05-B806-9E76B90C32B1}" dt="2017-09-10T19:27:26.754" v="3636" actId="1076"/>
          <ac:spMkLst>
            <pc:docMk/>
            <pc:sldMk cId="269204840" sldId="280"/>
            <ac:spMk id="6" creationId="{AD639334-FF6A-4B5E-8EF8-02632D44E940}"/>
          </ac:spMkLst>
        </pc:spChg>
        <pc:spChg chg="add del mod">
          <ac:chgData name="Brett Powell" userId="99f5b1ab-6501-42b3-b2a6-3f7f1150ff33" providerId="ADAL" clId="{98A7FCD0-EFEE-4C05-B806-9E76B90C32B1}" dt="2017-09-10T19:29:14.680" v="3747" actId="478"/>
          <ac:spMkLst>
            <pc:docMk/>
            <pc:sldMk cId="269204840" sldId="280"/>
            <ac:spMk id="7" creationId="{F5EA23D4-6EB1-4CBB-BBAE-1164F1560FF2}"/>
          </ac:spMkLst>
        </pc:spChg>
        <pc:spChg chg="add mod">
          <ac:chgData name="Brett Powell" userId="99f5b1ab-6501-42b3-b2a6-3f7f1150ff33" providerId="ADAL" clId="{98A7FCD0-EFEE-4C05-B806-9E76B90C32B1}" dt="2017-09-10T19:31:45.949" v="3948" actId="1035"/>
          <ac:spMkLst>
            <pc:docMk/>
            <pc:sldMk cId="269204840" sldId="280"/>
            <ac:spMk id="8" creationId="{3385BE30-D307-4A9C-A575-CFA87693E455}"/>
          </ac:spMkLst>
        </pc:spChg>
        <pc:picChg chg="add mod modCrop">
          <ac:chgData name="Brett Powell" userId="99f5b1ab-6501-42b3-b2a6-3f7f1150ff33" providerId="ADAL" clId="{98A7FCD0-EFEE-4C05-B806-9E76B90C32B1}" dt="2017-09-10T18:33:01.386" v="3266" actId="1076"/>
          <ac:picMkLst>
            <pc:docMk/>
            <pc:sldMk cId="269204840" sldId="280"/>
            <ac:picMk id="3" creationId="{4C5E9A44-C420-4BDD-B94D-0D879E9F67D2}"/>
          </ac:picMkLst>
        </pc:picChg>
      </pc:sldChg>
      <pc:sldChg chg="modSp add">
        <pc:chgData name="Brett Powell" userId="99f5b1ab-6501-42b3-b2a6-3f7f1150ff33" providerId="ADAL" clId="{98A7FCD0-EFEE-4C05-B806-9E76B90C32B1}" dt="2017-09-10T20:14:21.545" v="4266" actId="20577"/>
        <pc:sldMkLst>
          <pc:docMk/>
          <pc:sldMk cId="4042659000" sldId="281"/>
        </pc:sldMkLst>
        <pc:spChg chg="mod">
          <ac:chgData name="Brett Powell" userId="99f5b1ab-6501-42b3-b2a6-3f7f1150ff33" providerId="ADAL" clId="{98A7FCD0-EFEE-4C05-B806-9E76B90C32B1}" dt="2017-09-10T20:14:21.545" v="4266" actId="20577"/>
          <ac:spMkLst>
            <pc:docMk/>
            <pc:sldMk cId="4042659000" sldId="281"/>
            <ac:spMk id="2" creationId="{E3BE035C-5E29-4BB5-A6C8-48FCEECF3E92}"/>
          </ac:spMkLst>
        </pc:spChg>
      </pc:sldChg>
      <pc:sldChg chg="modSp add">
        <pc:chgData name="Brett Powell" userId="99f5b1ab-6501-42b3-b2a6-3f7f1150ff33" providerId="ADAL" clId="{98A7FCD0-EFEE-4C05-B806-9E76B90C32B1}" dt="2017-09-10T20:14:42.954" v="4300" actId="20577"/>
        <pc:sldMkLst>
          <pc:docMk/>
          <pc:sldMk cId="1957680781" sldId="282"/>
        </pc:sldMkLst>
        <pc:spChg chg="mod">
          <ac:chgData name="Brett Powell" userId="99f5b1ab-6501-42b3-b2a6-3f7f1150ff33" providerId="ADAL" clId="{98A7FCD0-EFEE-4C05-B806-9E76B90C32B1}" dt="2017-09-10T20:14:42.954" v="4300" actId="20577"/>
          <ac:spMkLst>
            <pc:docMk/>
            <pc:sldMk cId="1957680781" sldId="282"/>
            <ac:spMk id="2" creationId="{E3BE035C-5E29-4BB5-A6C8-48FCEECF3E92}"/>
          </ac:spMkLst>
        </pc:spChg>
      </pc:sldChg>
      <pc:sldChg chg="modSp add">
        <pc:chgData name="Brett Powell" userId="99f5b1ab-6501-42b3-b2a6-3f7f1150ff33" providerId="ADAL" clId="{98A7FCD0-EFEE-4C05-B806-9E76B90C32B1}" dt="2017-09-10T20:15:04.279" v="4323" actId="20577"/>
        <pc:sldMkLst>
          <pc:docMk/>
          <pc:sldMk cId="49632230" sldId="283"/>
        </pc:sldMkLst>
        <pc:spChg chg="mod">
          <ac:chgData name="Brett Powell" userId="99f5b1ab-6501-42b3-b2a6-3f7f1150ff33" providerId="ADAL" clId="{98A7FCD0-EFEE-4C05-B806-9E76B90C32B1}" dt="2017-09-10T20:15:04.279" v="4323" actId="20577"/>
          <ac:spMkLst>
            <pc:docMk/>
            <pc:sldMk cId="49632230" sldId="283"/>
            <ac:spMk id="2" creationId="{E3BE035C-5E29-4BB5-A6C8-48FCEECF3E92}"/>
          </ac:spMkLst>
        </pc:spChg>
      </pc:sldChg>
      <pc:sldMasterChg chg="delSp modSp modSldLayout">
        <pc:chgData name="Brett Powell" userId="99f5b1ab-6501-42b3-b2a6-3f7f1150ff33" providerId="ADAL" clId="{98A7FCD0-EFEE-4C05-B806-9E76B90C32B1}" dt="2017-09-09T18:47:03.176" v="1767" actId="1076"/>
        <pc:sldMasterMkLst>
          <pc:docMk/>
          <pc:sldMasterMk cId="3157496288" sldId="2147483854"/>
        </pc:sldMasterMkLst>
        <pc:spChg chg="del mod">
          <ac:chgData name="Brett Powell" userId="99f5b1ab-6501-42b3-b2a6-3f7f1150ff33" providerId="ADAL" clId="{98A7FCD0-EFEE-4C05-B806-9E76B90C32B1}" dt="2017-09-09T18:46:53.004" v="1764" actId="478"/>
          <ac:spMkLst>
            <pc:docMk/>
            <pc:sldMasterMk cId="3157496288" sldId="2147483854"/>
            <ac:spMk id="4" creationId="{00000000-0000-0000-0000-000000000000}"/>
          </ac:spMkLst>
        </pc:spChg>
        <pc:spChg chg="mod">
          <ac:chgData name="Brett Powell" userId="99f5b1ab-6501-42b3-b2a6-3f7f1150ff33" providerId="ADAL" clId="{98A7FCD0-EFEE-4C05-B806-9E76B90C32B1}" dt="2017-09-09T18:47:03.176" v="1767" actId="1076"/>
          <ac:spMkLst>
            <pc:docMk/>
            <pc:sldMasterMk cId="3157496288" sldId="2147483854"/>
            <ac:spMk id="6" creationId="{00000000-0000-0000-0000-000000000000}"/>
          </ac:spMkLst>
        </pc:spChg>
        <pc:spChg chg="mod">
          <ac:chgData name="Brett Powell" userId="99f5b1ab-6501-42b3-b2a6-3f7f1150ff33" providerId="ADAL" clId="{98A7FCD0-EFEE-4C05-B806-9E76B90C32B1}" dt="2017-09-09T18:46:57.610" v="1766" actId="1076"/>
          <ac:spMkLst>
            <pc:docMk/>
            <pc:sldMasterMk cId="3157496288" sldId="2147483854"/>
            <ac:spMk id="8" creationId="{00000000-0000-0000-0000-000000000000}"/>
          </ac:spMkLst>
        </pc:spChg>
        <pc:sldLayoutChg chg="addSp delSp modSp">
          <pc:chgData name="Brett Powell" userId="99f5b1ab-6501-42b3-b2a6-3f7f1150ff33" providerId="ADAL" clId="{98A7FCD0-EFEE-4C05-B806-9E76B90C32B1}" dt="2017-09-09T18:38:51.588" v="1730" actId="1076"/>
          <pc:sldLayoutMkLst>
            <pc:docMk/>
            <pc:sldMasterMk cId="3157496288" sldId="2147483854"/>
            <pc:sldLayoutMk cId="584611197" sldId="2147483855"/>
          </pc:sldLayoutMkLst>
          <pc:spChg chg="add del">
            <ac:chgData name="Brett Powell" userId="99f5b1ab-6501-42b3-b2a6-3f7f1150ff33" providerId="ADAL" clId="{98A7FCD0-EFEE-4C05-B806-9E76B90C32B1}" dt="2017-09-09T18:31:40.803" v="1712" actId="1076"/>
            <ac:spMkLst>
              <pc:docMk/>
              <pc:sldMasterMk cId="3157496288" sldId="2147483854"/>
              <pc:sldLayoutMk cId="584611197" sldId="2147483855"/>
              <ac:spMk id="2" creationId="{00000000-0000-0000-0000-000000000000}"/>
            </ac:spMkLst>
          </pc:spChg>
          <pc:spChg chg="add del mod">
            <ac:chgData name="Brett Powell" userId="99f5b1ab-6501-42b3-b2a6-3f7f1150ff33" providerId="ADAL" clId="{98A7FCD0-EFEE-4C05-B806-9E76B90C32B1}" dt="2017-09-09T18:38:51.588" v="1730" actId="1076"/>
            <ac:spMkLst>
              <pc:docMk/>
              <pc:sldMasterMk cId="3157496288" sldId="2147483854"/>
              <pc:sldLayoutMk cId="584611197" sldId="2147483855"/>
              <ac:spMk id="4" creationId="{00000000-0000-0000-0000-000000000000}"/>
            </ac:spMkLst>
          </pc:spChg>
          <pc:spChg chg="add del">
            <ac:chgData name="Brett Powell" userId="99f5b1ab-6501-42b3-b2a6-3f7f1150ff33" providerId="ADAL" clId="{98A7FCD0-EFEE-4C05-B806-9E76B90C32B1}" dt="2017-09-09T18:31:44.010" v="1714" actId="1076"/>
            <ac:spMkLst>
              <pc:docMk/>
              <pc:sldMasterMk cId="3157496288" sldId="2147483854"/>
              <pc:sldLayoutMk cId="584611197" sldId="2147483855"/>
              <ac:spMk id="5" creationId="{00000000-0000-0000-0000-000000000000}"/>
            </ac:spMkLst>
          </pc:spChg>
          <pc:spChg chg="add del mod">
            <ac:chgData name="Brett Powell" userId="99f5b1ab-6501-42b3-b2a6-3f7f1150ff33" providerId="ADAL" clId="{98A7FCD0-EFEE-4C05-B806-9E76B90C32B1}" dt="2017-09-09T18:38:46.509" v="1729" actId="1076"/>
            <ac:spMkLst>
              <pc:docMk/>
              <pc:sldMasterMk cId="3157496288" sldId="2147483854"/>
              <pc:sldLayoutMk cId="584611197" sldId="2147483855"/>
              <ac:spMk id="6" creationId="{00000000-0000-0000-0000-000000000000}"/>
            </ac:spMkLst>
          </pc:spChg>
          <pc:spChg chg="add del mod">
            <ac:chgData name="Brett Powell" userId="99f5b1ab-6501-42b3-b2a6-3f7f1150ff33" providerId="ADAL" clId="{98A7FCD0-EFEE-4C05-B806-9E76B90C32B1}" dt="2017-09-09T18:31:43.308" v="1713" actId="1076"/>
            <ac:spMkLst>
              <pc:docMk/>
              <pc:sldMasterMk cId="3157496288" sldId="2147483854"/>
              <pc:sldLayoutMk cId="584611197" sldId="2147483855"/>
              <ac:spMk id="7" creationId="{B98B12DE-9694-43DF-AF35-1D4C6F84D607}"/>
            </ac:spMkLst>
          </pc:spChg>
          <pc:spChg chg="add del mod">
            <ac:chgData name="Brett Powell" userId="99f5b1ab-6501-42b3-b2a6-3f7f1150ff33" providerId="ADAL" clId="{98A7FCD0-EFEE-4C05-B806-9E76B90C32B1}" dt="2017-09-09T18:31:43.308" v="1713" actId="1076"/>
            <ac:spMkLst>
              <pc:docMk/>
              <pc:sldMasterMk cId="3157496288" sldId="2147483854"/>
              <pc:sldLayoutMk cId="584611197" sldId="2147483855"/>
              <ac:spMk id="8" creationId="{929EC820-6914-435A-9447-B665FD2635FA}"/>
            </ac:spMkLst>
          </pc:spChg>
          <pc:spChg chg="add del mod">
            <ac:chgData name="Brett Powell" userId="99f5b1ab-6501-42b3-b2a6-3f7f1150ff33" providerId="ADAL" clId="{98A7FCD0-EFEE-4C05-B806-9E76B90C32B1}" dt="2017-09-09T18:31:43.308" v="1713" actId="1076"/>
            <ac:spMkLst>
              <pc:docMk/>
              <pc:sldMasterMk cId="3157496288" sldId="2147483854"/>
              <pc:sldLayoutMk cId="584611197" sldId="2147483855"/>
              <ac:spMk id="9" creationId="{6F8F81E1-B409-4DC1-8B5D-3958D1853311}"/>
            </ac:spMkLst>
          </pc:spChg>
          <pc:spChg chg="add del mod">
            <ac:chgData name="Brett Powell" userId="99f5b1ab-6501-42b3-b2a6-3f7f1150ff33" providerId="ADAL" clId="{98A7FCD0-EFEE-4C05-B806-9E76B90C32B1}" dt="2017-09-09T18:31:39.932" v="1710" actId="1076"/>
            <ac:spMkLst>
              <pc:docMk/>
              <pc:sldMasterMk cId="3157496288" sldId="2147483854"/>
              <pc:sldLayoutMk cId="584611197" sldId="2147483855"/>
              <ac:spMk id="10" creationId="{9170FBE7-125C-47E6-9588-7CC0F6AF467F}"/>
            </ac:spMkLst>
          </pc:spChg>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004705-F55B-4093-9061-1A50A944F16F}" type="doc">
      <dgm:prSet loTypeId="urn:microsoft.com/office/officeart/2005/8/layout/vList4" loCatId="list" qsTypeId="urn:microsoft.com/office/officeart/2005/8/quickstyle/simple1" qsCatId="simple" csTypeId="urn:microsoft.com/office/officeart/2005/8/colors/accent5_2" csCatId="accent5" phldr="1"/>
      <dgm:spPr/>
      <dgm:t>
        <a:bodyPr/>
        <a:lstStyle/>
        <a:p>
          <a:endParaRPr lang="en-US"/>
        </a:p>
      </dgm:t>
    </dgm:pt>
    <dgm:pt modelId="{82F3A5FB-EA2D-468E-BD3C-C2F4CBC32659}">
      <dgm:prSet phldrT="[Text]"/>
      <dgm:spPr/>
      <dgm:t>
        <a:bodyPr/>
        <a:lstStyle/>
        <a:p>
          <a:r>
            <a:rPr lang="en-US" dirty="0"/>
            <a:t>Calculations</a:t>
          </a:r>
        </a:p>
      </dgm:t>
    </dgm:pt>
    <dgm:pt modelId="{A5F9BE2B-8C74-4712-BD8A-E7475A9CB27D}" type="parTrans" cxnId="{36A468D0-9F96-4CF8-A89C-CCCD55DCE1A6}">
      <dgm:prSet/>
      <dgm:spPr/>
      <dgm:t>
        <a:bodyPr/>
        <a:lstStyle/>
        <a:p>
          <a:endParaRPr lang="en-US"/>
        </a:p>
      </dgm:t>
    </dgm:pt>
    <dgm:pt modelId="{6BA76EE6-15DD-4DA6-80E1-1ED877E35EA3}" type="sibTrans" cxnId="{36A468D0-9F96-4CF8-A89C-CCCD55DCE1A6}">
      <dgm:prSet/>
      <dgm:spPr/>
      <dgm:t>
        <a:bodyPr/>
        <a:lstStyle/>
        <a:p>
          <a:endParaRPr lang="en-US"/>
        </a:p>
      </dgm:t>
    </dgm:pt>
    <dgm:pt modelId="{5B91D442-E790-4AA1-B5CF-3DAD87B7087F}">
      <dgm:prSet phldrT="[Text]"/>
      <dgm:spPr/>
      <dgm:t>
        <a:bodyPr/>
        <a:lstStyle/>
        <a:p>
          <a:r>
            <a:rPr lang="en-US" dirty="0"/>
            <a:t>DAX Measures</a:t>
          </a:r>
        </a:p>
      </dgm:t>
    </dgm:pt>
    <dgm:pt modelId="{C9E431A8-028A-4219-925C-58931F1DFFE4}" type="parTrans" cxnId="{7DA7EDCA-F3E1-4095-9016-682393CAD4C2}">
      <dgm:prSet/>
      <dgm:spPr/>
      <dgm:t>
        <a:bodyPr/>
        <a:lstStyle/>
        <a:p>
          <a:endParaRPr lang="en-US"/>
        </a:p>
      </dgm:t>
    </dgm:pt>
    <dgm:pt modelId="{FCC220DE-E386-4B8D-BFC7-2D4CAC20F6EB}" type="sibTrans" cxnId="{7DA7EDCA-F3E1-4095-9016-682393CAD4C2}">
      <dgm:prSet/>
      <dgm:spPr/>
      <dgm:t>
        <a:bodyPr/>
        <a:lstStyle/>
        <a:p>
          <a:endParaRPr lang="en-US"/>
        </a:p>
      </dgm:t>
    </dgm:pt>
    <dgm:pt modelId="{CFD3B3C5-1F8C-4BD3-9860-008DABA61886}">
      <dgm:prSet phldrT="[Text]"/>
      <dgm:spPr/>
      <dgm:t>
        <a:bodyPr/>
        <a:lstStyle/>
        <a:p>
          <a:r>
            <a:rPr lang="en-US" dirty="0"/>
            <a:t>Data Model</a:t>
          </a:r>
        </a:p>
      </dgm:t>
    </dgm:pt>
    <dgm:pt modelId="{F892881E-B46F-419A-BBC3-07B46B9E6738}" type="parTrans" cxnId="{5D9B9130-7CBA-4C29-8C83-96CA868799CF}">
      <dgm:prSet/>
      <dgm:spPr/>
      <dgm:t>
        <a:bodyPr/>
        <a:lstStyle/>
        <a:p>
          <a:endParaRPr lang="en-US"/>
        </a:p>
      </dgm:t>
    </dgm:pt>
    <dgm:pt modelId="{89EE65CF-7CFD-42D7-9282-2668666B6411}" type="sibTrans" cxnId="{5D9B9130-7CBA-4C29-8C83-96CA868799CF}">
      <dgm:prSet/>
      <dgm:spPr/>
      <dgm:t>
        <a:bodyPr/>
        <a:lstStyle/>
        <a:p>
          <a:endParaRPr lang="en-US"/>
        </a:p>
      </dgm:t>
    </dgm:pt>
    <dgm:pt modelId="{953563A9-9060-466B-918D-A8E079A513CE}">
      <dgm:prSet phldrT="[Text]"/>
      <dgm:spPr/>
      <dgm:t>
        <a:bodyPr/>
        <a:lstStyle/>
        <a:p>
          <a:r>
            <a:rPr lang="en-US" dirty="0"/>
            <a:t>Hierarchies, Metadata</a:t>
          </a:r>
        </a:p>
      </dgm:t>
    </dgm:pt>
    <dgm:pt modelId="{D48FE222-C046-4260-8C84-89E7C3FA76B0}" type="parTrans" cxnId="{FEA04691-153B-4931-A87D-7DE54C568AA4}">
      <dgm:prSet/>
      <dgm:spPr/>
      <dgm:t>
        <a:bodyPr/>
        <a:lstStyle/>
        <a:p>
          <a:endParaRPr lang="en-US"/>
        </a:p>
      </dgm:t>
    </dgm:pt>
    <dgm:pt modelId="{DF1611AA-2BD3-482D-856B-B97FFBC4C911}" type="sibTrans" cxnId="{FEA04691-153B-4931-A87D-7DE54C568AA4}">
      <dgm:prSet/>
      <dgm:spPr/>
      <dgm:t>
        <a:bodyPr/>
        <a:lstStyle/>
        <a:p>
          <a:endParaRPr lang="en-US"/>
        </a:p>
      </dgm:t>
    </dgm:pt>
    <dgm:pt modelId="{C50F3182-D18D-4F27-AC77-9CACAFAAD340}">
      <dgm:prSet phldrT="[Text]"/>
      <dgm:spPr/>
      <dgm:t>
        <a:bodyPr/>
        <a:lstStyle/>
        <a:p>
          <a:r>
            <a:rPr lang="en-US" dirty="0"/>
            <a:t>Relationships</a:t>
          </a:r>
        </a:p>
      </dgm:t>
    </dgm:pt>
    <dgm:pt modelId="{C7D45B30-9EBE-4211-A798-2F4809A2CC83}" type="parTrans" cxnId="{F458AC6C-68C3-4CB8-A81C-4B148C5042BF}">
      <dgm:prSet/>
      <dgm:spPr/>
      <dgm:t>
        <a:bodyPr/>
        <a:lstStyle/>
        <a:p>
          <a:endParaRPr lang="en-US"/>
        </a:p>
      </dgm:t>
    </dgm:pt>
    <dgm:pt modelId="{C983B8FC-6EBE-47EB-80E3-6EB8C5CA732A}" type="sibTrans" cxnId="{F458AC6C-68C3-4CB8-A81C-4B148C5042BF}">
      <dgm:prSet/>
      <dgm:spPr/>
      <dgm:t>
        <a:bodyPr/>
        <a:lstStyle/>
        <a:p>
          <a:endParaRPr lang="en-US"/>
        </a:p>
      </dgm:t>
    </dgm:pt>
    <dgm:pt modelId="{56707750-D65D-4187-84FB-A8B94B888B76}">
      <dgm:prSet phldrT="[Text]"/>
      <dgm:spPr/>
      <dgm:t>
        <a:bodyPr/>
        <a:lstStyle/>
        <a:p>
          <a:r>
            <a:rPr lang="en-US" dirty="0"/>
            <a:t>Queries</a:t>
          </a:r>
        </a:p>
      </dgm:t>
    </dgm:pt>
    <dgm:pt modelId="{E2602579-00F2-40EB-8F19-95DD3E7EEA57}" type="parTrans" cxnId="{01CF8CDE-0EDE-491C-916A-3C529E2253AF}">
      <dgm:prSet/>
      <dgm:spPr/>
      <dgm:t>
        <a:bodyPr/>
        <a:lstStyle/>
        <a:p>
          <a:endParaRPr lang="en-US"/>
        </a:p>
      </dgm:t>
    </dgm:pt>
    <dgm:pt modelId="{A77BB398-EBBC-4491-A73F-C738A91A20A6}" type="sibTrans" cxnId="{01CF8CDE-0EDE-491C-916A-3C529E2253AF}">
      <dgm:prSet/>
      <dgm:spPr/>
      <dgm:t>
        <a:bodyPr/>
        <a:lstStyle/>
        <a:p>
          <a:endParaRPr lang="en-US"/>
        </a:p>
      </dgm:t>
    </dgm:pt>
    <dgm:pt modelId="{A5D978C5-FE57-48F6-A81C-8B4FAFF3175F}">
      <dgm:prSet phldrT="[Text]"/>
      <dgm:spPr/>
      <dgm:t>
        <a:bodyPr/>
        <a:lstStyle/>
        <a:p>
          <a:r>
            <a:rPr lang="en-US" dirty="0"/>
            <a:t>Transformations (Optionally)</a:t>
          </a:r>
        </a:p>
      </dgm:t>
    </dgm:pt>
    <dgm:pt modelId="{81F33000-C2F6-42CE-8689-46331F89C0F2}" type="parTrans" cxnId="{DAF571CE-5CC3-40BC-82D3-E172B410E51F}">
      <dgm:prSet/>
      <dgm:spPr/>
      <dgm:t>
        <a:bodyPr/>
        <a:lstStyle/>
        <a:p>
          <a:endParaRPr lang="en-US"/>
        </a:p>
      </dgm:t>
    </dgm:pt>
    <dgm:pt modelId="{526A239B-4FA3-43FF-90FC-935744FE0573}" type="sibTrans" cxnId="{DAF571CE-5CC3-40BC-82D3-E172B410E51F}">
      <dgm:prSet/>
      <dgm:spPr/>
      <dgm:t>
        <a:bodyPr/>
        <a:lstStyle/>
        <a:p>
          <a:endParaRPr lang="en-US"/>
        </a:p>
      </dgm:t>
    </dgm:pt>
    <dgm:pt modelId="{7B1E1522-66ED-47DA-BFE2-6B13D288FE11}">
      <dgm:prSet phldrT="[Text]"/>
      <dgm:spPr/>
      <dgm:t>
        <a:bodyPr/>
        <a:lstStyle/>
        <a:p>
          <a:r>
            <a:rPr lang="en-US" dirty="0"/>
            <a:t>Data Source</a:t>
          </a:r>
        </a:p>
      </dgm:t>
    </dgm:pt>
    <dgm:pt modelId="{86939351-7B1D-4F7F-9ADA-392EE30AF91F}" type="parTrans" cxnId="{F62EA3B4-F24C-420C-908A-A3EFF189695C}">
      <dgm:prSet/>
      <dgm:spPr/>
      <dgm:t>
        <a:bodyPr/>
        <a:lstStyle/>
        <a:p>
          <a:endParaRPr lang="en-US"/>
        </a:p>
      </dgm:t>
    </dgm:pt>
    <dgm:pt modelId="{58587FFB-312E-4FC6-915A-C80BB2B4DE7C}" type="sibTrans" cxnId="{F62EA3B4-F24C-420C-908A-A3EFF189695C}">
      <dgm:prSet/>
      <dgm:spPr/>
      <dgm:t>
        <a:bodyPr/>
        <a:lstStyle/>
        <a:p>
          <a:endParaRPr lang="en-US"/>
        </a:p>
      </dgm:t>
    </dgm:pt>
    <dgm:pt modelId="{4EA6E8A8-F7E2-4D6D-95E1-81FD44236A30}">
      <dgm:prSet phldrT="[Text]"/>
      <dgm:spPr/>
      <dgm:t>
        <a:bodyPr/>
        <a:lstStyle/>
        <a:p>
          <a:endParaRPr lang="en-US" dirty="0"/>
        </a:p>
      </dgm:t>
    </dgm:pt>
    <dgm:pt modelId="{995A7FF0-AEC2-4F1F-A644-3A1AE5F5FAFC}" type="parTrans" cxnId="{24C042E4-1411-4064-9C2F-609D4C6E89BB}">
      <dgm:prSet/>
      <dgm:spPr/>
      <dgm:t>
        <a:bodyPr/>
        <a:lstStyle/>
        <a:p>
          <a:endParaRPr lang="en-US"/>
        </a:p>
      </dgm:t>
    </dgm:pt>
    <dgm:pt modelId="{CEC8A717-D98C-47E3-82AE-DC178D9D2F3F}" type="sibTrans" cxnId="{24C042E4-1411-4064-9C2F-609D4C6E89BB}">
      <dgm:prSet/>
      <dgm:spPr/>
      <dgm:t>
        <a:bodyPr/>
        <a:lstStyle/>
        <a:p>
          <a:endParaRPr lang="en-US"/>
        </a:p>
      </dgm:t>
    </dgm:pt>
    <dgm:pt modelId="{858104D1-FA13-4E90-94AA-F1E15EF193B8}">
      <dgm:prSet phldrT="[Text]"/>
      <dgm:spPr/>
      <dgm:t>
        <a:bodyPr/>
        <a:lstStyle/>
        <a:p>
          <a:r>
            <a:rPr lang="en-US" dirty="0"/>
            <a:t>Tables, Columns</a:t>
          </a:r>
        </a:p>
      </dgm:t>
    </dgm:pt>
    <dgm:pt modelId="{3FF39449-58C8-49C2-9AEF-C1BCB437C383}" type="parTrans" cxnId="{8970D74B-454C-481D-BAF6-406853CEFC7C}">
      <dgm:prSet/>
      <dgm:spPr/>
      <dgm:t>
        <a:bodyPr/>
        <a:lstStyle/>
        <a:p>
          <a:endParaRPr lang="en-US"/>
        </a:p>
      </dgm:t>
    </dgm:pt>
    <dgm:pt modelId="{4AFB6FA6-8077-4D1C-86E2-80985F45F2B4}" type="sibTrans" cxnId="{8970D74B-454C-481D-BAF6-406853CEFC7C}">
      <dgm:prSet/>
      <dgm:spPr/>
      <dgm:t>
        <a:bodyPr/>
        <a:lstStyle/>
        <a:p>
          <a:endParaRPr lang="en-US"/>
        </a:p>
      </dgm:t>
    </dgm:pt>
    <dgm:pt modelId="{6BA7BB51-EC28-4DFA-B213-A43C09D0E6D2}">
      <dgm:prSet phldrT="[Text]"/>
      <dgm:spPr/>
      <dgm:t>
        <a:bodyPr/>
        <a:lstStyle/>
        <a:p>
          <a:r>
            <a:rPr lang="en-US" dirty="0"/>
            <a:t>Tables, Columns</a:t>
          </a:r>
        </a:p>
      </dgm:t>
    </dgm:pt>
    <dgm:pt modelId="{79B3319B-A6A7-4128-857A-CEF62D3BC025}" type="parTrans" cxnId="{D42BF5AA-4E8E-4C6D-AA31-056DC3280F11}">
      <dgm:prSet/>
      <dgm:spPr/>
      <dgm:t>
        <a:bodyPr/>
        <a:lstStyle/>
        <a:p>
          <a:endParaRPr lang="en-US"/>
        </a:p>
      </dgm:t>
    </dgm:pt>
    <dgm:pt modelId="{41F8721D-A4E2-4BDA-8B37-94203B88B65E}" type="sibTrans" cxnId="{D42BF5AA-4E8E-4C6D-AA31-056DC3280F11}">
      <dgm:prSet/>
      <dgm:spPr/>
      <dgm:t>
        <a:bodyPr/>
        <a:lstStyle/>
        <a:p>
          <a:endParaRPr lang="en-US"/>
        </a:p>
      </dgm:t>
    </dgm:pt>
    <dgm:pt modelId="{775C751E-3691-4449-9023-67595F08C62E}" type="pres">
      <dgm:prSet presAssocID="{1F004705-F55B-4093-9061-1A50A944F16F}" presName="linear" presStyleCnt="0">
        <dgm:presLayoutVars>
          <dgm:dir/>
          <dgm:resizeHandles val="exact"/>
        </dgm:presLayoutVars>
      </dgm:prSet>
      <dgm:spPr/>
    </dgm:pt>
    <dgm:pt modelId="{0D3E9591-D78D-4F9F-88A3-607220966127}" type="pres">
      <dgm:prSet presAssocID="{82F3A5FB-EA2D-468E-BD3C-C2F4CBC32659}" presName="comp" presStyleCnt="0"/>
      <dgm:spPr/>
    </dgm:pt>
    <dgm:pt modelId="{7BA8042C-5097-45BA-A9F9-DEA19E08907D}" type="pres">
      <dgm:prSet presAssocID="{82F3A5FB-EA2D-468E-BD3C-C2F4CBC32659}" presName="box" presStyleLbl="node1" presStyleIdx="0" presStyleCnt="3" custLinFactNeighborX="192"/>
      <dgm:spPr/>
    </dgm:pt>
    <dgm:pt modelId="{8BBC0CCD-8CBC-44D8-9E4D-55D8E21435E8}" type="pres">
      <dgm:prSet presAssocID="{82F3A5FB-EA2D-468E-BD3C-C2F4CBC32659}"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8000" r="-28000"/>
          </a:stretch>
        </a:blipFill>
      </dgm:spPr>
    </dgm:pt>
    <dgm:pt modelId="{FECD1DAC-8D23-4492-8807-F0FE014587CA}" type="pres">
      <dgm:prSet presAssocID="{82F3A5FB-EA2D-468E-BD3C-C2F4CBC32659}" presName="text" presStyleLbl="node1" presStyleIdx="0" presStyleCnt="3">
        <dgm:presLayoutVars>
          <dgm:bulletEnabled val="1"/>
        </dgm:presLayoutVars>
      </dgm:prSet>
      <dgm:spPr/>
    </dgm:pt>
    <dgm:pt modelId="{CBC36588-1E86-4529-A368-15FB1017FE04}" type="pres">
      <dgm:prSet presAssocID="{6BA76EE6-15DD-4DA6-80E1-1ED877E35EA3}" presName="spacer" presStyleCnt="0"/>
      <dgm:spPr/>
    </dgm:pt>
    <dgm:pt modelId="{0686726A-BFD7-4A72-9413-00F02B95AA1D}" type="pres">
      <dgm:prSet presAssocID="{CFD3B3C5-1F8C-4BD3-9860-008DABA61886}" presName="comp" presStyleCnt="0"/>
      <dgm:spPr/>
    </dgm:pt>
    <dgm:pt modelId="{4182EC05-EF7B-42E8-B11A-9261826B37ED}" type="pres">
      <dgm:prSet presAssocID="{CFD3B3C5-1F8C-4BD3-9860-008DABA61886}" presName="box" presStyleLbl="node1" presStyleIdx="1" presStyleCnt="3"/>
      <dgm:spPr/>
    </dgm:pt>
    <dgm:pt modelId="{00EBA697-B246-487B-930E-7435CB010CDB}" type="pres">
      <dgm:prSet presAssocID="{CFD3B3C5-1F8C-4BD3-9860-008DABA61886}"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50000" r="-50000"/>
          </a:stretch>
        </a:blipFill>
      </dgm:spPr>
    </dgm:pt>
    <dgm:pt modelId="{3D031EF7-7EEC-452B-AF07-A63F8E52A049}" type="pres">
      <dgm:prSet presAssocID="{CFD3B3C5-1F8C-4BD3-9860-008DABA61886}" presName="text" presStyleLbl="node1" presStyleIdx="1" presStyleCnt="3">
        <dgm:presLayoutVars>
          <dgm:bulletEnabled val="1"/>
        </dgm:presLayoutVars>
      </dgm:prSet>
      <dgm:spPr/>
    </dgm:pt>
    <dgm:pt modelId="{4C58F3C4-154E-4129-82F6-86BDD30C2F72}" type="pres">
      <dgm:prSet presAssocID="{89EE65CF-7CFD-42D7-9282-2668666B6411}" presName="spacer" presStyleCnt="0"/>
      <dgm:spPr/>
    </dgm:pt>
    <dgm:pt modelId="{B836E8E3-A8A8-487C-8CA2-F2C829B8B1F5}" type="pres">
      <dgm:prSet presAssocID="{56707750-D65D-4187-84FB-A8B94B888B76}" presName="comp" presStyleCnt="0"/>
      <dgm:spPr/>
    </dgm:pt>
    <dgm:pt modelId="{A62A3FF2-0D4C-4865-9906-77325B9B468F}" type="pres">
      <dgm:prSet presAssocID="{56707750-D65D-4187-84FB-A8B94B888B76}" presName="box" presStyleLbl="node1" presStyleIdx="2" presStyleCnt="3"/>
      <dgm:spPr/>
    </dgm:pt>
    <dgm:pt modelId="{5F16FC5D-A624-46F8-8A7B-8608AEBEDD19}" type="pres">
      <dgm:prSet presAssocID="{56707750-D65D-4187-84FB-A8B94B888B76}"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16000" r="-16000"/>
          </a:stretch>
        </a:blipFill>
      </dgm:spPr>
    </dgm:pt>
    <dgm:pt modelId="{F283E8FD-EA6C-4627-8752-52432DB53FF8}" type="pres">
      <dgm:prSet presAssocID="{56707750-D65D-4187-84FB-A8B94B888B76}" presName="text" presStyleLbl="node1" presStyleIdx="2" presStyleCnt="3">
        <dgm:presLayoutVars>
          <dgm:bulletEnabled val="1"/>
        </dgm:presLayoutVars>
      </dgm:prSet>
      <dgm:spPr/>
    </dgm:pt>
  </dgm:ptLst>
  <dgm:cxnLst>
    <dgm:cxn modelId="{18FF6200-E27B-4BED-A557-65B0CA8493AF}" type="presOf" srcId="{4EA6E8A8-F7E2-4D6D-95E1-81FD44236A30}" destId="{FECD1DAC-8D23-4492-8807-F0FE014587CA}" srcOrd="1" destOrd="2" presId="urn:microsoft.com/office/officeart/2005/8/layout/vList4"/>
    <dgm:cxn modelId="{4C67C817-0AFF-4DD9-A60E-461617F5FCEF}" type="presOf" srcId="{1F004705-F55B-4093-9061-1A50A944F16F}" destId="{775C751E-3691-4449-9023-67595F08C62E}" srcOrd="0" destOrd="0" presId="urn:microsoft.com/office/officeart/2005/8/layout/vList4"/>
    <dgm:cxn modelId="{69197820-6EEF-4AF1-A09C-81ACC429A2FF}" type="presOf" srcId="{953563A9-9060-466B-918D-A8E079A513CE}" destId="{3D031EF7-7EEC-452B-AF07-A63F8E52A049}" srcOrd="1" destOrd="1" presId="urn:microsoft.com/office/officeart/2005/8/layout/vList4"/>
    <dgm:cxn modelId="{5D9B9130-7CBA-4C29-8C83-96CA868799CF}" srcId="{1F004705-F55B-4093-9061-1A50A944F16F}" destId="{CFD3B3C5-1F8C-4BD3-9860-008DABA61886}" srcOrd="1" destOrd="0" parTransId="{F892881E-B46F-419A-BBC3-07B46B9E6738}" sibTransId="{89EE65CF-7CFD-42D7-9282-2668666B6411}"/>
    <dgm:cxn modelId="{6FAE4738-CCF0-4CBE-BA6A-8CB827914F50}" type="presOf" srcId="{5B91D442-E790-4AA1-B5CF-3DAD87B7087F}" destId="{FECD1DAC-8D23-4492-8807-F0FE014587CA}" srcOrd="1" destOrd="1" presId="urn:microsoft.com/office/officeart/2005/8/layout/vList4"/>
    <dgm:cxn modelId="{057FE73B-4929-4DE3-A96D-038413F570F2}" type="presOf" srcId="{A5D978C5-FE57-48F6-A81C-8B4FAFF3175F}" destId="{A62A3FF2-0D4C-4865-9906-77325B9B468F}" srcOrd="0" destOrd="2" presId="urn:microsoft.com/office/officeart/2005/8/layout/vList4"/>
    <dgm:cxn modelId="{FEAD7960-C673-45F5-ADBF-389160F952BE}" type="presOf" srcId="{CFD3B3C5-1F8C-4BD3-9860-008DABA61886}" destId="{4182EC05-EF7B-42E8-B11A-9261826B37ED}" srcOrd="0" destOrd="0" presId="urn:microsoft.com/office/officeart/2005/8/layout/vList4"/>
    <dgm:cxn modelId="{E659B047-B08F-478F-9321-783BF59083B7}" type="presOf" srcId="{858104D1-FA13-4E90-94AA-F1E15EF193B8}" destId="{4182EC05-EF7B-42E8-B11A-9261826B37ED}" srcOrd="0" destOrd="3" presId="urn:microsoft.com/office/officeart/2005/8/layout/vList4"/>
    <dgm:cxn modelId="{079A0648-E643-4B3D-B6ED-4D42D46C4E4B}" type="presOf" srcId="{7B1E1522-66ED-47DA-BFE2-6B13D288FE11}" destId="{A62A3FF2-0D4C-4865-9906-77325B9B468F}" srcOrd="0" destOrd="3" presId="urn:microsoft.com/office/officeart/2005/8/layout/vList4"/>
    <dgm:cxn modelId="{5A242168-4A58-4FCE-A985-11DB6E6B27A5}" type="presOf" srcId="{C50F3182-D18D-4F27-AC77-9CACAFAAD340}" destId="{4182EC05-EF7B-42E8-B11A-9261826B37ED}" srcOrd="0" destOrd="2" presId="urn:microsoft.com/office/officeart/2005/8/layout/vList4"/>
    <dgm:cxn modelId="{DE7C3F48-B442-4E32-886F-573FB9BC89C2}" type="presOf" srcId="{56707750-D65D-4187-84FB-A8B94B888B76}" destId="{A62A3FF2-0D4C-4865-9906-77325B9B468F}" srcOrd="0" destOrd="0" presId="urn:microsoft.com/office/officeart/2005/8/layout/vList4"/>
    <dgm:cxn modelId="{8970D74B-454C-481D-BAF6-406853CEFC7C}" srcId="{CFD3B3C5-1F8C-4BD3-9860-008DABA61886}" destId="{858104D1-FA13-4E90-94AA-F1E15EF193B8}" srcOrd="2" destOrd="0" parTransId="{3FF39449-58C8-49C2-9AEF-C1BCB437C383}" sibTransId="{4AFB6FA6-8077-4D1C-86E2-80985F45F2B4}"/>
    <dgm:cxn modelId="{F458AC6C-68C3-4CB8-A81C-4B148C5042BF}" srcId="{CFD3B3C5-1F8C-4BD3-9860-008DABA61886}" destId="{C50F3182-D18D-4F27-AC77-9CACAFAAD340}" srcOrd="1" destOrd="0" parTransId="{C7D45B30-9EBE-4211-A798-2F4809A2CC83}" sibTransId="{C983B8FC-6EBE-47EB-80E3-6EB8C5CA732A}"/>
    <dgm:cxn modelId="{39251372-9EB5-4564-92F2-0334EA862CA0}" type="presOf" srcId="{858104D1-FA13-4E90-94AA-F1E15EF193B8}" destId="{3D031EF7-7EEC-452B-AF07-A63F8E52A049}" srcOrd="1" destOrd="3" presId="urn:microsoft.com/office/officeart/2005/8/layout/vList4"/>
    <dgm:cxn modelId="{7E9F1F56-4675-48F8-88E8-2295B12EBC85}" type="presOf" srcId="{C50F3182-D18D-4F27-AC77-9CACAFAAD340}" destId="{3D031EF7-7EEC-452B-AF07-A63F8E52A049}" srcOrd="1" destOrd="2" presId="urn:microsoft.com/office/officeart/2005/8/layout/vList4"/>
    <dgm:cxn modelId="{4639DD78-CE06-4949-9F6B-2C648DEAE091}" type="presOf" srcId="{56707750-D65D-4187-84FB-A8B94B888B76}" destId="{F283E8FD-EA6C-4627-8752-52432DB53FF8}" srcOrd="1" destOrd="0" presId="urn:microsoft.com/office/officeart/2005/8/layout/vList4"/>
    <dgm:cxn modelId="{2621477E-B780-49F8-BA52-AAA032CD2B11}" type="presOf" srcId="{82F3A5FB-EA2D-468E-BD3C-C2F4CBC32659}" destId="{FECD1DAC-8D23-4492-8807-F0FE014587CA}" srcOrd="1" destOrd="0" presId="urn:microsoft.com/office/officeart/2005/8/layout/vList4"/>
    <dgm:cxn modelId="{FEA04691-153B-4931-A87D-7DE54C568AA4}" srcId="{CFD3B3C5-1F8C-4BD3-9860-008DABA61886}" destId="{953563A9-9060-466B-918D-A8E079A513CE}" srcOrd="0" destOrd="0" parTransId="{D48FE222-C046-4260-8C84-89E7C3FA76B0}" sibTransId="{DF1611AA-2BD3-482D-856B-B97FFBC4C911}"/>
    <dgm:cxn modelId="{F38D14A5-6E13-4A56-98AE-3743DBF42CF9}" type="presOf" srcId="{CFD3B3C5-1F8C-4BD3-9860-008DABA61886}" destId="{3D031EF7-7EEC-452B-AF07-A63F8E52A049}" srcOrd="1" destOrd="0" presId="urn:microsoft.com/office/officeart/2005/8/layout/vList4"/>
    <dgm:cxn modelId="{D42BF5AA-4E8E-4C6D-AA31-056DC3280F11}" srcId="{56707750-D65D-4187-84FB-A8B94B888B76}" destId="{6BA7BB51-EC28-4DFA-B213-A43C09D0E6D2}" srcOrd="0" destOrd="0" parTransId="{79B3319B-A6A7-4128-857A-CEF62D3BC025}" sibTransId="{41F8721D-A4E2-4BDA-8B37-94203B88B65E}"/>
    <dgm:cxn modelId="{F62EA3B4-F24C-420C-908A-A3EFF189695C}" srcId="{56707750-D65D-4187-84FB-A8B94B888B76}" destId="{7B1E1522-66ED-47DA-BFE2-6B13D288FE11}" srcOrd="2" destOrd="0" parTransId="{86939351-7B1D-4F7F-9ADA-392EE30AF91F}" sibTransId="{58587FFB-312E-4FC6-915A-C80BB2B4DE7C}"/>
    <dgm:cxn modelId="{C54BBABA-1190-4E75-A90D-FFBAE76F079F}" type="presOf" srcId="{82F3A5FB-EA2D-468E-BD3C-C2F4CBC32659}" destId="{7BA8042C-5097-45BA-A9F9-DEA19E08907D}" srcOrd="0" destOrd="0" presId="urn:microsoft.com/office/officeart/2005/8/layout/vList4"/>
    <dgm:cxn modelId="{AF8AD9C1-BF7B-4359-B6A0-771C920D7176}" type="presOf" srcId="{5B91D442-E790-4AA1-B5CF-3DAD87B7087F}" destId="{7BA8042C-5097-45BA-A9F9-DEA19E08907D}" srcOrd="0" destOrd="1" presId="urn:microsoft.com/office/officeart/2005/8/layout/vList4"/>
    <dgm:cxn modelId="{7DA7EDCA-F3E1-4095-9016-682393CAD4C2}" srcId="{82F3A5FB-EA2D-468E-BD3C-C2F4CBC32659}" destId="{5B91D442-E790-4AA1-B5CF-3DAD87B7087F}" srcOrd="0" destOrd="0" parTransId="{C9E431A8-028A-4219-925C-58931F1DFFE4}" sibTransId="{FCC220DE-E386-4B8D-BFC7-2D4CAC20F6EB}"/>
    <dgm:cxn modelId="{FA59EACB-3FFF-4AF5-B93B-F60CE64CD14B}" type="presOf" srcId="{6BA7BB51-EC28-4DFA-B213-A43C09D0E6D2}" destId="{A62A3FF2-0D4C-4865-9906-77325B9B468F}" srcOrd="0" destOrd="1" presId="urn:microsoft.com/office/officeart/2005/8/layout/vList4"/>
    <dgm:cxn modelId="{DAF571CE-5CC3-40BC-82D3-E172B410E51F}" srcId="{56707750-D65D-4187-84FB-A8B94B888B76}" destId="{A5D978C5-FE57-48F6-A81C-8B4FAFF3175F}" srcOrd="1" destOrd="0" parTransId="{81F33000-C2F6-42CE-8689-46331F89C0F2}" sibTransId="{526A239B-4FA3-43FF-90FC-935744FE0573}"/>
    <dgm:cxn modelId="{36A468D0-9F96-4CF8-A89C-CCCD55DCE1A6}" srcId="{1F004705-F55B-4093-9061-1A50A944F16F}" destId="{82F3A5FB-EA2D-468E-BD3C-C2F4CBC32659}" srcOrd="0" destOrd="0" parTransId="{A5F9BE2B-8C74-4712-BD8A-E7475A9CB27D}" sibTransId="{6BA76EE6-15DD-4DA6-80E1-1ED877E35EA3}"/>
    <dgm:cxn modelId="{9040A4D7-B3CE-4BAC-8798-C788C703FDB2}" type="presOf" srcId="{7B1E1522-66ED-47DA-BFE2-6B13D288FE11}" destId="{F283E8FD-EA6C-4627-8752-52432DB53FF8}" srcOrd="1" destOrd="3" presId="urn:microsoft.com/office/officeart/2005/8/layout/vList4"/>
    <dgm:cxn modelId="{EF47F0DB-7813-4CCC-99C3-5232BB6769E3}" type="presOf" srcId="{953563A9-9060-466B-918D-A8E079A513CE}" destId="{4182EC05-EF7B-42E8-B11A-9261826B37ED}" srcOrd="0" destOrd="1" presId="urn:microsoft.com/office/officeart/2005/8/layout/vList4"/>
    <dgm:cxn modelId="{01CF8CDE-0EDE-491C-916A-3C529E2253AF}" srcId="{1F004705-F55B-4093-9061-1A50A944F16F}" destId="{56707750-D65D-4187-84FB-A8B94B888B76}" srcOrd="2" destOrd="0" parTransId="{E2602579-00F2-40EB-8F19-95DD3E7EEA57}" sibTransId="{A77BB398-EBBC-4491-A73F-C738A91A20A6}"/>
    <dgm:cxn modelId="{24C042E4-1411-4064-9C2F-609D4C6E89BB}" srcId="{82F3A5FB-EA2D-468E-BD3C-C2F4CBC32659}" destId="{4EA6E8A8-F7E2-4D6D-95E1-81FD44236A30}" srcOrd="1" destOrd="0" parTransId="{995A7FF0-AEC2-4F1F-A644-3A1AE5F5FAFC}" sibTransId="{CEC8A717-D98C-47E3-82AE-DC178D9D2F3F}"/>
    <dgm:cxn modelId="{62F224E7-7663-4925-AD21-365DDA18DFBE}" type="presOf" srcId="{A5D978C5-FE57-48F6-A81C-8B4FAFF3175F}" destId="{F283E8FD-EA6C-4627-8752-52432DB53FF8}" srcOrd="1" destOrd="2" presId="urn:microsoft.com/office/officeart/2005/8/layout/vList4"/>
    <dgm:cxn modelId="{5B47FFEE-4F28-43AB-AB22-030165A36841}" type="presOf" srcId="{4EA6E8A8-F7E2-4D6D-95E1-81FD44236A30}" destId="{7BA8042C-5097-45BA-A9F9-DEA19E08907D}" srcOrd="0" destOrd="2" presId="urn:microsoft.com/office/officeart/2005/8/layout/vList4"/>
    <dgm:cxn modelId="{F4673CF9-B9FA-4CAF-833E-85648950F9AB}" type="presOf" srcId="{6BA7BB51-EC28-4DFA-B213-A43C09D0E6D2}" destId="{F283E8FD-EA6C-4627-8752-52432DB53FF8}" srcOrd="1" destOrd="1" presId="urn:microsoft.com/office/officeart/2005/8/layout/vList4"/>
    <dgm:cxn modelId="{E1778E3F-6EBA-48EB-BFD0-FB2FF32A71C6}" type="presParOf" srcId="{775C751E-3691-4449-9023-67595F08C62E}" destId="{0D3E9591-D78D-4F9F-88A3-607220966127}" srcOrd="0" destOrd="0" presId="urn:microsoft.com/office/officeart/2005/8/layout/vList4"/>
    <dgm:cxn modelId="{5025301E-461A-4F55-884C-4C1B313A473D}" type="presParOf" srcId="{0D3E9591-D78D-4F9F-88A3-607220966127}" destId="{7BA8042C-5097-45BA-A9F9-DEA19E08907D}" srcOrd="0" destOrd="0" presId="urn:microsoft.com/office/officeart/2005/8/layout/vList4"/>
    <dgm:cxn modelId="{09E6226C-7F9A-4C14-9E25-D1A8BF3EA657}" type="presParOf" srcId="{0D3E9591-D78D-4F9F-88A3-607220966127}" destId="{8BBC0CCD-8CBC-44D8-9E4D-55D8E21435E8}" srcOrd="1" destOrd="0" presId="urn:microsoft.com/office/officeart/2005/8/layout/vList4"/>
    <dgm:cxn modelId="{53E555AF-ED77-4894-A56A-46D69FD7ED43}" type="presParOf" srcId="{0D3E9591-D78D-4F9F-88A3-607220966127}" destId="{FECD1DAC-8D23-4492-8807-F0FE014587CA}" srcOrd="2" destOrd="0" presId="urn:microsoft.com/office/officeart/2005/8/layout/vList4"/>
    <dgm:cxn modelId="{0604A6EE-D0F8-4F8F-82EA-6BD4A63DD44B}" type="presParOf" srcId="{775C751E-3691-4449-9023-67595F08C62E}" destId="{CBC36588-1E86-4529-A368-15FB1017FE04}" srcOrd="1" destOrd="0" presId="urn:microsoft.com/office/officeart/2005/8/layout/vList4"/>
    <dgm:cxn modelId="{BC2D0BC7-9236-4E4F-B31C-8DA947676DB2}" type="presParOf" srcId="{775C751E-3691-4449-9023-67595F08C62E}" destId="{0686726A-BFD7-4A72-9413-00F02B95AA1D}" srcOrd="2" destOrd="0" presId="urn:microsoft.com/office/officeart/2005/8/layout/vList4"/>
    <dgm:cxn modelId="{E7D08536-EFA1-4062-8C45-606F7827C29B}" type="presParOf" srcId="{0686726A-BFD7-4A72-9413-00F02B95AA1D}" destId="{4182EC05-EF7B-42E8-B11A-9261826B37ED}" srcOrd="0" destOrd="0" presId="urn:microsoft.com/office/officeart/2005/8/layout/vList4"/>
    <dgm:cxn modelId="{46CE50AE-B0DE-4022-9CE0-A4CCD8E1AE3B}" type="presParOf" srcId="{0686726A-BFD7-4A72-9413-00F02B95AA1D}" destId="{00EBA697-B246-487B-930E-7435CB010CDB}" srcOrd="1" destOrd="0" presId="urn:microsoft.com/office/officeart/2005/8/layout/vList4"/>
    <dgm:cxn modelId="{601D5386-C0CF-4C36-963B-F56760B6296C}" type="presParOf" srcId="{0686726A-BFD7-4A72-9413-00F02B95AA1D}" destId="{3D031EF7-7EEC-452B-AF07-A63F8E52A049}" srcOrd="2" destOrd="0" presId="urn:microsoft.com/office/officeart/2005/8/layout/vList4"/>
    <dgm:cxn modelId="{26CE48F7-96C5-44E7-A14F-00B6BCEA6045}" type="presParOf" srcId="{775C751E-3691-4449-9023-67595F08C62E}" destId="{4C58F3C4-154E-4129-82F6-86BDD30C2F72}" srcOrd="3" destOrd="0" presId="urn:microsoft.com/office/officeart/2005/8/layout/vList4"/>
    <dgm:cxn modelId="{5D3E29D7-C5DB-4D25-A237-7999241E2B44}" type="presParOf" srcId="{775C751E-3691-4449-9023-67595F08C62E}" destId="{B836E8E3-A8A8-487C-8CA2-F2C829B8B1F5}" srcOrd="4" destOrd="0" presId="urn:microsoft.com/office/officeart/2005/8/layout/vList4"/>
    <dgm:cxn modelId="{5C6F28D8-A708-41C9-8DB0-49B3D1F25257}" type="presParOf" srcId="{B836E8E3-A8A8-487C-8CA2-F2C829B8B1F5}" destId="{A62A3FF2-0D4C-4865-9906-77325B9B468F}" srcOrd="0" destOrd="0" presId="urn:microsoft.com/office/officeart/2005/8/layout/vList4"/>
    <dgm:cxn modelId="{5F261FE6-0614-42E2-AAD3-CBCABCDD4A1D}" type="presParOf" srcId="{B836E8E3-A8A8-487C-8CA2-F2C829B8B1F5}" destId="{5F16FC5D-A624-46F8-8A7B-8608AEBEDD19}" srcOrd="1" destOrd="0" presId="urn:microsoft.com/office/officeart/2005/8/layout/vList4"/>
    <dgm:cxn modelId="{CF3E6E8A-486F-4FCE-A8F6-369647D1DAA2}" type="presParOf" srcId="{B836E8E3-A8A8-487C-8CA2-F2C829B8B1F5}" destId="{F283E8FD-EA6C-4627-8752-52432DB53FF8}"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A8042C-5097-45BA-A9F9-DEA19E08907D}">
      <dsp:nvSpPr>
        <dsp:cNvPr id="0" name=""/>
        <dsp:cNvSpPr/>
      </dsp:nvSpPr>
      <dsp:spPr>
        <a:xfrm>
          <a:off x="0" y="0"/>
          <a:ext cx="5805312" cy="1377824"/>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Calculations</a:t>
          </a:r>
        </a:p>
        <a:p>
          <a:pPr marL="171450" lvl="1" indent="-171450" algn="l" defTabSz="755650">
            <a:lnSpc>
              <a:spcPct val="90000"/>
            </a:lnSpc>
            <a:spcBef>
              <a:spcPct val="0"/>
            </a:spcBef>
            <a:spcAft>
              <a:spcPct val="15000"/>
            </a:spcAft>
            <a:buChar char="•"/>
          </a:pPr>
          <a:r>
            <a:rPr lang="en-US" sz="1700" kern="1200" dirty="0"/>
            <a:t>DAX Measures</a:t>
          </a:r>
        </a:p>
        <a:p>
          <a:pPr marL="171450" lvl="1" indent="-171450" algn="l" defTabSz="755650">
            <a:lnSpc>
              <a:spcPct val="90000"/>
            </a:lnSpc>
            <a:spcBef>
              <a:spcPct val="0"/>
            </a:spcBef>
            <a:spcAft>
              <a:spcPct val="15000"/>
            </a:spcAft>
            <a:buChar char="•"/>
          </a:pPr>
          <a:endParaRPr lang="en-US" sz="1700" kern="1200" dirty="0"/>
        </a:p>
      </dsp:txBody>
      <dsp:txXfrm>
        <a:off x="1298844" y="0"/>
        <a:ext cx="4506467" cy="1377824"/>
      </dsp:txXfrm>
    </dsp:sp>
    <dsp:sp modelId="{8BBC0CCD-8CBC-44D8-9E4D-55D8E21435E8}">
      <dsp:nvSpPr>
        <dsp:cNvPr id="0" name=""/>
        <dsp:cNvSpPr/>
      </dsp:nvSpPr>
      <dsp:spPr>
        <a:xfrm>
          <a:off x="137782" y="137782"/>
          <a:ext cx="1161062" cy="1102259"/>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8000" r="-28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82EC05-EF7B-42E8-B11A-9261826B37ED}">
      <dsp:nvSpPr>
        <dsp:cNvPr id="0" name=""/>
        <dsp:cNvSpPr/>
      </dsp:nvSpPr>
      <dsp:spPr>
        <a:xfrm>
          <a:off x="0" y="1515607"/>
          <a:ext cx="5805312" cy="1377824"/>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Data Model</a:t>
          </a:r>
        </a:p>
        <a:p>
          <a:pPr marL="171450" lvl="1" indent="-171450" algn="l" defTabSz="755650">
            <a:lnSpc>
              <a:spcPct val="90000"/>
            </a:lnSpc>
            <a:spcBef>
              <a:spcPct val="0"/>
            </a:spcBef>
            <a:spcAft>
              <a:spcPct val="15000"/>
            </a:spcAft>
            <a:buChar char="•"/>
          </a:pPr>
          <a:r>
            <a:rPr lang="en-US" sz="1700" kern="1200" dirty="0"/>
            <a:t>Hierarchies, Metadata</a:t>
          </a:r>
        </a:p>
        <a:p>
          <a:pPr marL="171450" lvl="1" indent="-171450" algn="l" defTabSz="755650">
            <a:lnSpc>
              <a:spcPct val="90000"/>
            </a:lnSpc>
            <a:spcBef>
              <a:spcPct val="0"/>
            </a:spcBef>
            <a:spcAft>
              <a:spcPct val="15000"/>
            </a:spcAft>
            <a:buChar char="•"/>
          </a:pPr>
          <a:r>
            <a:rPr lang="en-US" sz="1700" kern="1200" dirty="0"/>
            <a:t>Relationships</a:t>
          </a:r>
        </a:p>
        <a:p>
          <a:pPr marL="171450" lvl="1" indent="-171450" algn="l" defTabSz="755650">
            <a:lnSpc>
              <a:spcPct val="90000"/>
            </a:lnSpc>
            <a:spcBef>
              <a:spcPct val="0"/>
            </a:spcBef>
            <a:spcAft>
              <a:spcPct val="15000"/>
            </a:spcAft>
            <a:buChar char="•"/>
          </a:pPr>
          <a:r>
            <a:rPr lang="en-US" sz="1700" kern="1200" dirty="0"/>
            <a:t>Tables, Columns</a:t>
          </a:r>
        </a:p>
      </dsp:txBody>
      <dsp:txXfrm>
        <a:off x="1298844" y="1515607"/>
        <a:ext cx="4506467" cy="1377824"/>
      </dsp:txXfrm>
    </dsp:sp>
    <dsp:sp modelId="{00EBA697-B246-487B-930E-7435CB010CDB}">
      <dsp:nvSpPr>
        <dsp:cNvPr id="0" name=""/>
        <dsp:cNvSpPr/>
      </dsp:nvSpPr>
      <dsp:spPr>
        <a:xfrm>
          <a:off x="137782" y="1653389"/>
          <a:ext cx="1161062" cy="1102259"/>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0000" r="-50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2A3FF2-0D4C-4865-9906-77325B9B468F}">
      <dsp:nvSpPr>
        <dsp:cNvPr id="0" name=""/>
        <dsp:cNvSpPr/>
      </dsp:nvSpPr>
      <dsp:spPr>
        <a:xfrm>
          <a:off x="0" y="3031214"/>
          <a:ext cx="5805312" cy="1377824"/>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Queries</a:t>
          </a:r>
        </a:p>
        <a:p>
          <a:pPr marL="171450" lvl="1" indent="-171450" algn="l" defTabSz="755650">
            <a:lnSpc>
              <a:spcPct val="90000"/>
            </a:lnSpc>
            <a:spcBef>
              <a:spcPct val="0"/>
            </a:spcBef>
            <a:spcAft>
              <a:spcPct val="15000"/>
            </a:spcAft>
            <a:buChar char="•"/>
          </a:pPr>
          <a:r>
            <a:rPr lang="en-US" sz="1700" kern="1200" dirty="0"/>
            <a:t>Tables, Columns</a:t>
          </a:r>
        </a:p>
        <a:p>
          <a:pPr marL="171450" lvl="1" indent="-171450" algn="l" defTabSz="755650">
            <a:lnSpc>
              <a:spcPct val="90000"/>
            </a:lnSpc>
            <a:spcBef>
              <a:spcPct val="0"/>
            </a:spcBef>
            <a:spcAft>
              <a:spcPct val="15000"/>
            </a:spcAft>
            <a:buChar char="•"/>
          </a:pPr>
          <a:r>
            <a:rPr lang="en-US" sz="1700" kern="1200" dirty="0"/>
            <a:t>Transformations (Optionally)</a:t>
          </a:r>
        </a:p>
        <a:p>
          <a:pPr marL="171450" lvl="1" indent="-171450" algn="l" defTabSz="755650">
            <a:lnSpc>
              <a:spcPct val="90000"/>
            </a:lnSpc>
            <a:spcBef>
              <a:spcPct val="0"/>
            </a:spcBef>
            <a:spcAft>
              <a:spcPct val="15000"/>
            </a:spcAft>
            <a:buChar char="•"/>
          </a:pPr>
          <a:r>
            <a:rPr lang="en-US" sz="1700" kern="1200" dirty="0"/>
            <a:t>Data Source</a:t>
          </a:r>
        </a:p>
      </dsp:txBody>
      <dsp:txXfrm>
        <a:off x="1298844" y="3031214"/>
        <a:ext cx="4506467" cy="1377824"/>
      </dsp:txXfrm>
    </dsp:sp>
    <dsp:sp modelId="{5F16FC5D-A624-46F8-8A7B-8608AEBEDD19}">
      <dsp:nvSpPr>
        <dsp:cNvPr id="0" name=""/>
        <dsp:cNvSpPr/>
      </dsp:nvSpPr>
      <dsp:spPr>
        <a:xfrm>
          <a:off x="137782" y="3168996"/>
          <a:ext cx="1161062" cy="1102259"/>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6000" r="-16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B72483-1EB8-48DE-8F91-2AC7ACA738FF}" type="datetimeFigureOut">
              <a:rPr lang="en-US" smtClean="0"/>
              <a:t>9/23/2017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1BD5D7-8E01-459B-9CB4-F1F24CC9B359}" type="slidenum">
              <a:rPr lang="en-US" smtClean="0"/>
              <a:t>‹#›</a:t>
            </a:fld>
            <a:endParaRPr lang="en-US"/>
          </a:p>
        </p:txBody>
      </p:sp>
    </p:spTree>
    <p:extLst>
      <p:ext uri="{BB962C8B-B14F-4D97-AF65-F5344CB8AC3E}">
        <p14:creationId xmlns:p14="http://schemas.microsoft.com/office/powerpoint/2010/main" val="446359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Quick Note: by SSAS I’m exclusively speaking about SSAS Tabular (and Power BI) (not multidimensional and not Tabular 2014 or earlier)</a:t>
            </a:r>
          </a:p>
          <a:p>
            <a:pPr lvl="1"/>
            <a:r>
              <a:rPr lang="en-US" sz="1200" kern="1200" dirty="0">
                <a:solidFill>
                  <a:schemeClr val="tx1"/>
                </a:solidFill>
                <a:effectLst/>
                <a:latin typeface="+mn-lt"/>
                <a:ea typeface="+mn-ea"/>
                <a:cs typeface="+mn-cs"/>
              </a:rPr>
              <a:t>SSAS Tabular 2016 or later you can implement these patterns is the default installation in SSAS 2017</a:t>
            </a:r>
          </a:p>
          <a:p>
            <a:pPr lvl="1"/>
            <a:r>
              <a:rPr lang="en-US" sz="1200" kern="1200" dirty="0">
                <a:solidFill>
                  <a:schemeClr val="tx1"/>
                </a:solidFill>
                <a:effectLst/>
                <a:latin typeface="+mn-lt"/>
                <a:ea typeface="+mn-ea"/>
                <a:cs typeface="+mn-cs"/>
              </a:rPr>
              <a:t>Considered ‘strategic’ for Microsoft given alignment with Power BI (same engine)Note that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is also strategic </a:t>
            </a:r>
          </a:p>
          <a:p>
            <a:pPr marL="0" indent="0">
              <a:buNone/>
            </a:pPr>
            <a:endParaRPr lang="en-US" b="1" dirty="0"/>
          </a:p>
          <a:p>
            <a:pPr lvl="0"/>
            <a:r>
              <a:rPr lang="en-US" sz="1200" b="1" kern="1200" dirty="0">
                <a:solidFill>
                  <a:schemeClr val="tx1"/>
                </a:solidFill>
                <a:effectLst/>
                <a:latin typeface="+mn-lt"/>
                <a:ea typeface="+mn-ea"/>
                <a:cs typeface="+mn-cs"/>
              </a:rPr>
              <a:t>Relationship Fundamentals</a:t>
            </a:r>
            <a:r>
              <a:rPr lang="en-US" sz="1200" kern="1200" dirty="0">
                <a:solidFill>
                  <a:schemeClr val="tx1"/>
                </a:solidFill>
                <a:effectLst/>
                <a:latin typeface="+mn-lt"/>
                <a:ea typeface="+mn-ea"/>
                <a:cs typeface="+mn-cs"/>
              </a:rPr>
              <a:t>: </a:t>
            </a:r>
          </a:p>
          <a:p>
            <a:pPr lvl="1"/>
            <a:r>
              <a:rPr lang="en-US" sz="1200" kern="1200" dirty="0">
                <a:solidFill>
                  <a:schemeClr val="tx1"/>
                </a:solidFill>
                <a:effectLst/>
                <a:latin typeface="+mn-lt"/>
                <a:ea typeface="+mn-ea"/>
                <a:cs typeface="+mn-cs"/>
              </a:rPr>
              <a:t>what are the rules of relationships</a:t>
            </a:r>
          </a:p>
          <a:p>
            <a:pPr lvl="2"/>
            <a:r>
              <a:rPr lang="en-US" sz="1200" kern="1200" dirty="0">
                <a:solidFill>
                  <a:schemeClr val="tx1"/>
                </a:solidFill>
                <a:effectLst/>
                <a:latin typeface="+mn-lt"/>
                <a:ea typeface="+mn-ea"/>
                <a:cs typeface="+mn-cs"/>
              </a:rPr>
              <a:t>row identity, ambiguous relationships, active vs. inactive relationships, </a:t>
            </a:r>
          </a:p>
          <a:p>
            <a:pPr lvl="2"/>
            <a:r>
              <a:rPr lang="en-US" sz="1200" kern="1200" dirty="0">
                <a:solidFill>
                  <a:schemeClr val="tx1"/>
                </a:solidFill>
                <a:effectLst/>
                <a:latin typeface="+mn-lt"/>
                <a:ea typeface="+mn-ea"/>
                <a:cs typeface="+mn-cs"/>
              </a:rPr>
              <a:t>how they impact filter context</a:t>
            </a:r>
          </a:p>
          <a:p>
            <a:pPr lvl="0"/>
            <a:r>
              <a:rPr lang="en-US" sz="1200" b="1" kern="1200" dirty="0">
                <a:solidFill>
                  <a:schemeClr val="tx1"/>
                </a:solidFill>
                <a:effectLst/>
                <a:latin typeface="+mn-lt"/>
                <a:ea typeface="+mn-ea"/>
                <a:cs typeface="+mn-cs"/>
              </a:rPr>
              <a:t>Bidirectional Relationships:</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Flow filter context from the many side of a relationship to the one side</a:t>
            </a:r>
          </a:p>
          <a:p>
            <a:pPr lvl="2"/>
            <a:r>
              <a:rPr lang="en-US" sz="1200" kern="1200" dirty="0">
                <a:solidFill>
                  <a:schemeClr val="tx1"/>
                </a:solidFill>
                <a:effectLst/>
                <a:latin typeface="+mn-lt"/>
                <a:ea typeface="+mn-ea"/>
                <a:cs typeface="+mn-cs"/>
              </a:rPr>
              <a:t>What are some use cases and some anti-patterns for that</a:t>
            </a:r>
          </a:p>
          <a:p>
            <a:pPr lvl="1"/>
            <a:r>
              <a:rPr lang="en-US" sz="1200" kern="1200" dirty="0">
                <a:solidFill>
                  <a:schemeClr val="tx1"/>
                </a:solidFill>
                <a:effectLst/>
                <a:latin typeface="+mn-lt"/>
                <a:ea typeface="+mn-ea"/>
                <a:cs typeface="+mn-cs"/>
              </a:rPr>
              <a:t>Invoke via DAX functions as well</a:t>
            </a:r>
          </a:p>
          <a:p>
            <a:pPr lvl="0"/>
            <a:r>
              <a:rPr lang="en-US" sz="1200" b="1" kern="1200" dirty="0">
                <a:solidFill>
                  <a:schemeClr val="tx1"/>
                </a:solidFill>
                <a:effectLst/>
                <a:latin typeface="+mn-lt"/>
                <a:ea typeface="+mn-ea"/>
                <a:cs typeface="+mn-cs"/>
              </a:rPr>
              <a:t>Dimension Measures: </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Simple pattern: count of customers or distinct customers: </a:t>
            </a:r>
          </a:p>
          <a:p>
            <a:pPr lvl="2"/>
            <a:r>
              <a:rPr lang="en-US" sz="1200" kern="1200" dirty="0">
                <a:solidFill>
                  <a:schemeClr val="tx1"/>
                </a:solidFill>
                <a:effectLst/>
                <a:latin typeface="+mn-lt"/>
                <a:ea typeface="+mn-ea"/>
                <a:cs typeface="+mn-cs"/>
              </a:rPr>
              <a:t>who’ve bought and those who haven’t </a:t>
            </a:r>
          </a:p>
          <a:p>
            <a:pPr lvl="2"/>
            <a:r>
              <a:rPr lang="en-US" sz="1200" kern="1200" dirty="0">
                <a:solidFill>
                  <a:schemeClr val="tx1"/>
                </a:solidFill>
                <a:effectLst/>
                <a:latin typeface="+mn-lt"/>
                <a:ea typeface="+mn-ea"/>
                <a:cs typeface="+mn-cs"/>
              </a:rPr>
              <a:t>slowly changing dimension ETL with multiple rows per customer  </a:t>
            </a:r>
          </a:p>
          <a:p>
            <a:pPr lvl="0"/>
            <a:r>
              <a:rPr lang="en-US" sz="1200" b="1" kern="1200" dirty="0">
                <a:solidFill>
                  <a:schemeClr val="tx1"/>
                </a:solidFill>
                <a:effectLst/>
                <a:latin typeface="+mn-lt"/>
                <a:ea typeface="+mn-ea"/>
                <a:cs typeface="+mn-cs"/>
              </a:rPr>
              <a:t>Actual vs. Plan/Budget: </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Very valuable and common analysis but of course the Plan fact table is at a different granularity </a:t>
            </a:r>
          </a:p>
          <a:p>
            <a:pPr lvl="1"/>
            <a:r>
              <a:rPr lang="en-US" sz="1200" kern="1200" dirty="0">
                <a:solidFill>
                  <a:schemeClr val="tx1"/>
                </a:solidFill>
                <a:effectLst/>
                <a:latin typeface="+mn-lt"/>
                <a:ea typeface="+mn-ea"/>
                <a:cs typeface="+mn-cs"/>
              </a:rPr>
              <a:t>We have two examples: one with physical relationships (more tables) another is virtual (all DAX)</a:t>
            </a:r>
          </a:p>
          <a:p>
            <a:pPr lvl="0"/>
            <a:r>
              <a:rPr lang="en-US" sz="1200" b="1" kern="1200" dirty="0">
                <a:solidFill>
                  <a:schemeClr val="tx1"/>
                </a:solidFill>
                <a:effectLst/>
                <a:latin typeface="+mn-lt"/>
                <a:ea typeface="+mn-ea"/>
                <a:cs typeface="+mn-cs"/>
              </a:rPr>
              <a:t>Dynamic Row-level Security (RLS)</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 user connects to the dataset and based on their identity a security filter context is applied</a:t>
            </a:r>
          </a:p>
          <a:p>
            <a:pPr lvl="1"/>
            <a:r>
              <a:rPr lang="en-US" sz="1200" kern="1200" dirty="0">
                <a:solidFill>
                  <a:schemeClr val="tx1"/>
                </a:solidFill>
                <a:effectLst/>
                <a:latin typeface="+mn-lt"/>
                <a:ea typeface="+mn-ea"/>
                <a:cs typeface="+mn-cs"/>
              </a:rPr>
              <a:t>A great use case for bidirectional relationships</a:t>
            </a:r>
          </a:p>
          <a:p>
            <a:pPr lvl="0"/>
            <a:r>
              <a:rPr lang="en-US" sz="1200" b="1" kern="1200" dirty="0">
                <a:solidFill>
                  <a:schemeClr val="tx1"/>
                </a:solidFill>
                <a:effectLst/>
                <a:latin typeface="+mn-lt"/>
                <a:ea typeface="+mn-ea"/>
                <a:cs typeface="+mn-cs"/>
              </a:rPr>
              <a:t>Virtual Relationship Pattern</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I can’t create a physical relationship in the model so we handle it with DAX</a:t>
            </a:r>
          </a:p>
          <a:p>
            <a:pPr lvl="0"/>
            <a:r>
              <a:rPr lang="en-US" sz="1200" b="1" kern="1200" dirty="0">
                <a:solidFill>
                  <a:schemeClr val="tx1"/>
                </a:solidFill>
                <a:effectLst/>
                <a:latin typeface="+mn-lt"/>
                <a:ea typeface="+mn-ea"/>
                <a:cs typeface="+mn-cs"/>
              </a:rPr>
              <a:t>Many to Many Relationships</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 primary use case of bidirectional relationships</a:t>
            </a:r>
          </a:p>
          <a:p>
            <a:pPr lvl="1"/>
            <a:r>
              <a:rPr lang="en-US" sz="1200" kern="1200" dirty="0">
                <a:solidFill>
                  <a:schemeClr val="tx1"/>
                </a:solidFill>
                <a:effectLst/>
                <a:latin typeface="+mn-lt"/>
                <a:ea typeface="+mn-ea"/>
                <a:cs typeface="+mn-cs"/>
              </a:rPr>
              <a:t>Many accounts for a customer and many customers for an account</a:t>
            </a:r>
          </a:p>
          <a:p>
            <a:pPr marL="0" indent="0">
              <a:buNone/>
            </a:pPr>
            <a:endParaRPr lang="en-US" b="1" dirty="0"/>
          </a:p>
        </p:txBody>
      </p:sp>
      <p:sp>
        <p:nvSpPr>
          <p:cNvPr id="4" name="Slide Number Placeholder 3"/>
          <p:cNvSpPr>
            <a:spLocks noGrp="1"/>
          </p:cNvSpPr>
          <p:nvPr>
            <p:ph type="sldNum" sz="quarter" idx="10"/>
          </p:nvPr>
        </p:nvSpPr>
        <p:spPr/>
        <p:txBody>
          <a:bodyPr/>
          <a:lstStyle/>
          <a:p>
            <a:fld id="{52683261-039C-4C2D-9C83-052ADC55F0AC}" type="slidenum">
              <a:rPr lang="en-US" smtClean="0"/>
              <a:t>2</a:t>
            </a:fld>
            <a:endParaRPr lang="en-US"/>
          </a:p>
        </p:txBody>
      </p:sp>
    </p:spTree>
    <p:extLst>
      <p:ext uri="{BB962C8B-B14F-4D97-AF65-F5344CB8AC3E}">
        <p14:creationId xmlns:p14="http://schemas.microsoft.com/office/powerpoint/2010/main" val="494933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Basically 15-20 minutes for Part I or the basics and then we’ll dive into all these 7 patterns</a:t>
            </a:r>
          </a:p>
          <a:p>
            <a:pPr lvl="1"/>
            <a:r>
              <a:rPr lang="en-US" sz="1200" kern="1200" dirty="0">
                <a:solidFill>
                  <a:schemeClr val="tx1"/>
                </a:solidFill>
                <a:effectLst/>
                <a:latin typeface="+mn-lt"/>
                <a:ea typeface="+mn-ea"/>
                <a:cs typeface="+mn-cs"/>
              </a:rPr>
              <a:t>What’s in a dataset? There’s much more than just Relationships</a:t>
            </a:r>
          </a:p>
          <a:p>
            <a:pPr lvl="1"/>
            <a:r>
              <a:rPr lang="en-US" sz="1200" kern="1200" dirty="0">
                <a:solidFill>
                  <a:schemeClr val="tx1"/>
                </a:solidFill>
                <a:effectLst/>
                <a:latin typeface="+mn-lt"/>
                <a:ea typeface="+mn-ea"/>
                <a:cs typeface="+mn-cs"/>
              </a:rPr>
              <a:t>Import vs.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 this is going to be the question </a:t>
            </a:r>
          </a:p>
          <a:p>
            <a:pPr lvl="0"/>
            <a:r>
              <a:rPr lang="en-US" sz="1200" kern="1200" dirty="0">
                <a:solidFill>
                  <a:schemeClr val="tx1"/>
                </a:solidFill>
                <a:effectLst/>
                <a:latin typeface="+mn-lt"/>
                <a:ea typeface="+mn-ea"/>
                <a:cs typeface="+mn-cs"/>
              </a:rPr>
              <a:t>We’ll start out briefly with Datasets (or ‘Data Models’ (or ‘cubes’)) in Power BI </a:t>
            </a:r>
          </a:p>
          <a:p>
            <a:pPr lvl="1"/>
            <a:r>
              <a:rPr lang="en-US" sz="1200" kern="1200" dirty="0">
                <a:solidFill>
                  <a:schemeClr val="tx1"/>
                </a:solidFill>
                <a:effectLst/>
                <a:latin typeface="+mn-lt"/>
                <a:ea typeface="+mn-ea"/>
                <a:cs typeface="+mn-cs"/>
              </a:rPr>
              <a:t>We have two types of datasets or models and the relationships we define will be implemented differently based on the model we choose </a:t>
            </a:r>
          </a:p>
          <a:p>
            <a:pPr lvl="2"/>
            <a:r>
              <a:rPr lang="en-US" sz="1200" kern="1200" dirty="0">
                <a:solidFill>
                  <a:schemeClr val="tx1"/>
                </a:solidFill>
                <a:effectLst/>
                <a:latin typeface="+mn-lt"/>
                <a:ea typeface="+mn-ea"/>
                <a:cs typeface="+mn-cs"/>
              </a:rPr>
              <a:t>Inner Join SQL Query based on the SQL Views we have for our model or is there an relationship structure stored in the dataset in-memory that gets processed</a:t>
            </a:r>
          </a:p>
          <a:p>
            <a:pPr lvl="0"/>
            <a:r>
              <a:rPr lang="en-US" sz="1200" kern="1200" dirty="0">
                <a:solidFill>
                  <a:schemeClr val="tx1"/>
                </a:solidFill>
                <a:effectLst/>
                <a:latin typeface="+mn-lt"/>
                <a:ea typeface="+mn-ea"/>
                <a:cs typeface="+mn-cs"/>
              </a:rPr>
              <a:t>Patterns</a:t>
            </a:r>
          </a:p>
          <a:p>
            <a:pPr lvl="1"/>
            <a:r>
              <a:rPr lang="en-US" sz="1200" kern="1200" dirty="0">
                <a:solidFill>
                  <a:schemeClr val="tx1"/>
                </a:solidFill>
                <a:effectLst/>
                <a:latin typeface="+mn-lt"/>
                <a:ea typeface="+mn-ea"/>
                <a:cs typeface="+mn-cs"/>
              </a:rPr>
              <a:t>Seven distinct relationship patterns here</a:t>
            </a:r>
          </a:p>
          <a:p>
            <a:pPr lvl="1"/>
            <a:r>
              <a:rPr lang="en-US" sz="1200" kern="1200" dirty="0">
                <a:solidFill>
                  <a:schemeClr val="tx1"/>
                </a:solidFill>
                <a:effectLst/>
                <a:latin typeface="+mn-lt"/>
                <a:ea typeface="+mn-ea"/>
                <a:cs typeface="+mn-cs"/>
              </a:rPr>
              <a:t>The first 3 should be relatively clean/straightforward</a:t>
            </a:r>
          </a:p>
          <a:p>
            <a:pPr lvl="1"/>
            <a:r>
              <a:rPr lang="en-US" sz="1200" kern="1200" dirty="0">
                <a:solidFill>
                  <a:schemeClr val="tx1"/>
                </a:solidFill>
                <a:effectLst/>
                <a:latin typeface="+mn-lt"/>
                <a:ea typeface="+mn-ea"/>
                <a:cs typeface="+mn-cs"/>
              </a:rPr>
              <a:t>The next 4 a little more complex because:</a:t>
            </a:r>
          </a:p>
          <a:p>
            <a:pPr lvl="2"/>
            <a:r>
              <a:rPr lang="en-US" sz="1200" kern="1200" dirty="0">
                <a:solidFill>
                  <a:schemeClr val="tx1"/>
                </a:solidFill>
                <a:effectLst/>
                <a:latin typeface="+mn-lt"/>
                <a:ea typeface="+mn-ea"/>
                <a:cs typeface="+mn-cs"/>
              </a:rPr>
              <a:t>Use a combination of both single and bidirectional</a:t>
            </a:r>
          </a:p>
          <a:p>
            <a:pPr lvl="2"/>
            <a:r>
              <a:rPr lang="en-US" sz="1200" kern="1200" dirty="0">
                <a:solidFill>
                  <a:schemeClr val="tx1"/>
                </a:solidFill>
                <a:effectLst/>
                <a:latin typeface="+mn-lt"/>
                <a:ea typeface="+mn-ea"/>
                <a:cs typeface="+mn-cs"/>
              </a:rPr>
              <a:t>Use some DAX code as well to implement</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3</a:t>
            </a:fld>
            <a:endParaRPr lang="en-US"/>
          </a:p>
        </p:txBody>
      </p:sp>
    </p:spTree>
    <p:extLst>
      <p:ext uri="{BB962C8B-B14F-4D97-AF65-F5344CB8AC3E}">
        <p14:creationId xmlns:p14="http://schemas.microsoft.com/office/powerpoint/2010/main" val="1048186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Boston PUG Leader – Monthly Meetings</a:t>
            </a:r>
          </a:p>
          <a:p>
            <a:pPr marL="171450" indent="-171450">
              <a:buFont typeface="Arial" panose="020B0604020202020204" pitchFamily="34" charset="0"/>
              <a:buChar char="•"/>
            </a:pPr>
            <a:r>
              <a:rPr lang="en-US" dirty="0"/>
              <a:t>Consultant Frontline Analytics</a:t>
            </a:r>
          </a:p>
          <a:p>
            <a:pPr marL="171450" indent="-171450">
              <a:buFont typeface="Arial" panose="020B0604020202020204" pitchFamily="34" charset="0"/>
              <a:buChar char="•"/>
            </a:pPr>
            <a:r>
              <a:rPr lang="en-US" dirty="0"/>
              <a:t>Author: </a:t>
            </a:r>
          </a:p>
          <a:p>
            <a:pPr marL="628650" lvl="1" indent="-171450">
              <a:buFont typeface="Arial" panose="020B0604020202020204" pitchFamily="34" charset="0"/>
              <a:buChar char="•"/>
            </a:pPr>
            <a:r>
              <a:rPr lang="en-US" dirty="0"/>
              <a:t>Cookbook coming out in a couple weeks</a:t>
            </a:r>
          </a:p>
          <a:p>
            <a:pPr marL="628650" lvl="1"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4</a:t>
            </a:fld>
            <a:endParaRPr lang="en-US"/>
          </a:p>
        </p:txBody>
      </p:sp>
    </p:spTree>
    <p:extLst>
      <p:ext uri="{BB962C8B-B14F-4D97-AF65-F5344CB8AC3E}">
        <p14:creationId xmlns:p14="http://schemas.microsoft.com/office/powerpoint/2010/main" val="4064618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By dataset I really mean an SSAS Tabular model, or a ‘cube’, that serves as a platform for many reports </a:t>
            </a:r>
          </a:p>
          <a:p>
            <a:r>
              <a:rPr lang="en-US" sz="1200" kern="1200" dirty="0">
                <a:solidFill>
                  <a:schemeClr val="tx1"/>
                </a:solidFill>
                <a:effectLst/>
                <a:latin typeface="+mn-lt"/>
                <a:ea typeface="+mn-ea"/>
                <a:cs typeface="+mn-cs"/>
              </a:rPr>
              <a:t>	Normally when you see PBIX files you think of reports and dashboards; not row level security</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A Power BI Desktop file can be a report but it can also be a dataset (or data model, could call it cube)</a:t>
            </a:r>
          </a:p>
          <a:p>
            <a:pPr lvl="1"/>
            <a:r>
              <a:rPr lang="en-US" sz="1200" kern="1200" dirty="0">
                <a:solidFill>
                  <a:schemeClr val="tx1"/>
                </a:solidFill>
                <a:effectLst/>
                <a:latin typeface="+mn-lt"/>
                <a:ea typeface="+mn-ea"/>
                <a:cs typeface="+mn-cs"/>
              </a:rPr>
              <a:t>I have four files open – two are reports and two are datasets</a:t>
            </a:r>
          </a:p>
          <a:p>
            <a:pPr lvl="1"/>
            <a:r>
              <a:rPr lang="en-US" sz="1200" kern="1200" dirty="0">
                <a:solidFill>
                  <a:schemeClr val="tx1"/>
                </a:solidFill>
                <a:effectLst/>
                <a:latin typeface="+mn-lt"/>
                <a:ea typeface="+mn-ea"/>
                <a:cs typeface="+mn-cs"/>
              </a:rPr>
              <a:t>Reports: only the visual layer (and local measure)</a:t>
            </a:r>
          </a:p>
          <a:p>
            <a:pPr lvl="1"/>
            <a:r>
              <a:rPr lang="en-US" sz="1200" kern="1200" dirty="0">
                <a:solidFill>
                  <a:schemeClr val="tx1"/>
                </a:solidFill>
                <a:effectLst/>
                <a:latin typeface="+mn-lt"/>
                <a:ea typeface="+mn-ea"/>
                <a:cs typeface="+mn-cs"/>
              </a:rPr>
              <a:t>Dataset: relationships view, data access view, security roles </a:t>
            </a:r>
          </a:p>
          <a:p>
            <a:pPr lvl="0"/>
            <a:r>
              <a:rPr lang="en-US" sz="1200" kern="1200" dirty="0">
                <a:solidFill>
                  <a:schemeClr val="tx1"/>
                </a:solidFill>
                <a:effectLst/>
                <a:latin typeface="+mn-lt"/>
                <a:ea typeface="+mn-ea"/>
                <a:cs typeface="+mn-cs"/>
              </a:rPr>
              <a:t>By Report, we exclusively mean the visualization layer (and maybe some local measures)</a:t>
            </a:r>
          </a:p>
          <a:p>
            <a:pPr lvl="1"/>
            <a:r>
              <a:rPr lang="en-US" sz="1200" kern="1200" dirty="0">
                <a:solidFill>
                  <a:schemeClr val="tx1"/>
                </a:solidFill>
                <a:effectLst/>
                <a:latin typeface="+mn-lt"/>
                <a:ea typeface="+mn-ea"/>
                <a:cs typeface="+mn-cs"/>
              </a:rPr>
              <a:t>the last thing you would want is to have many reports with their own dataset (chaos, misuse of resource)</a:t>
            </a:r>
          </a:p>
          <a:p>
            <a:pPr lvl="1"/>
            <a:r>
              <a:rPr lang="en-US" sz="1200" kern="1200" dirty="0">
                <a:solidFill>
                  <a:schemeClr val="tx1"/>
                </a:solidFill>
                <a:effectLst/>
                <a:latin typeface="+mn-lt"/>
                <a:ea typeface="+mn-ea"/>
                <a:cs typeface="+mn-cs"/>
              </a:rPr>
              <a:t>or dashboards that are in effect built on top of many datasets</a:t>
            </a:r>
          </a:p>
          <a:p>
            <a:pPr lvl="0"/>
            <a:r>
              <a:rPr lang="en-US" sz="1200" kern="1200" dirty="0">
                <a:solidFill>
                  <a:schemeClr val="tx1"/>
                </a:solidFill>
                <a:effectLst/>
                <a:latin typeface="+mn-lt"/>
                <a:ea typeface="+mn-ea"/>
                <a:cs typeface="+mn-cs"/>
              </a:rPr>
              <a:t>Three layers of datasets (what are we building on top of?)</a:t>
            </a:r>
          </a:p>
          <a:p>
            <a:pPr lvl="1"/>
            <a:r>
              <a:rPr lang="en-US" sz="1200" kern="1200" dirty="0">
                <a:solidFill>
                  <a:schemeClr val="tx1"/>
                </a:solidFill>
                <a:effectLst/>
                <a:latin typeface="+mn-lt"/>
                <a:ea typeface="+mn-ea"/>
                <a:cs typeface="+mn-cs"/>
              </a:rPr>
              <a:t>M Queries either land data into the data model or, if DQ, it only defines the semantic layer </a:t>
            </a:r>
          </a:p>
          <a:p>
            <a:pPr lvl="1"/>
            <a:r>
              <a:rPr lang="en-US" sz="1200" kern="1200" dirty="0">
                <a:solidFill>
                  <a:schemeClr val="tx1"/>
                </a:solidFill>
                <a:effectLst/>
                <a:latin typeface="+mn-lt"/>
                <a:ea typeface="+mn-ea"/>
                <a:cs typeface="+mn-cs"/>
              </a:rPr>
              <a:t>Relationships make the model powerful useful, filters just flow across</a:t>
            </a:r>
          </a:p>
          <a:p>
            <a:pPr lvl="1"/>
            <a:r>
              <a:rPr lang="en-US" sz="1200" kern="1200" dirty="0">
                <a:solidFill>
                  <a:schemeClr val="tx1"/>
                </a:solidFill>
                <a:effectLst/>
                <a:latin typeface="+mn-lt"/>
                <a:ea typeface="+mn-ea"/>
                <a:cs typeface="+mn-cs"/>
              </a:rPr>
              <a:t>then we build calculations that take advantage of this model, sometimes add to it, overwrite it, </a:t>
            </a:r>
            <a:r>
              <a:rPr lang="en-US" sz="1200" kern="1200" dirty="0" err="1">
                <a:solidFill>
                  <a:schemeClr val="tx1"/>
                </a:solidFill>
                <a:effectLst/>
                <a:latin typeface="+mn-lt"/>
                <a:ea typeface="+mn-ea"/>
                <a:cs typeface="+mn-cs"/>
              </a:rPr>
              <a:t>etc</a:t>
            </a:r>
            <a:endParaRPr lang="en-US" sz="1200" kern="1200" dirty="0">
              <a:solidFill>
                <a:schemeClr val="tx1"/>
              </a:solidFill>
              <a:effectLst/>
              <a:latin typeface="+mn-lt"/>
              <a:ea typeface="+mn-ea"/>
              <a:cs typeface="+mn-cs"/>
            </a:endParaRPr>
          </a:p>
          <a:p>
            <a:r>
              <a:rPr lang="en-US" dirty="0"/>
              <a:t>	</a:t>
            </a:r>
          </a:p>
        </p:txBody>
      </p:sp>
      <p:sp>
        <p:nvSpPr>
          <p:cNvPr id="4" name="Slide Number Placeholder 3"/>
          <p:cNvSpPr>
            <a:spLocks noGrp="1"/>
          </p:cNvSpPr>
          <p:nvPr>
            <p:ph type="sldNum" sz="quarter" idx="10"/>
          </p:nvPr>
        </p:nvSpPr>
        <p:spPr/>
        <p:txBody>
          <a:bodyPr/>
          <a:lstStyle/>
          <a:p>
            <a:fld id="{52683261-039C-4C2D-9C83-052ADC55F0AC}" type="slidenum">
              <a:rPr lang="en-US" smtClean="0"/>
              <a:t>6</a:t>
            </a:fld>
            <a:endParaRPr lang="en-US"/>
          </a:p>
        </p:txBody>
      </p:sp>
    </p:spTree>
    <p:extLst>
      <p:ext uri="{BB962C8B-B14F-4D97-AF65-F5344CB8AC3E}">
        <p14:creationId xmlns:p14="http://schemas.microsoft.com/office/powerpoint/2010/main" val="1559724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Here are 8 top objectives when designing datasets. </a:t>
            </a:r>
          </a:p>
          <a:p>
            <a:r>
              <a:rPr lang="en-US" sz="1200" kern="1200" dirty="0">
                <a:solidFill>
                  <a:schemeClr val="tx1"/>
                </a:solidFill>
                <a:effectLst/>
                <a:latin typeface="+mn-lt"/>
                <a:ea typeface="+mn-ea"/>
                <a:cs typeface="+mn-cs"/>
              </a:rPr>
              <a:t>A few points about these 8:</a:t>
            </a:r>
          </a:p>
          <a:p>
            <a:pPr lvl="1"/>
            <a:r>
              <a:rPr lang="en-US" sz="1200" kern="1200" dirty="0">
                <a:solidFill>
                  <a:schemeClr val="tx1"/>
                </a:solidFill>
                <a:effectLst/>
                <a:latin typeface="+mn-lt"/>
                <a:ea typeface="+mn-ea"/>
                <a:cs typeface="+mn-cs"/>
              </a:rPr>
              <a:t>You can’t fail at any one of these such as query performance</a:t>
            </a:r>
          </a:p>
          <a:p>
            <a:pPr lvl="1"/>
            <a:r>
              <a:rPr lang="en-US" sz="1200" kern="1200" dirty="0">
                <a:solidFill>
                  <a:schemeClr val="tx1"/>
                </a:solidFill>
                <a:effectLst/>
                <a:latin typeface="+mn-lt"/>
                <a:ea typeface="+mn-ea"/>
                <a:cs typeface="+mn-cs"/>
              </a:rPr>
              <a:t>7 of the 8 are directly impacted by the relationships</a:t>
            </a:r>
          </a:p>
          <a:p>
            <a:pPr lvl="1"/>
            <a:r>
              <a:rPr lang="en-US" sz="1200" kern="1200" dirty="0">
                <a:solidFill>
                  <a:schemeClr val="tx1"/>
                </a:solidFill>
                <a:effectLst/>
                <a:latin typeface="+mn-lt"/>
                <a:ea typeface="+mn-ea"/>
                <a:cs typeface="+mn-cs"/>
              </a:rPr>
              <a:t>The objectives push against each other – more analytics, more data but keep everything fast and manageable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Relationship Examples of these objectives:</a:t>
            </a:r>
          </a:p>
          <a:p>
            <a:pPr lvl="0"/>
            <a:r>
              <a:rPr lang="en-US" sz="1200" b="1" kern="1200" dirty="0">
                <a:solidFill>
                  <a:schemeClr val="tx1"/>
                </a:solidFill>
                <a:effectLst/>
                <a:latin typeface="+mn-lt"/>
                <a:ea typeface="+mn-ea"/>
                <a:cs typeface="+mn-cs"/>
              </a:rPr>
              <a:t>Intuitive UI</a:t>
            </a:r>
            <a:r>
              <a:rPr lang="en-US" sz="1200" kern="1200" dirty="0">
                <a:solidFill>
                  <a:schemeClr val="tx1"/>
                </a:solidFill>
                <a:effectLst/>
                <a:latin typeface="+mn-lt"/>
                <a:ea typeface="+mn-ea"/>
                <a:cs typeface="+mn-cs"/>
              </a:rPr>
              <a:t>: </a:t>
            </a:r>
          </a:p>
          <a:p>
            <a:pPr lvl="1"/>
            <a:r>
              <a:rPr lang="en-US" sz="1200" kern="1200" dirty="0">
                <a:solidFill>
                  <a:schemeClr val="tx1"/>
                </a:solidFill>
                <a:effectLst/>
                <a:latin typeface="+mn-lt"/>
                <a:ea typeface="+mn-ea"/>
                <a:cs typeface="+mn-cs"/>
              </a:rPr>
              <a:t>User doesn’t see whether relationships are single or bi or if you have hidden tables that are used for security permissions or bridge tables</a:t>
            </a:r>
          </a:p>
          <a:p>
            <a:pPr lvl="0"/>
            <a:r>
              <a:rPr lang="en-US" sz="1200" b="1" kern="1200" dirty="0">
                <a:solidFill>
                  <a:schemeClr val="tx1"/>
                </a:solidFill>
                <a:effectLst/>
                <a:latin typeface="+mn-lt"/>
                <a:ea typeface="+mn-ea"/>
                <a:cs typeface="+mn-cs"/>
              </a:rPr>
              <a:t>Version Control</a:t>
            </a:r>
            <a:r>
              <a:rPr lang="en-US" sz="1200" kern="1200" dirty="0">
                <a:solidFill>
                  <a:schemeClr val="tx1"/>
                </a:solidFill>
                <a:effectLst/>
                <a:latin typeface="+mn-lt"/>
                <a:ea typeface="+mn-ea"/>
                <a:cs typeface="+mn-cs"/>
              </a:rPr>
              <a:t>: </a:t>
            </a:r>
          </a:p>
          <a:p>
            <a:pPr lvl="1"/>
            <a:r>
              <a:rPr lang="en-US" sz="1200" kern="1200" dirty="0">
                <a:solidFill>
                  <a:schemeClr val="tx1"/>
                </a:solidFill>
                <a:effectLst/>
                <a:latin typeface="+mn-lt"/>
                <a:ea typeface="+mn-ea"/>
                <a:cs typeface="+mn-cs"/>
              </a:rPr>
              <a:t>When we say of count of products, do we mean the count of products that have sold? If so, we might consider a bidirectional relationship to product table or a measure that invokes a bidirectional relationship </a:t>
            </a:r>
          </a:p>
          <a:p>
            <a:pPr lvl="0"/>
            <a:r>
              <a:rPr lang="en-US" sz="1200" b="1" kern="1200" dirty="0">
                <a:solidFill>
                  <a:schemeClr val="tx1"/>
                </a:solidFill>
                <a:effectLst/>
                <a:latin typeface="+mn-lt"/>
                <a:ea typeface="+mn-ea"/>
                <a:cs typeface="+mn-cs"/>
              </a:rPr>
              <a:t>Data Security</a:t>
            </a:r>
            <a:r>
              <a:rPr lang="en-US" sz="1200" kern="1200" dirty="0">
                <a:solidFill>
                  <a:schemeClr val="tx1"/>
                </a:solidFill>
                <a:effectLst/>
                <a:latin typeface="+mn-lt"/>
                <a:ea typeface="+mn-ea"/>
                <a:cs typeface="+mn-cs"/>
              </a:rPr>
              <a:t>: </a:t>
            </a:r>
          </a:p>
          <a:p>
            <a:pPr lvl="1"/>
            <a:r>
              <a:rPr lang="en-US" sz="1200" kern="1200" dirty="0">
                <a:solidFill>
                  <a:schemeClr val="tx1"/>
                </a:solidFill>
                <a:effectLst/>
                <a:latin typeface="+mn-lt"/>
                <a:ea typeface="+mn-ea"/>
                <a:cs typeface="+mn-cs"/>
              </a:rPr>
              <a:t>Common pattern: User signs into Power BI, their UPN is used to filter a User Table and that filter flows to security tables which then filter dimension tables and then filter fact tables</a:t>
            </a:r>
          </a:p>
          <a:p>
            <a:pPr lvl="0"/>
            <a:r>
              <a:rPr lang="en-US" sz="1200" b="1" kern="1200" dirty="0">
                <a:solidFill>
                  <a:schemeClr val="tx1"/>
                </a:solidFill>
                <a:effectLst/>
                <a:latin typeface="+mn-lt"/>
                <a:ea typeface="+mn-ea"/>
                <a:cs typeface="+mn-cs"/>
              </a:rPr>
              <a:t>Query Performance</a:t>
            </a:r>
            <a:r>
              <a:rPr lang="en-US" sz="1200" kern="1200" dirty="0">
                <a:solidFill>
                  <a:schemeClr val="tx1"/>
                </a:solidFill>
                <a:effectLst/>
                <a:latin typeface="+mn-lt"/>
                <a:ea typeface="+mn-ea"/>
                <a:cs typeface="+mn-cs"/>
              </a:rPr>
              <a:t>: Obviously a critical requirement</a:t>
            </a:r>
          </a:p>
          <a:p>
            <a:pPr lvl="1"/>
            <a:r>
              <a:rPr lang="en-US" sz="1200" kern="1200" dirty="0">
                <a:solidFill>
                  <a:schemeClr val="tx1"/>
                </a:solidFill>
                <a:effectLst/>
                <a:latin typeface="+mn-lt"/>
                <a:ea typeface="+mn-ea"/>
                <a:cs typeface="+mn-cs"/>
              </a:rPr>
              <a:t>If it’s a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model, are inner join or outer join SQL statements being issued to my source?</a:t>
            </a:r>
          </a:p>
          <a:p>
            <a:pPr lvl="1"/>
            <a:r>
              <a:rPr lang="en-US" sz="1200" kern="1200" dirty="0">
                <a:solidFill>
                  <a:schemeClr val="tx1"/>
                </a:solidFill>
                <a:effectLst/>
                <a:latin typeface="+mn-lt"/>
                <a:ea typeface="+mn-ea"/>
                <a:cs typeface="+mn-cs"/>
              </a:rPr>
              <a:t>If it’s an in memory model, the larger the relationship means the slower the query</a:t>
            </a:r>
          </a:p>
          <a:p>
            <a:pPr lvl="2"/>
            <a:r>
              <a:rPr lang="en-US" sz="1200" kern="1200" dirty="0">
                <a:solidFill>
                  <a:schemeClr val="tx1"/>
                </a:solidFill>
                <a:effectLst/>
                <a:latin typeface="+mn-lt"/>
                <a:ea typeface="+mn-ea"/>
                <a:cs typeface="+mn-cs"/>
              </a:rPr>
              <a:t>Relationships are independent memory structures – a customer dimension table of 3 million rows will hurt </a:t>
            </a:r>
          </a:p>
          <a:p>
            <a:pPr lvl="0"/>
            <a:r>
              <a:rPr lang="en-US" sz="1200" kern="1200" dirty="0">
                <a:solidFill>
                  <a:schemeClr val="tx1"/>
                </a:solidFill>
                <a:effectLst/>
                <a:latin typeface="+mn-lt"/>
                <a:ea typeface="+mn-ea"/>
                <a:cs typeface="+mn-cs"/>
              </a:rPr>
              <a:t>Multiple relationships to traverse? (we want a direct flight</a:t>
            </a:r>
          </a:p>
          <a:p>
            <a:pPr lvl="0"/>
            <a:r>
              <a:rPr lang="en-US" sz="1200" b="1" kern="1200" dirty="0">
                <a:solidFill>
                  <a:schemeClr val="tx1"/>
                </a:solidFill>
                <a:effectLst/>
                <a:latin typeface="+mn-lt"/>
                <a:ea typeface="+mn-ea"/>
                <a:cs typeface="+mn-cs"/>
              </a:rPr>
              <a:t>Scalability</a:t>
            </a:r>
            <a:r>
              <a:rPr lang="en-US" sz="1200" kern="1200" dirty="0">
                <a:solidFill>
                  <a:schemeClr val="tx1"/>
                </a:solidFill>
                <a:effectLst/>
                <a:latin typeface="+mn-lt"/>
                <a:ea typeface="+mn-ea"/>
                <a:cs typeface="+mn-cs"/>
              </a:rPr>
              <a:t>: Maybe everything is fine at 25 million row sales table but at 100 million rows or a billion rows you need to consider more efficient filter paths via relationships</a:t>
            </a:r>
          </a:p>
          <a:p>
            <a:pPr lvl="0"/>
            <a:r>
              <a:rPr lang="en-US" sz="1200" b="1" kern="1200" dirty="0">
                <a:solidFill>
                  <a:schemeClr val="tx1"/>
                </a:solidFill>
                <a:effectLst/>
                <a:latin typeface="+mn-lt"/>
                <a:ea typeface="+mn-ea"/>
                <a:cs typeface="+mn-cs"/>
              </a:rPr>
              <a:t>Analytics</a:t>
            </a:r>
            <a:r>
              <a:rPr lang="en-US" sz="1200" kern="1200" dirty="0">
                <a:solidFill>
                  <a:schemeClr val="tx1"/>
                </a:solidFill>
                <a:effectLst/>
                <a:latin typeface="+mn-lt"/>
                <a:ea typeface="+mn-ea"/>
                <a:cs typeface="+mn-cs"/>
              </a:rPr>
              <a:t>: multiple relationships to a Date table and calculate these different timelines</a:t>
            </a:r>
          </a:p>
          <a:p>
            <a:pPr lvl="1"/>
            <a:r>
              <a:rPr lang="en-US" sz="1200" kern="1200" dirty="0">
                <a:solidFill>
                  <a:schemeClr val="tx1"/>
                </a:solidFill>
                <a:effectLst/>
                <a:latin typeface="+mn-lt"/>
                <a:ea typeface="+mn-ea"/>
                <a:cs typeface="+mn-cs"/>
              </a:rPr>
              <a:t>Shipped sales versus ordered sales versus du</a:t>
            </a:r>
          </a:p>
          <a:p>
            <a:pPr lvl="1"/>
            <a:r>
              <a:rPr lang="en-US" sz="1200" kern="1200" dirty="0">
                <a:solidFill>
                  <a:schemeClr val="tx1"/>
                </a:solidFill>
                <a:effectLst/>
                <a:latin typeface="+mn-lt"/>
                <a:ea typeface="+mn-ea"/>
                <a:cs typeface="+mn-cs"/>
              </a:rPr>
              <a:t>Actual versus plan</a:t>
            </a:r>
          </a:p>
          <a:p>
            <a:pPr lvl="0"/>
            <a:r>
              <a:rPr lang="en-US" sz="1200" b="1" kern="1200" dirty="0">
                <a:solidFill>
                  <a:schemeClr val="tx1"/>
                </a:solidFill>
                <a:effectLst/>
                <a:latin typeface="+mn-lt"/>
                <a:ea typeface="+mn-ea"/>
                <a:cs typeface="+mn-cs"/>
              </a:rPr>
              <a:t>Availability</a:t>
            </a:r>
            <a:r>
              <a:rPr lang="en-US" sz="1200" kern="1200" dirty="0">
                <a:solidFill>
                  <a:schemeClr val="tx1"/>
                </a:solidFill>
                <a:effectLst/>
                <a:latin typeface="+mn-lt"/>
                <a:ea typeface="+mn-ea"/>
                <a:cs typeface="+mn-cs"/>
              </a:rPr>
              <a:t>: not as much of an issue for relationships</a:t>
            </a:r>
          </a:p>
          <a:p>
            <a:pPr lvl="0"/>
            <a:r>
              <a:rPr lang="en-US" sz="1200" b="1" kern="1200" dirty="0">
                <a:solidFill>
                  <a:schemeClr val="tx1"/>
                </a:solidFill>
                <a:effectLst/>
                <a:latin typeface="+mn-lt"/>
                <a:ea typeface="+mn-ea"/>
                <a:cs typeface="+mn-cs"/>
              </a:rPr>
              <a:t>Manageability</a:t>
            </a:r>
            <a:r>
              <a:rPr lang="en-US" sz="1200" kern="1200" dirty="0">
                <a:solidFill>
                  <a:schemeClr val="tx1"/>
                </a:solidFill>
                <a:effectLst/>
                <a:latin typeface="+mn-lt"/>
                <a:ea typeface="+mn-ea"/>
                <a:cs typeface="+mn-cs"/>
              </a:rPr>
              <a:t>: It’s possible to create the effect of relationships via DAX only or to use bidirectional relationships whenever possible but that might make your solution more difficult to manage with more code to write and confusion for users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7</a:t>
            </a:fld>
            <a:endParaRPr lang="en-US"/>
          </a:p>
        </p:txBody>
      </p:sp>
    </p:spTree>
    <p:extLst>
      <p:ext uri="{BB962C8B-B14F-4D97-AF65-F5344CB8AC3E}">
        <p14:creationId xmlns:p14="http://schemas.microsoft.com/office/powerpoint/2010/main" val="3097872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bit more context on datasets within Power BI deployments:</a:t>
            </a:r>
          </a:p>
          <a:p>
            <a:r>
              <a:rPr lang="en-US" sz="1200" kern="1200" dirty="0">
                <a:solidFill>
                  <a:schemeClr val="tx1"/>
                </a:solidFill>
                <a:effectLst/>
                <a:latin typeface="+mn-lt"/>
                <a:ea typeface="+mn-ea"/>
                <a:cs typeface="+mn-cs"/>
              </a:rPr>
              <a:t>Clearly dataset designer has a lot of responsibility </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This session is all about relationships but you really </a:t>
            </a:r>
            <a:r>
              <a:rPr lang="en-US" sz="1200" b="1" u="sng" kern="1200" dirty="0">
                <a:solidFill>
                  <a:schemeClr val="tx1"/>
                </a:solidFill>
                <a:effectLst/>
                <a:latin typeface="+mn-lt"/>
                <a:ea typeface="+mn-ea"/>
                <a:cs typeface="+mn-cs"/>
              </a:rPr>
              <a:t>need some level of knowledge in these other areas – DAX, M, </a:t>
            </a:r>
            <a:r>
              <a:rPr lang="en-US" sz="1200" kern="1200" dirty="0">
                <a:solidFill>
                  <a:schemeClr val="tx1"/>
                </a:solidFill>
                <a:effectLst/>
                <a:latin typeface="+mn-lt"/>
                <a:ea typeface="+mn-ea"/>
                <a:cs typeface="+mn-cs"/>
              </a:rPr>
              <a:t>compression, and query engine to implement the modeling pattern you want at scale, in a manageable way </a:t>
            </a:r>
          </a:p>
          <a:p>
            <a:pPr lvl="1"/>
            <a:r>
              <a:rPr lang="en-US" sz="1200" kern="1200" dirty="0">
                <a:solidFill>
                  <a:schemeClr val="tx1"/>
                </a:solidFill>
                <a:effectLst/>
                <a:latin typeface="+mn-lt"/>
                <a:ea typeface="+mn-ea"/>
                <a:cs typeface="+mn-cs"/>
              </a:rPr>
              <a:t>All of these items contribute to objectives</a:t>
            </a:r>
          </a:p>
          <a:p>
            <a:pPr lvl="0"/>
            <a:r>
              <a:rPr lang="en-US" sz="1200" kern="1200" dirty="0">
                <a:solidFill>
                  <a:schemeClr val="tx1"/>
                </a:solidFill>
                <a:effectLst/>
                <a:latin typeface="+mn-lt"/>
                <a:ea typeface="+mn-ea"/>
                <a:cs typeface="+mn-cs"/>
              </a:rPr>
              <a:t>You can master all of these modeling patterns but if you’re at 200 level DAX and maybe 100 level M than it could to be difficult to meet common requirements</a:t>
            </a:r>
          </a:p>
          <a:p>
            <a:pPr lvl="0"/>
            <a:r>
              <a:rPr lang="en-US" sz="1200" kern="1200" dirty="0">
                <a:solidFill>
                  <a:schemeClr val="tx1"/>
                </a:solidFill>
                <a:effectLst/>
                <a:latin typeface="+mn-lt"/>
                <a:ea typeface="+mn-ea"/>
                <a:cs typeface="+mn-cs"/>
              </a:rPr>
              <a:t>Dataset designer has a lot on her plate – for larger Power BI deployments it’s probably not the same person that’s authoring reports or the Power BI admin</a:t>
            </a:r>
          </a:p>
          <a:p>
            <a:endParaRPr lang="en-US" b="0" dirty="0"/>
          </a:p>
        </p:txBody>
      </p:sp>
      <p:sp>
        <p:nvSpPr>
          <p:cNvPr id="4" name="Slide Number Placeholder 3"/>
          <p:cNvSpPr>
            <a:spLocks noGrp="1"/>
          </p:cNvSpPr>
          <p:nvPr>
            <p:ph type="sldNum" sz="quarter" idx="10"/>
          </p:nvPr>
        </p:nvSpPr>
        <p:spPr/>
        <p:txBody>
          <a:bodyPr/>
          <a:lstStyle/>
          <a:p>
            <a:fld id="{52683261-039C-4C2D-9C83-052ADC55F0AC}" type="slidenum">
              <a:rPr lang="en-US" smtClean="0"/>
              <a:t>8</a:t>
            </a:fld>
            <a:endParaRPr lang="en-US"/>
          </a:p>
        </p:txBody>
      </p:sp>
    </p:spTree>
    <p:extLst>
      <p:ext uri="{BB962C8B-B14F-4D97-AF65-F5344CB8AC3E}">
        <p14:creationId xmlns:p14="http://schemas.microsoft.com/office/powerpoint/2010/main" val="1638564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Single Column Uniqueness: Unlike SSAS Multidimensional</a:t>
            </a:r>
          </a:p>
          <a:p>
            <a:pPr lvl="1"/>
            <a:r>
              <a:rPr lang="en-US" sz="1200" kern="1200" dirty="0">
                <a:solidFill>
                  <a:schemeClr val="tx1"/>
                </a:solidFill>
                <a:effectLst/>
                <a:latin typeface="+mn-lt"/>
                <a:ea typeface="+mn-ea"/>
                <a:cs typeface="+mn-cs"/>
              </a:rPr>
              <a:t>Enforced for both import and DQ</a:t>
            </a:r>
          </a:p>
          <a:p>
            <a:pPr lvl="1"/>
            <a:r>
              <a:rPr lang="en-US" sz="1200" kern="1200" dirty="0">
                <a:solidFill>
                  <a:schemeClr val="tx1"/>
                </a:solidFill>
                <a:effectLst/>
                <a:latin typeface="+mn-lt"/>
                <a:ea typeface="+mn-ea"/>
                <a:cs typeface="+mn-cs"/>
              </a:rPr>
              <a:t>Every relationship has a one side with a column of unique values: </a:t>
            </a:r>
          </a:p>
          <a:p>
            <a:pPr lvl="2"/>
            <a:r>
              <a:rPr lang="en-US" sz="1200" kern="1200" dirty="0">
                <a:solidFill>
                  <a:schemeClr val="tx1"/>
                </a:solidFill>
                <a:effectLst/>
                <a:latin typeface="+mn-lt"/>
                <a:ea typeface="+mn-ea"/>
                <a:cs typeface="+mn-cs"/>
              </a:rPr>
              <a:t>if you load a duplicate value (Promotion Key), processing will fail </a:t>
            </a:r>
          </a:p>
          <a:p>
            <a:pPr lvl="2"/>
            <a:r>
              <a:rPr lang="en-US" sz="1200" kern="1200" dirty="0">
                <a:solidFill>
                  <a:schemeClr val="tx1"/>
                </a:solidFill>
                <a:effectLst/>
                <a:latin typeface="+mn-lt"/>
                <a:ea typeface="+mn-ea"/>
                <a:cs typeface="+mn-cs"/>
              </a:rPr>
              <a:t>If you’re using a text column (which you don’t want to be doing) then know that it’s case insensitive  </a:t>
            </a:r>
          </a:p>
          <a:p>
            <a:pPr lvl="0"/>
            <a:r>
              <a:rPr lang="en-US" sz="1200" kern="1200" dirty="0">
                <a:solidFill>
                  <a:schemeClr val="tx1"/>
                </a:solidFill>
                <a:effectLst/>
                <a:latin typeface="+mn-lt"/>
                <a:ea typeface="+mn-ea"/>
                <a:cs typeface="+mn-cs"/>
              </a:rPr>
              <a:t>Ref Integrity Not Enforced: </a:t>
            </a:r>
          </a:p>
          <a:p>
            <a:pPr lvl="1"/>
            <a:r>
              <a:rPr lang="en-US" sz="1200" kern="1200" dirty="0">
                <a:solidFill>
                  <a:schemeClr val="tx1"/>
                </a:solidFill>
                <a:effectLst/>
                <a:latin typeface="+mn-lt"/>
                <a:ea typeface="+mn-ea"/>
                <a:cs typeface="+mn-cs"/>
              </a:rPr>
              <a:t>Early arriving fact – you’ve sold something to customer #12 but you only have 11 customers in your dimension</a:t>
            </a:r>
          </a:p>
          <a:p>
            <a:pPr lvl="1"/>
            <a:r>
              <a:rPr lang="en-US" sz="1200" kern="1200" dirty="0">
                <a:solidFill>
                  <a:schemeClr val="tx1"/>
                </a:solidFill>
                <a:effectLst/>
                <a:latin typeface="+mn-lt"/>
                <a:ea typeface="+mn-ea"/>
                <a:cs typeface="+mn-cs"/>
              </a:rPr>
              <a:t>It will let you load (process) fact table rows with customer IDs even if you don’t have those customer IDs in your customer table. (It will create a blank row) </a:t>
            </a:r>
          </a:p>
          <a:p>
            <a:pPr lvl="0"/>
            <a:r>
              <a:rPr lang="en-US" sz="1200" kern="1200" dirty="0">
                <a:solidFill>
                  <a:schemeClr val="tx1"/>
                </a:solidFill>
                <a:effectLst/>
                <a:latin typeface="+mn-lt"/>
                <a:ea typeface="+mn-ea"/>
                <a:cs typeface="+mn-cs"/>
              </a:rPr>
              <a:t>Active/Passive:</a:t>
            </a:r>
          </a:p>
          <a:p>
            <a:pPr lvl="1"/>
            <a:r>
              <a:rPr lang="en-US" sz="1200" kern="1200" dirty="0">
                <a:solidFill>
                  <a:schemeClr val="tx1"/>
                </a:solidFill>
                <a:effectLst/>
                <a:latin typeface="+mn-lt"/>
                <a:ea typeface="+mn-ea"/>
                <a:cs typeface="+mn-cs"/>
              </a:rPr>
              <a:t>See the checkmark here for relationship active – can have multiple relationships between tables</a:t>
            </a:r>
          </a:p>
          <a:p>
            <a:pPr lvl="1"/>
            <a:r>
              <a:rPr lang="en-US" sz="1200" kern="1200" dirty="0">
                <a:solidFill>
                  <a:schemeClr val="tx1"/>
                </a:solidFill>
                <a:effectLst/>
                <a:latin typeface="+mn-lt"/>
                <a:ea typeface="+mn-ea"/>
                <a:cs typeface="+mn-cs"/>
              </a:rPr>
              <a:t>Most often used for role playing dimensions, it has other use cases</a:t>
            </a:r>
          </a:p>
          <a:p>
            <a:pPr lvl="2"/>
            <a:r>
              <a:rPr lang="en-US" sz="1200" kern="1200" dirty="0">
                <a:solidFill>
                  <a:schemeClr val="tx1"/>
                </a:solidFill>
                <a:effectLst/>
                <a:latin typeface="+mn-lt"/>
                <a:ea typeface="+mn-ea"/>
                <a:cs typeface="+mn-cs"/>
              </a:rPr>
              <a:t>Example: active relationship based on order date, but I have two other inactive relationships based on due date, and ship date</a:t>
            </a:r>
          </a:p>
          <a:p>
            <a:pPr lvl="0"/>
            <a:r>
              <a:rPr lang="en-US" sz="1200" kern="1200" dirty="0" err="1">
                <a:solidFill>
                  <a:schemeClr val="tx1"/>
                </a:solidFill>
                <a:effectLst/>
                <a:latin typeface="+mn-lt"/>
                <a:ea typeface="+mn-ea"/>
                <a:cs typeface="+mn-cs"/>
              </a:rPr>
              <a:t>Crossfiltering</a:t>
            </a:r>
            <a:r>
              <a:rPr lang="en-US" sz="1200" kern="1200" dirty="0">
                <a:solidFill>
                  <a:schemeClr val="tx1"/>
                </a:solidFill>
                <a:effectLst/>
                <a:latin typeface="+mn-lt"/>
                <a:ea typeface="+mn-ea"/>
                <a:cs typeface="+mn-cs"/>
              </a:rPr>
              <a:t>:</a:t>
            </a:r>
          </a:p>
          <a:p>
            <a:pPr lvl="1"/>
            <a:r>
              <a:rPr lang="en-US" sz="1200" kern="1200" dirty="0">
                <a:solidFill>
                  <a:schemeClr val="tx1"/>
                </a:solidFill>
                <a:effectLst/>
                <a:latin typeface="+mn-lt"/>
                <a:ea typeface="+mn-ea"/>
                <a:cs typeface="+mn-cs"/>
              </a:rPr>
              <a:t>See that dropdown</a:t>
            </a:r>
          </a:p>
          <a:p>
            <a:pPr lvl="1"/>
            <a:r>
              <a:rPr lang="en-US" sz="1200" kern="1200" dirty="0">
                <a:solidFill>
                  <a:schemeClr val="tx1"/>
                </a:solidFill>
                <a:effectLst/>
                <a:latin typeface="+mn-lt"/>
                <a:ea typeface="+mn-ea"/>
                <a:cs typeface="+mn-cs"/>
              </a:rPr>
              <a:t>For years Tabular models only had single cross filtering – filters flowed downhill only</a:t>
            </a:r>
          </a:p>
          <a:p>
            <a:pPr lvl="2"/>
            <a:r>
              <a:rPr lang="en-US" sz="1200" kern="1200" dirty="0">
                <a:solidFill>
                  <a:schemeClr val="tx1"/>
                </a:solidFill>
                <a:effectLst/>
                <a:latin typeface="+mn-lt"/>
                <a:ea typeface="+mn-ea"/>
                <a:cs typeface="+mn-cs"/>
              </a:rPr>
              <a:t>Now they CAN flow ‘uphill’ too, if this doesn’t create an ambiguous filter path</a:t>
            </a:r>
          </a:p>
          <a:p>
            <a:pPr lvl="3"/>
            <a:r>
              <a:rPr lang="en-US" sz="1200" kern="1200" dirty="0">
                <a:solidFill>
                  <a:schemeClr val="tx1"/>
                </a:solidFill>
                <a:effectLst/>
                <a:latin typeface="+mn-lt"/>
                <a:ea typeface="+mn-ea"/>
                <a:cs typeface="+mn-cs"/>
              </a:rPr>
              <a:t>Of course that doesn’t mean you should use them if you need them</a:t>
            </a:r>
          </a:p>
          <a:p>
            <a:pPr lvl="0"/>
            <a:r>
              <a:rPr lang="en-US" sz="1200" kern="1200" dirty="0">
                <a:solidFill>
                  <a:schemeClr val="tx1"/>
                </a:solidFill>
                <a:effectLst/>
                <a:latin typeface="+mn-lt"/>
                <a:ea typeface="+mn-ea"/>
                <a:cs typeface="+mn-cs"/>
              </a:rPr>
              <a:t>Unambiguous Relationship path</a:t>
            </a:r>
          </a:p>
          <a:p>
            <a:pPr lvl="1"/>
            <a:r>
              <a:rPr lang="en-US" sz="1200" kern="1200" dirty="0">
                <a:solidFill>
                  <a:schemeClr val="tx1"/>
                </a:solidFill>
                <a:effectLst/>
                <a:latin typeface="+mn-lt"/>
                <a:ea typeface="+mn-ea"/>
                <a:cs typeface="+mn-cs"/>
              </a:rPr>
              <a:t>Cannot create bidirectional relationship from Internet Sales to Product because</a:t>
            </a:r>
          </a:p>
          <a:p>
            <a:pPr lvl="2"/>
            <a:r>
              <a:rPr lang="en-US" sz="1200" kern="1200" dirty="0">
                <a:solidFill>
                  <a:schemeClr val="tx1"/>
                </a:solidFill>
                <a:effectLst/>
                <a:latin typeface="+mn-lt"/>
                <a:ea typeface="+mn-ea"/>
                <a:cs typeface="+mn-cs"/>
              </a:rPr>
              <a:t>Filter on Sales Territory could flow south or north</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See an example with Actual vs. Plan</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10</a:t>
            </a:fld>
            <a:endParaRPr lang="en-US"/>
          </a:p>
        </p:txBody>
      </p:sp>
    </p:spTree>
    <p:extLst>
      <p:ext uri="{BB962C8B-B14F-4D97-AF65-F5344CB8AC3E}">
        <p14:creationId xmlns:p14="http://schemas.microsoft.com/office/powerpoint/2010/main" val="727756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We have two very different types of datasets -  Import or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 and relationships are handled a bit differently for each</a:t>
            </a:r>
          </a:p>
          <a:p>
            <a:pPr lvl="1"/>
            <a:r>
              <a:rPr lang="en-US" sz="1200" kern="1200" dirty="0">
                <a:solidFill>
                  <a:schemeClr val="tx1"/>
                </a:solidFill>
                <a:effectLst/>
                <a:latin typeface="+mn-lt"/>
                <a:ea typeface="+mn-ea"/>
                <a:cs typeface="+mn-cs"/>
              </a:rPr>
              <a:t>There are many factors we don’t have time there’s a 67 page white paper</a:t>
            </a:r>
          </a:p>
          <a:p>
            <a:pPr lvl="2"/>
            <a:r>
              <a:rPr lang="en-US" sz="1200" kern="1200" dirty="0">
                <a:solidFill>
                  <a:schemeClr val="tx1"/>
                </a:solidFill>
                <a:effectLst/>
                <a:latin typeface="+mn-lt"/>
                <a:ea typeface="+mn-ea"/>
                <a:cs typeface="+mn-cs"/>
              </a:rPr>
              <a:t>Two takeaways: A) there’s not a clear golden rule and B) you will give up performance with DQ even if you do everything right with </a:t>
            </a:r>
            <a:r>
              <a:rPr lang="en-US" sz="1200" kern="1200" dirty="0" err="1">
                <a:solidFill>
                  <a:schemeClr val="tx1"/>
                </a:solidFill>
                <a:effectLst/>
                <a:latin typeface="+mn-lt"/>
                <a:ea typeface="+mn-ea"/>
                <a:cs typeface="+mn-cs"/>
              </a:rPr>
              <a:t>dQ</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rPr>
              <a:t>for now</a:t>
            </a:r>
            <a:r>
              <a:rPr lang="en-US" sz="1200" kern="1200" dirty="0">
                <a:solidFill>
                  <a:schemeClr val="tx1"/>
                </a:solidFill>
                <a:effectLst/>
                <a:latin typeface="+mn-lt"/>
                <a:ea typeface="+mn-ea"/>
                <a:cs typeface="+mn-cs"/>
              </a:rPr>
              <a:t>)</a:t>
            </a:r>
          </a:p>
          <a:p>
            <a:pPr lvl="2"/>
            <a:r>
              <a:rPr lang="en-US" sz="1200" kern="1200" dirty="0">
                <a:solidFill>
                  <a:schemeClr val="tx1"/>
                </a:solidFill>
                <a:effectLst/>
                <a:latin typeface="+mn-lt"/>
                <a:ea typeface="+mn-ea"/>
                <a:cs typeface="+mn-cs"/>
              </a:rPr>
              <a:t>However,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is a strategic priority for Microsoft; (ideally you don’t want to copy the data)  </a:t>
            </a:r>
          </a:p>
          <a:p>
            <a:pPr lvl="1"/>
            <a:r>
              <a:rPr lang="en-US" sz="1200" kern="1200" dirty="0">
                <a:solidFill>
                  <a:schemeClr val="tx1"/>
                </a:solidFill>
                <a:effectLst/>
                <a:latin typeface="+mn-lt"/>
                <a:ea typeface="+mn-ea"/>
                <a:cs typeface="+mn-cs"/>
              </a:rPr>
              <a:t>In-Memory:</a:t>
            </a:r>
          </a:p>
          <a:p>
            <a:pPr lvl="2"/>
            <a:r>
              <a:rPr lang="en-US" sz="1200" kern="1200" dirty="0">
                <a:solidFill>
                  <a:schemeClr val="tx1"/>
                </a:solidFill>
                <a:effectLst/>
                <a:latin typeface="+mn-lt"/>
                <a:ea typeface="+mn-ea"/>
                <a:cs typeface="+mn-cs"/>
              </a:rPr>
              <a:t>Import data on a schedule from one or more sources such as a DW</a:t>
            </a:r>
          </a:p>
          <a:p>
            <a:pPr lvl="2"/>
            <a:r>
              <a:rPr lang="en-US" sz="1200" kern="1200" dirty="0">
                <a:solidFill>
                  <a:schemeClr val="tx1"/>
                </a:solidFill>
                <a:effectLst/>
                <a:latin typeface="+mn-lt"/>
                <a:ea typeface="+mn-ea"/>
                <a:cs typeface="+mn-cs"/>
              </a:rPr>
              <a:t>That data is compressed, it’s stored in columnar format. And it’s FAST. (</a:t>
            </a:r>
          </a:p>
          <a:p>
            <a:r>
              <a:rPr lang="en-US" sz="1200" kern="1200" dirty="0">
                <a:solidFill>
                  <a:schemeClr val="tx1"/>
                </a:solidFill>
                <a:effectLst/>
                <a:latin typeface="+mn-lt"/>
                <a:ea typeface="+mn-ea"/>
                <a:cs typeface="+mn-cs"/>
              </a:rPr>
              <a:t>DQ: </a:t>
            </a:r>
          </a:p>
          <a:p>
            <a:pPr lvl="0"/>
            <a:r>
              <a:rPr lang="en-US" sz="1200" kern="1200" dirty="0">
                <a:solidFill>
                  <a:schemeClr val="tx1"/>
                </a:solidFill>
                <a:effectLst/>
                <a:latin typeface="+mn-lt"/>
                <a:ea typeface="+mn-ea"/>
                <a:cs typeface="+mn-cs"/>
              </a:rPr>
              <a:t>You may need a model to show near real-time or you may have a very performant relational data source and not want or need to import the data</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Brief demo: Query import mode model for relationship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With Import Mode the model creates relationship memory structures independent of the tables</a:t>
            </a:r>
          </a:p>
          <a:p>
            <a:pPr lvl="1"/>
            <a:r>
              <a:rPr lang="en-US" sz="1200" kern="1200" dirty="0">
                <a:solidFill>
                  <a:schemeClr val="tx1"/>
                </a:solidFill>
                <a:effectLst/>
                <a:latin typeface="+mn-lt"/>
                <a:ea typeface="+mn-ea"/>
                <a:cs typeface="+mn-cs"/>
              </a:rPr>
              <a:t>These get updated with a process </a:t>
            </a:r>
            <a:r>
              <a:rPr lang="en-US" sz="1200" kern="1200" dirty="0" err="1">
                <a:solidFill>
                  <a:schemeClr val="tx1"/>
                </a:solidFill>
                <a:effectLst/>
                <a:latin typeface="+mn-lt"/>
                <a:ea typeface="+mn-ea"/>
                <a:cs typeface="+mn-cs"/>
              </a:rPr>
              <a:t>recalc</a:t>
            </a:r>
            <a:r>
              <a:rPr lang="en-US" sz="1200" kern="1200" dirty="0">
                <a:solidFill>
                  <a:schemeClr val="tx1"/>
                </a:solidFill>
                <a:effectLst/>
                <a:latin typeface="+mn-lt"/>
                <a:ea typeface="+mn-ea"/>
                <a:cs typeface="+mn-cs"/>
              </a:rPr>
              <a:t> operation</a:t>
            </a:r>
          </a:p>
          <a:p>
            <a:pPr lvl="1"/>
            <a:r>
              <a:rPr lang="en-US" sz="1200" kern="1200" dirty="0">
                <a:solidFill>
                  <a:schemeClr val="tx1"/>
                </a:solidFill>
                <a:effectLst/>
                <a:latin typeface="+mn-lt"/>
                <a:ea typeface="+mn-ea"/>
                <a:cs typeface="+mn-cs"/>
              </a:rPr>
              <a:t>You can query them with this DMV: </a:t>
            </a:r>
          </a:p>
          <a:p>
            <a:pPr lvl="1"/>
            <a:r>
              <a:rPr lang="en-US" sz="1200" kern="1200" dirty="0">
                <a:solidFill>
                  <a:schemeClr val="tx1"/>
                </a:solidFill>
                <a:effectLst/>
                <a:latin typeface="+mn-lt"/>
                <a:ea typeface="+mn-ea"/>
                <a:cs typeface="+mn-cs"/>
              </a:rPr>
              <a:t>If you have an early arriving fact it will just handle it – it will still process successfully and show a blank</a:t>
            </a:r>
          </a:p>
          <a:p>
            <a:pPr lvl="2"/>
            <a:r>
              <a:rPr lang="en-US" sz="1200" kern="1200" dirty="0">
                <a:solidFill>
                  <a:schemeClr val="tx1"/>
                </a:solidFill>
                <a:effectLst/>
                <a:latin typeface="+mn-lt"/>
                <a:ea typeface="+mn-ea"/>
                <a:cs typeface="+mn-cs"/>
              </a:rPr>
              <a:t>Sold something to customer ID 123 and this customer is not in your </a:t>
            </a:r>
          </a:p>
          <a:p>
            <a:pPr lvl="3"/>
            <a:r>
              <a:rPr lang="en-US" sz="1200" kern="1200" dirty="0">
                <a:solidFill>
                  <a:schemeClr val="tx1"/>
                </a:solidFill>
                <a:effectLst/>
                <a:latin typeface="+mn-lt"/>
                <a:ea typeface="+mn-ea"/>
                <a:cs typeface="+mn-cs"/>
              </a:rPr>
              <a:t>Assume you don’t have any ETL process that gives it a -1 value and joins it to an ‘unknown’</a:t>
            </a:r>
          </a:p>
          <a:p>
            <a:pPr lvl="0"/>
            <a:r>
              <a:rPr lang="en-US" sz="1200" kern="1200" dirty="0">
                <a:solidFill>
                  <a:schemeClr val="tx1"/>
                </a:solidFill>
                <a:effectLst/>
                <a:latin typeface="+mn-lt"/>
                <a:ea typeface="+mn-ea"/>
                <a:cs typeface="+mn-cs"/>
              </a:rPr>
              <a:t>With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mode</a:t>
            </a:r>
          </a:p>
          <a:p>
            <a:pPr lvl="1"/>
            <a:r>
              <a:rPr lang="en-US" sz="1200" kern="1200" dirty="0">
                <a:solidFill>
                  <a:schemeClr val="tx1"/>
                </a:solidFill>
                <a:effectLst/>
                <a:latin typeface="+mn-lt"/>
                <a:ea typeface="+mn-ea"/>
                <a:cs typeface="+mn-cs"/>
              </a:rPr>
              <a:t>A SQL query gets generated: slice  </a:t>
            </a:r>
          </a:p>
          <a:p>
            <a:pPr lvl="1"/>
            <a:r>
              <a:rPr lang="en-US" sz="1200" kern="1200" dirty="0">
                <a:solidFill>
                  <a:schemeClr val="tx1"/>
                </a:solidFill>
                <a:effectLst/>
                <a:latin typeface="+mn-lt"/>
                <a:ea typeface="+mn-ea"/>
                <a:cs typeface="+mn-cs"/>
              </a:rPr>
              <a:t>One thing to note</a:t>
            </a:r>
          </a:p>
          <a:p>
            <a:pPr lvl="2"/>
            <a:r>
              <a:rPr lang="en-US" sz="1200" kern="1200" dirty="0">
                <a:solidFill>
                  <a:schemeClr val="tx1"/>
                </a:solidFill>
                <a:effectLst/>
                <a:latin typeface="+mn-lt"/>
                <a:ea typeface="+mn-ea"/>
                <a:cs typeface="+mn-cs"/>
              </a:rPr>
              <a:t>You see that there’s an inner join here</a:t>
            </a:r>
          </a:p>
          <a:p>
            <a:pPr lvl="2"/>
            <a:r>
              <a:rPr lang="en-US" sz="1200" kern="1200" dirty="0">
                <a:solidFill>
                  <a:schemeClr val="tx1"/>
                </a:solidFill>
                <a:effectLst/>
                <a:latin typeface="+mn-lt"/>
                <a:ea typeface="+mn-ea"/>
                <a:cs typeface="+mn-cs"/>
              </a:rPr>
              <a:t>There’s a property in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models for ‘</a:t>
            </a:r>
            <a:r>
              <a:rPr lang="en-US" sz="1200" kern="1200" dirty="0" err="1">
                <a:solidFill>
                  <a:schemeClr val="tx1"/>
                </a:solidFill>
                <a:effectLst/>
                <a:latin typeface="+mn-lt"/>
                <a:ea typeface="+mn-ea"/>
                <a:cs typeface="+mn-cs"/>
              </a:rPr>
              <a:t>AssumeReferentialIntegrity</a:t>
            </a:r>
            <a:r>
              <a:rPr lang="en-US" sz="1200" kern="1200" dirty="0">
                <a:solidFill>
                  <a:schemeClr val="tx1"/>
                </a:solidFill>
                <a:effectLst/>
                <a:latin typeface="+mn-lt"/>
                <a:ea typeface="+mn-ea"/>
                <a:cs typeface="+mn-cs"/>
              </a:rPr>
              <a:t>’</a:t>
            </a:r>
          </a:p>
          <a:p>
            <a:pPr lvl="3"/>
            <a:r>
              <a:rPr lang="en-US" sz="1200" kern="1200" dirty="0">
                <a:solidFill>
                  <a:schemeClr val="tx1"/>
                </a:solidFill>
                <a:effectLst/>
                <a:latin typeface="+mn-lt"/>
                <a:ea typeface="+mn-ea"/>
                <a:cs typeface="+mn-cs"/>
              </a:rPr>
              <a:t>If you set this to true, you get inner join. If not, outer join</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11</a:t>
            </a:fld>
            <a:endParaRPr lang="en-US"/>
          </a:p>
        </p:txBody>
      </p:sp>
    </p:spTree>
    <p:extLst>
      <p:ext uri="{BB962C8B-B14F-4D97-AF65-F5344CB8AC3E}">
        <p14:creationId xmlns:p14="http://schemas.microsoft.com/office/powerpoint/2010/main" val="3134052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12</a:t>
            </a:fld>
            <a:endParaRPr lang="en-US"/>
          </a:p>
        </p:txBody>
      </p:sp>
    </p:spTree>
    <p:extLst>
      <p:ext uri="{BB962C8B-B14F-4D97-AF65-F5344CB8AC3E}">
        <p14:creationId xmlns:p14="http://schemas.microsoft.com/office/powerpoint/2010/main" val="635413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Why an asterisk*</a:t>
            </a:r>
          </a:p>
          <a:p>
            <a:pPr marL="0" indent="0">
              <a:buFont typeface="Arial" panose="020B0604020202020204" pitchFamily="34" charset="0"/>
              <a:buNone/>
            </a:pPr>
            <a:r>
              <a:rPr lang="en-US" dirty="0"/>
              <a:t>large dimensions such as 1M rows </a:t>
            </a:r>
          </a:p>
          <a:p>
            <a:pPr marL="0" indent="0">
              <a:buFont typeface="Arial" panose="020B0604020202020204" pitchFamily="34" charset="0"/>
              <a:buNone/>
            </a:pPr>
            <a:r>
              <a:rPr lang="en-US" dirty="0"/>
              <a:t>Do I have a selective filter such as product category = ‘shoes’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What values are active on the table that’s filtered</a:t>
            </a:r>
          </a:p>
        </p:txBody>
      </p:sp>
      <p:sp>
        <p:nvSpPr>
          <p:cNvPr id="4" name="Slide Number Placeholder 3"/>
          <p:cNvSpPr>
            <a:spLocks noGrp="1"/>
          </p:cNvSpPr>
          <p:nvPr>
            <p:ph type="sldNum" sz="quarter" idx="10"/>
          </p:nvPr>
        </p:nvSpPr>
        <p:spPr/>
        <p:txBody>
          <a:bodyPr/>
          <a:lstStyle/>
          <a:p>
            <a:fld id="{52683261-039C-4C2D-9C83-052ADC55F0AC}" type="slidenum">
              <a:rPr lang="en-US" smtClean="0"/>
              <a:t>14</a:t>
            </a:fld>
            <a:endParaRPr lang="en-US"/>
          </a:p>
        </p:txBody>
      </p:sp>
    </p:spTree>
    <p:extLst>
      <p:ext uri="{BB962C8B-B14F-4D97-AF65-F5344CB8AC3E}">
        <p14:creationId xmlns:p14="http://schemas.microsoft.com/office/powerpoint/2010/main" val="1542049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Why an asterisk*</a:t>
            </a:r>
          </a:p>
          <a:p>
            <a:pPr marL="0" indent="0">
              <a:buFont typeface="Arial" panose="020B0604020202020204" pitchFamily="34" charset="0"/>
              <a:buNone/>
            </a:pPr>
            <a:r>
              <a:rPr lang="en-US" dirty="0"/>
              <a:t>large dimensions such as 1M rows </a:t>
            </a:r>
          </a:p>
          <a:p>
            <a:pPr marL="0" indent="0">
              <a:buFont typeface="Arial" panose="020B0604020202020204" pitchFamily="34" charset="0"/>
              <a:buNone/>
            </a:pPr>
            <a:r>
              <a:rPr lang="en-US" dirty="0"/>
              <a:t>Do I have a selective filter such as product category = ‘shoes’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What values are active on the table that’s filtered</a:t>
            </a:r>
          </a:p>
        </p:txBody>
      </p:sp>
      <p:sp>
        <p:nvSpPr>
          <p:cNvPr id="4" name="Slide Number Placeholder 3"/>
          <p:cNvSpPr>
            <a:spLocks noGrp="1"/>
          </p:cNvSpPr>
          <p:nvPr>
            <p:ph type="sldNum" sz="quarter" idx="10"/>
          </p:nvPr>
        </p:nvSpPr>
        <p:spPr/>
        <p:txBody>
          <a:bodyPr/>
          <a:lstStyle/>
          <a:p>
            <a:fld id="{52683261-039C-4C2D-9C83-052ADC55F0AC}" type="slidenum">
              <a:rPr lang="en-US" smtClean="0"/>
              <a:t>15</a:t>
            </a:fld>
            <a:endParaRPr lang="en-US"/>
          </a:p>
        </p:txBody>
      </p:sp>
    </p:spTree>
    <p:extLst>
      <p:ext uri="{BB962C8B-B14F-4D97-AF65-F5344CB8AC3E}">
        <p14:creationId xmlns:p14="http://schemas.microsoft.com/office/powerpoint/2010/main" val="4156028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Why an asterisk*</a:t>
            </a:r>
          </a:p>
          <a:p>
            <a:pPr marL="0" indent="0">
              <a:buFont typeface="Arial" panose="020B0604020202020204" pitchFamily="34" charset="0"/>
              <a:buNone/>
            </a:pPr>
            <a:r>
              <a:rPr lang="en-US" dirty="0"/>
              <a:t>large dimensions such as 1M rows </a:t>
            </a:r>
          </a:p>
          <a:p>
            <a:pPr marL="0" indent="0">
              <a:buFont typeface="Arial" panose="020B0604020202020204" pitchFamily="34" charset="0"/>
              <a:buNone/>
            </a:pPr>
            <a:r>
              <a:rPr lang="en-US" dirty="0"/>
              <a:t>Do I have a selective filter such as product category = ‘shoes’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What values are active on the table that’s filtered</a:t>
            </a:r>
          </a:p>
        </p:txBody>
      </p:sp>
      <p:sp>
        <p:nvSpPr>
          <p:cNvPr id="4" name="Slide Number Placeholder 3"/>
          <p:cNvSpPr>
            <a:spLocks noGrp="1"/>
          </p:cNvSpPr>
          <p:nvPr>
            <p:ph type="sldNum" sz="quarter" idx="10"/>
          </p:nvPr>
        </p:nvSpPr>
        <p:spPr/>
        <p:txBody>
          <a:bodyPr/>
          <a:lstStyle/>
          <a:p>
            <a:fld id="{52683261-039C-4C2D-9C83-052ADC55F0AC}" type="slidenum">
              <a:rPr lang="en-US" smtClean="0"/>
              <a:t>16</a:t>
            </a:fld>
            <a:endParaRPr lang="en-US"/>
          </a:p>
        </p:txBody>
      </p:sp>
    </p:spTree>
    <p:extLst>
      <p:ext uri="{BB962C8B-B14F-4D97-AF65-F5344CB8AC3E}">
        <p14:creationId xmlns:p14="http://schemas.microsoft.com/office/powerpoint/2010/main" val="3155525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Why an asterisk*</a:t>
            </a:r>
          </a:p>
          <a:p>
            <a:pPr marL="0" indent="0">
              <a:buFont typeface="Arial" panose="020B0604020202020204" pitchFamily="34" charset="0"/>
              <a:buNone/>
            </a:pPr>
            <a:r>
              <a:rPr lang="en-US" dirty="0"/>
              <a:t>large dimensions such as 1M rows </a:t>
            </a:r>
          </a:p>
          <a:p>
            <a:pPr marL="0" indent="0">
              <a:buFont typeface="Arial" panose="020B0604020202020204" pitchFamily="34" charset="0"/>
              <a:buNone/>
            </a:pPr>
            <a:r>
              <a:rPr lang="en-US" dirty="0"/>
              <a:t>Do I have a selective filter such as product category = ‘shoes’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What values are active on the table that’s filtered</a:t>
            </a:r>
          </a:p>
        </p:txBody>
      </p:sp>
      <p:sp>
        <p:nvSpPr>
          <p:cNvPr id="4" name="Slide Number Placeholder 3"/>
          <p:cNvSpPr>
            <a:spLocks noGrp="1"/>
          </p:cNvSpPr>
          <p:nvPr>
            <p:ph type="sldNum" sz="quarter" idx="10"/>
          </p:nvPr>
        </p:nvSpPr>
        <p:spPr/>
        <p:txBody>
          <a:bodyPr/>
          <a:lstStyle/>
          <a:p>
            <a:fld id="{52683261-039C-4C2D-9C83-052ADC55F0AC}" type="slidenum">
              <a:rPr lang="en-US" smtClean="0"/>
              <a:t>17</a:t>
            </a:fld>
            <a:endParaRPr lang="en-US"/>
          </a:p>
        </p:txBody>
      </p:sp>
    </p:spTree>
    <p:extLst>
      <p:ext uri="{BB962C8B-B14F-4D97-AF65-F5344CB8AC3E}">
        <p14:creationId xmlns:p14="http://schemas.microsoft.com/office/powerpoint/2010/main" val="448535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18</a:t>
            </a:fld>
            <a:endParaRPr lang="en-US"/>
          </a:p>
        </p:txBody>
      </p:sp>
    </p:spTree>
    <p:extLst>
      <p:ext uri="{BB962C8B-B14F-4D97-AF65-F5344CB8AC3E}">
        <p14:creationId xmlns:p14="http://schemas.microsoft.com/office/powerpoint/2010/main" val="1291485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19</a:t>
            </a:fld>
            <a:endParaRPr lang="en-US"/>
          </a:p>
        </p:txBody>
      </p:sp>
    </p:spTree>
    <p:extLst>
      <p:ext uri="{BB962C8B-B14F-4D97-AF65-F5344CB8AC3E}">
        <p14:creationId xmlns:p14="http://schemas.microsoft.com/office/powerpoint/2010/main" val="1464337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20</a:t>
            </a:fld>
            <a:endParaRPr lang="en-US"/>
          </a:p>
        </p:txBody>
      </p:sp>
    </p:spTree>
    <p:extLst>
      <p:ext uri="{BB962C8B-B14F-4D97-AF65-F5344CB8AC3E}">
        <p14:creationId xmlns:p14="http://schemas.microsoft.com/office/powerpoint/2010/main" val="1323529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21</a:t>
            </a:fld>
            <a:endParaRPr lang="en-US"/>
          </a:p>
        </p:txBody>
      </p:sp>
    </p:spTree>
    <p:extLst>
      <p:ext uri="{BB962C8B-B14F-4D97-AF65-F5344CB8AC3E}">
        <p14:creationId xmlns:p14="http://schemas.microsoft.com/office/powerpoint/2010/main" val="145762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691285" y="5828154"/>
            <a:ext cx="3500715" cy="309201"/>
          </a:xfrm>
          <a:prstGeom prst="rect">
            <a:avLst/>
          </a:prstGeom>
        </p:spPr>
        <p:txBody>
          <a:bodyPr/>
          <a:lstStyle>
            <a:lvl1pPr>
              <a:defRPr>
                <a:solidFill>
                  <a:schemeClr val="tx1"/>
                </a:solidFill>
              </a:defRPr>
            </a:lvl1pPr>
          </a:lstStyle>
          <a:p>
            <a:r>
              <a:rPr lang="en-US"/>
              <a:t>9/23/2017</a:t>
            </a:r>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32566" y="5587103"/>
            <a:ext cx="811019" cy="503578"/>
          </a:xfrm>
        </p:spPr>
        <p:txBody>
          <a:bodyPr/>
          <a:lstStyle>
            <a:lvl1pPr>
              <a:defRPr sz="2000">
                <a:solidFill>
                  <a:schemeClr val="tx1"/>
                </a:solidFill>
              </a:defRPr>
            </a:lvl1pPr>
          </a:lstStyle>
          <a:p>
            <a:fld id="{DEB70F92-0C9C-4AA6-AD05-3BC07D552F67}" type="slidenum">
              <a:rPr lang="en-US" smtClean="0"/>
              <a:pPr/>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84611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1396749" y="5816216"/>
            <a:ext cx="795251" cy="309201"/>
          </a:xfrm>
          <a:prstGeom prst="rect">
            <a:avLst/>
          </a:prstGeom>
        </p:spPr>
        <p:txBody>
          <a:bodyPr/>
          <a:lstStyle/>
          <a:p>
            <a:r>
              <a:rPr lang="en-US"/>
              <a:t>9/23/2017</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B70F92-0C9C-4AA6-AD05-3BC07D552F67}"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04330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11396749" y="5816216"/>
            <a:ext cx="795251" cy="309201"/>
          </a:xfrm>
          <a:prstGeom prst="rect">
            <a:avLst/>
          </a:prstGeom>
        </p:spPr>
        <p:txBody>
          <a:bodyPr/>
          <a:lstStyle/>
          <a:p>
            <a:r>
              <a:rPr lang="en-US"/>
              <a:t>9/23/2017</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B70F92-0C9C-4AA6-AD05-3BC07D552F67}"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97018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1396749" y="5816216"/>
            <a:ext cx="795251" cy="309201"/>
          </a:xfrm>
          <a:prstGeom prst="rect">
            <a:avLst/>
          </a:prstGeom>
        </p:spPr>
        <p:txBody>
          <a:bodyPr/>
          <a:lstStyle/>
          <a:p>
            <a:r>
              <a:rPr lang="en-US"/>
              <a:t>9/23/2017</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B70F92-0C9C-4AA6-AD05-3BC07D552F67}"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86701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1396749" y="5816216"/>
            <a:ext cx="795251" cy="309201"/>
          </a:xfrm>
          <a:prstGeom prst="rect">
            <a:avLst/>
          </a:prstGeom>
        </p:spPr>
        <p:txBody>
          <a:bodyPr/>
          <a:lstStyle/>
          <a:p>
            <a:r>
              <a:rPr lang="en-US"/>
              <a:t>9/23/2017</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B70F92-0C9C-4AA6-AD05-3BC07D552F67}"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40831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11396749" y="5816216"/>
            <a:ext cx="795251" cy="309201"/>
          </a:xfrm>
          <a:prstGeom prst="rect">
            <a:avLst/>
          </a:prstGeom>
        </p:spPr>
        <p:txBody>
          <a:bodyPr/>
          <a:lstStyle/>
          <a:p>
            <a:r>
              <a:rPr lang="en-US"/>
              <a:t>9/23/2017</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B70F92-0C9C-4AA6-AD05-3BC07D552F67}"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4287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1396749" y="5816216"/>
            <a:ext cx="795251" cy="309201"/>
          </a:xfrm>
          <a:prstGeom prst="rect">
            <a:avLst/>
          </a:prstGeom>
        </p:spPr>
        <p:txBody>
          <a:bodyPr/>
          <a:lstStyle/>
          <a:p>
            <a:r>
              <a:rPr lang="en-US"/>
              <a:t>9/23/2017</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B70F92-0C9C-4AA6-AD05-3BC07D552F67}" type="slidenum">
              <a:rPr lang="en-US" smtClean="0"/>
              <a:t>‹#›</a:t>
            </a:fld>
            <a:endParaRPr lang="en-US"/>
          </a:p>
        </p:txBody>
      </p:sp>
    </p:spTree>
    <p:extLst>
      <p:ext uri="{BB962C8B-B14F-4D97-AF65-F5344CB8AC3E}">
        <p14:creationId xmlns:p14="http://schemas.microsoft.com/office/powerpoint/2010/main" val="2797077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1396749" y="5816216"/>
            <a:ext cx="795251" cy="309201"/>
          </a:xfrm>
          <a:prstGeom prst="rect">
            <a:avLst/>
          </a:prstGeom>
        </p:spPr>
        <p:txBody>
          <a:bodyPr/>
          <a:lstStyle/>
          <a:p>
            <a:r>
              <a:rPr lang="en-US"/>
              <a:t>9/23/2017</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B70F92-0C9C-4AA6-AD05-3BC07D552F67}"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15308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a:prstGeom prst="rect">
            <a:avLst/>
          </a:prstGeom>
        </p:spPr>
        <p:txBody>
          <a:bodyPr/>
          <a:lstStyle>
            <a:lvl1pPr algn="l">
              <a:defRPr/>
            </a:lvl1pPr>
          </a:lstStyle>
          <a:p>
            <a:r>
              <a:rPr lang="en-US"/>
              <a:t>9/23/2017</a:t>
            </a:r>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DEB70F92-0C9C-4AA6-AD05-3BC07D552F67}"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68473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1396749" y="5816216"/>
            <a:ext cx="795251" cy="309201"/>
          </a:xfrm>
          <a:prstGeom prst="rect">
            <a:avLst/>
          </a:prstGeom>
        </p:spPr>
        <p:txBody>
          <a:bodyPr/>
          <a:lstStyle/>
          <a:p>
            <a:r>
              <a:rPr lang="en-US"/>
              <a:t>9/23/2017</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B70F92-0C9C-4AA6-AD05-3BC07D552F67}"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6109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1396749" y="5816216"/>
            <a:ext cx="795251" cy="309201"/>
          </a:xfrm>
          <a:prstGeom prst="rect">
            <a:avLst/>
          </a:prstGeom>
        </p:spPr>
        <p:txBody>
          <a:bodyPr/>
          <a:lstStyle/>
          <a:p>
            <a:r>
              <a:rPr lang="en-US"/>
              <a:t>9/23/2017</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B70F92-0C9C-4AA6-AD05-3BC07D552F67}"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21220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Section Title Accent Color 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1860840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699471" y="5816119"/>
            <a:ext cx="492529" cy="309298"/>
          </a:xfrm>
          <a:prstGeom prst="rect">
            <a:avLst/>
          </a:prstGeom>
        </p:spPr>
        <p:txBody>
          <a:bodyPr vert="horz" lIns="91440" tIns="45720" rIns="91440" bIns="45720" rtlCol="0" anchor="t"/>
          <a:lstStyle>
            <a:lvl1pPr algn="r">
              <a:defRPr sz="2000" b="0">
                <a:solidFill>
                  <a:schemeClr val="tx1"/>
                </a:solidFill>
              </a:defRPr>
            </a:lvl1pPr>
          </a:lstStyle>
          <a:p>
            <a:fld id="{DEB70F92-0C9C-4AA6-AD05-3BC07D552F67}"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496288"/>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Lst>
  <p:hf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insightsquest.com/" TargetMode="External"/><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frontlineanalytics.net/"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6D301-E4A7-40FA-BAC8-D0E4442772B7}"/>
              </a:ext>
            </a:extLst>
          </p:cNvPr>
          <p:cNvSpPr>
            <a:spLocks noGrp="1"/>
          </p:cNvSpPr>
          <p:nvPr>
            <p:ph type="ctrTitle"/>
          </p:nvPr>
        </p:nvSpPr>
        <p:spPr/>
        <p:txBody>
          <a:bodyPr>
            <a:normAutofit/>
          </a:bodyPr>
          <a:lstStyle/>
          <a:p>
            <a:r>
              <a:rPr lang="en-US" sz="5400" dirty="0"/>
              <a:t>Relationship modeling patterns in SSAS and Power bi</a:t>
            </a:r>
          </a:p>
        </p:txBody>
      </p:sp>
      <p:sp>
        <p:nvSpPr>
          <p:cNvPr id="3" name="Subtitle 2">
            <a:extLst>
              <a:ext uri="{FF2B5EF4-FFF2-40B4-BE49-F238E27FC236}">
                <a16:creationId xmlns:a16="http://schemas.microsoft.com/office/drawing/2014/main" id="{20B10817-C8AF-475E-957C-9C797F0B7735}"/>
              </a:ext>
            </a:extLst>
          </p:cNvPr>
          <p:cNvSpPr>
            <a:spLocks noGrp="1"/>
          </p:cNvSpPr>
          <p:nvPr>
            <p:ph type="subTitle" idx="1"/>
          </p:nvPr>
        </p:nvSpPr>
        <p:spPr/>
        <p:txBody>
          <a:bodyPr/>
          <a:lstStyle/>
          <a:p>
            <a:r>
              <a:rPr lang="en-US" dirty="0"/>
              <a:t>SQL Saturday Boston (9/23/2017)</a:t>
            </a:r>
          </a:p>
        </p:txBody>
      </p:sp>
    </p:spTree>
    <p:extLst>
      <p:ext uri="{BB962C8B-B14F-4D97-AF65-F5344CB8AC3E}">
        <p14:creationId xmlns:p14="http://schemas.microsoft.com/office/powerpoint/2010/main" val="1533686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D4F81-8078-471A-A9CF-0F225C3D8132}"/>
              </a:ext>
            </a:extLst>
          </p:cNvPr>
          <p:cNvSpPr>
            <a:spLocks noGrp="1"/>
          </p:cNvSpPr>
          <p:nvPr>
            <p:ph type="title" idx="4294967295"/>
          </p:nvPr>
        </p:nvSpPr>
        <p:spPr>
          <a:xfrm>
            <a:off x="1248352" y="157019"/>
            <a:ext cx="9604375" cy="591127"/>
          </a:xfrm>
        </p:spPr>
        <p:txBody>
          <a:bodyPr/>
          <a:lstStyle/>
          <a:p>
            <a:pPr algn="ctr"/>
            <a:r>
              <a:rPr lang="en-US" dirty="0"/>
              <a:t>Objectives</a:t>
            </a:r>
          </a:p>
        </p:txBody>
      </p:sp>
      <p:sp>
        <p:nvSpPr>
          <p:cNvPr id="3" name="Content Placeholder 2">
            <a:extLst>
              <a:ext uri="{FF2B5EF4-FFF2-40B4-BE49-F238E27FC236}">
                <a16:creationId xmlns:a16="http://schemas.microsoft.com/office/drawing/2014/main" id="{24B8213C-DFE5-431E-9CD4-C25066117245}"/>
              </a:ext>
            </a:extLst>
          </p:cNvPr>
          <p:cNvSpPr>
            <a:spLocks noGrp="1"/>
          </p:cNvSpPr>
          <p:nvPr>
            <p:ph idx="4294967295"/>
          </p:nvPr>
        </p:nvSpPr>
        <p:spPr>
          <a:xfrm>
            <a:off x="915841" y="951346"/>
            <a:ext cx="9863919" cy="4555374"/>
          </a:xfrm>
        </p:spPr>
        <p:txBody>
          <a:bodyPr>
            <a:normAutofit/>
          </a:bodyPr>
          <a:lstStyle/>
          <a:p>
            <a:pPr marL="514350" indent="-514350">
              <a:buFont typeface="+mj-lt"/>
              <a:buAutoNum type="arabicParenR"/>
            </a:pPr>
            <a:r>
              <a:rPr lang="en-US" sz="2800" dirty="0"/>
              <a:t>Relationship Fundamentals</a:t>
            </a:r>
          </a:p>
          <a:p>
            <a:pPr marL="514350" indent="-514350">
              <a:buFont typeface="+mj-lt"/>
              <a:buAutoNum type="arabicParenR"/>
            </a:pPr>
            <a:r>
              <a:rPr lang="en-US" sz="2800" dirty="0"/>
              <a:t>Bidirectional Relationships </a:t>
            </a:r>
          </a:p>
          <a:p>
            <a:pPr marL="514350" indent="-514350">
              <a:buFont typeface="+mj-lt"/>
              <a:buAutoNum type="arabicParenR"/>
            </a:pPr>
            <a:r>
              <a:rPr lang="en-US" sz="2800" dirty="0"/>
              <a:t>Dimension Measures</a:t>
            </a:r>
          </a:p>
          <a:p>
            <a:pPr marL="514350" indent="-514350">
              <a:buFont typeface="+mj-lt"/>
              <a:buAutoNum type="arabicParenR"/>
            </a:pPr>
            <a:r>
              <a:rPr lang="en-US" sz="2800" dirty="0"/>
              <a:t>Actual vs. Plan (Multiple Grains)</a:t>
            </a:r>
          </a:p>
          <a:p>
            <a:pPr marL="514350" indent="-514350">
              <a:buFont typeface="+mj-lt"/>
              <a:buAutoNum type="arabicParenR"/>
            </a:pPr>
            <a:r>
              <a:rPr lang="en-US" sz="2800" dirty="0"/>
              <a:t>Dynamic Row-level Security (RLS) </a:t>
            </a:r>
          </a:p>
          <a:p>
            <a:pPr marL="514350" indent="-514350">
              <a:buFont typeface="+mj-lt"/>
              <a:buAutoNum type="arabicParenR"/>
            </a:pPr>
            <a:r>
              <a:rPr lang="en-US" sz="2800" dirty="0"/>
              <a:t>Virtual Relationship Patterns</a:t>
            </a:r>
          </a:p>
          <a:p>
            <a:pPr marL="514350" indent="-514350">
              <a:buFont typeface="+mj-lt"/>
              <a:buAutoNum type="arabicParenR"/>
            </a:pPr>
            <a:r>
              <a:rPr lang="en-US" sz="2800" dirty="0"/>
              <a:t>Many-to-Many Relationships</a:t>
            </a:r>
          </a:p>
          <a:p>
            <a:pPr marL="514350" indent="-514350">
              <a:buFont typeface="+mj-lt"/>
              <a:buAutoNum type="arabicParenR"/>
            </a:pPr>
            <a:endParaRPr lang="en-US" dirty="0"/>
          </a:p>
          <a:p>
            <a:pPr marL="514350" indent="-514350">
              <a:buFont typeface="+mj-lt"/>
              <a:buAutoNum type="arabicParenR"/>
            </a:pPr>
            <a:endParaRPr lang="en-US" dirty="0"/>
          </a:p>
          <a:p>
            <a:pPr marL="514350" indent="-514350">
              <a:buFont typeface="+mj-lt"/>
              <a:buAutoNum type="arabicParenR"/>
            </a:pPr>
            <a:endParaRPr lang="en-US" dirty="0"/>
          </a:p>
          <a:p>
            <a:endParaRPr lang="en-US" dirty="0"/>
          </a:p>
        </p:txBody>
      </p:sp>
      <p:sp>
        <p:nvSpPr>
          <p:cNvPr id="5" name="Slide Number Placeholder 4">
            <a:extLst>
              <a:ext uri="{FF2B5EF4-FFF2-40B4-BE49-F238E27FC236}">
                <a16:creationId xmlns:a16="http://schemas.microsoft.com/office/drawing/2014/main" id="{D1612440-C15F-4937-92D5-D609DE3B2154}"/>
              </a:ext>
            </a:extLst>
          </p:cNvPr>
          <p:cNvSpPr>
            <a:spLocks noGrp="1"/>
          </p:cNvSpPr>
          <p:nvPr>
            <p:ph type="sldNum" sz="quarter" idx="12"/>
          </p:nvPr>
        </p:nvSpPr>
        <p:spPr/>
        <p:txBody>
          <a:bodyPr/>
          <a:lstStyle/>
          <a:p>
            <a:fld id="{DEB70F92-0C9C-4AA6-AD05-3BC07D552F67}" type="slidenum">
              <a:rPr lang="en-US" smtClean="0"/>
              <a:t>2</a:t>
            </a:fld>
            <a:endParaRPr lang="en-US"/>
          </a:p>
        </p:txBody>
      </p:sp>
    </p:spTree>
    <p:extLst>
      <p:ext uri="{BB962C8B-B14F-4D97-AF65-F5344CB8AC3E}">
        <p14:creationId xmlns:p14="http://schemas.microsoft.com/office/powerpoint/2010/main" val="411697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21BD0-405D-44AF-9516-565790A23062}"/>
              </a:ext>
            </a:extLst>
          </p:cNvPr>
          <p:cNvSpPr>
            <a:spLocks noGrp="1"/>
          </p:cNvSpPr>
          <p:nvPr>
            <p:ph type="title" idx="4294967295"/>
          </p:nvPr>
        </p:nvSpPr>
        <p:spPr>
          <a:xfrm>
            <a:off x="4017761" y="104745"/>
            <a:ext cx="4044084" cy="626773"/>
          </a:xfrm>
        </p:spPr>
        <p:txBody>
          <a:bodyPr/>
          <a:lstStyle/>
          <a:p>
            <a:pPr algn="ctr"/>
            <a:r>
              <a:rPr lang="en-US" dirty="0"/>
              <a:t>Session Agenda</a:t>
            </a:r>
          </a:p>
        </p:txBody>
      </p:sp>
      <p:sp>
        <p:nvSpPr>
          <p:cNvPr id="3" name="Content Placeholder 2">
            <a:extLst>
              <a:ext uri="{FF2B5EF4-FFF2-40B4-BE49-F238E27FC236}">
                <a16:creationId xmlns:a16="http://schemas.microsoft.com/office/drawing/2014/main" id="{AF9BD3B2-D0D0-46E1-A93A-796DC45DF192}"/>
              </a:ext>
            </a:extLst>
          </p:cNvPr>
          <p:cNvSpPr>
            <a:spLocks noGrp="1"/>
          </p:cNvSpPr>
          <p:nvPr>
            <p:ph idx="4294967295"/>
          </p:nvPr>
        </p:nvSpPr>
        <p:spPr>
          <a:xfrm>
            <a:off x="808673" y="731518"/>
            <a:ext cx="4608425" cy="4307841"/>
          </a:xfrm>
        </p:spPr>
        <p:txBody>
          <a:bodyPr>
            <a:normAutofit fontScale="92500" lnSpcReduction="20000"/>
          </a:bodyPr>
          <a:lstStyle/>
          <a:p>
            <a:pPr marL="0" indent="0" algn="ctr">
              <a:buNone/>
            </a:pPr>
            <a:r>
              <a:rPr lang="en-US" sz="3900" b="1" dirty="0"/>
              <a:t>Part 1</a:t>
            </a:r>
          </a:p>
          <a:p>
            <a:r>
              <a:rPr lang="en-US" sz="2800" dirty="0"/>
              <a:t>Datasets: </a:t>
            </a:r>
          </a:p>
          <a:p>
            <a:pPr lvl="1"/>
            <a:r>
              <a:rPr lang="en-US" sz="2600" dirty="0"/>
              <a:t>Power BI and SSAS Tabular Models</a:t>
            </a:r>
          </a:p>
          <a:p>
            <a:pPr lvl="1"/>
            <a:r>
              <a:rPr lang="en-US" sz="2400" dirty="0"/>
              <a:t>Import and </a:t>
            </a:r>
            <a:r>
              <a:rPr lang="en-US" sz="2400" dirty="0" err="1"/>
              <a:t>DirectQuery</a:t>
            </a:r>
            <a:endParaRPr lang="en-US" sz="2400" dirty="0"/>
          </a:p>
          <a:p>
            <a:r>
              <a:rPr lang="en-US" sz="2800" dirty="0"/>
              <a:t>Relationship Fundamentals </a:t>
            </a:r>
          </a:p>
          <a:p>
            <a:pPr lvl="1"/>
            <a:r>
              <a:rPr lang="en-US" sz="2400" dirty="0"/>
              <a:t>Row Identity,  Ambiguity</a:t>
            </a:r>
          </a:p>
          <a:p>
            <a:pPr lvl="1"/>
            <a:r>
              <a:rPr lang="en-US" sz="2400" dirty="0"/>
              <a:t>Relationship Data Structures</a:t>
            </a:r>
          </a:p>
          <a:p>
            <a:pPr lvl="1"/>
            <a:r>
              <a:rPr lang="en-US" sz="2400" dirty="0"/>
              <a:t>Filter Propagation </a:t>
            </a:r>
          </a:p>
        </p:txBody>
      </p:sp>
      <p:sp>
        <p:nvSpPr>
          <p:cNvPr id="5" name="Slide Number Placeholder 4">
            <a:extLst>
              <a:ext uri="{FF2B5EF4-FFF2-40B4-BE49-F238E27FC236}">
                <a16:creationId xmlns:a16="http://schemas.microsoft.com/office/drawing/2014/main" id="{7988CE83-822D-4571-9269-C0CCB786B568}"/>
              </a:ext>
            </a:extLst>
          </p:cNvPr>
          <p:cNvSpPr>
            <a:spLocks noGrp="1"/>
          </p:cNvSpPr>
          <p:nvPr>
            <p:ph type="sldNum" sz="quarter" idx="12"/>
          </p:nvPr>
        </p:nvSpPr>
        <p:spPr/>
        <p:txBody>
          <a:bodyPr/>
          <a:lstStyle/>
          <a:p>
            <a:fld id="{DEB70F92-0C9C-4AA6-AD05-3BC07D552F67}" type="slidenum">
              <a:rPr lang="en-US" smtClean="0"/>
              <a:t>3</a:t>
            </a:fld>
            <a:endParaRPr lang="en-US"/>
          </a:p>
        </p:txBody>
      </p:sp>
      <p:sp>
        <p:nvSpPr>
          <p:cNvPr id="6" name="Content Placeholder 2">
            <a:extLst>
              <a:ext uri="{FF2B5EF4-FFF2-40B4-BE49-F238E27FC236}">
                <a16:creationId xmlns:a16="http://schemas.microsoft.com/office/drawing/2014/main" id="{2DDDD3DA-8575-41DC-B999-D5D38C295666}"/>
              </a:ext>
            </a:extLst>
          </p:cNvPr>
          <p:cNvSpPr txBox="1">
            <a:spLocks/>
          </p:cNvSpPr>
          <p:nvPr/>
        </p:nvSpPr>
        <p:spPr>
          <a:xfrm>
            <a:off x="6039803" y="711199"/>
            <a:ext cx="5542597" cy="480568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None/>
            </a:pPr>
            <a:r>
              <a:rPr lang="en-US" sz="3600" b="1" dirty="0"/>
              <a:t>Part II</a:t>
            </a:r>
          </a:p>
          <a:p>
            <a:pPr marL="0" indent="0">
              <a:buNone/>
            </a:pPr>
            <a:r>
              <a:rPr lang="en-US" sz="2200" dirty="0"/>
              <a:t>Pattern Examples: </a:t>
            </a:r>
          </a:p>
          <a:p>
            <a:pPr lvl="1"/>
            <a:r>
              <a:rPr lang="en-US" sz="2200" dirty="0"/>
              <a:t>Single and Bidirectional Relationships</a:t>
            </a:r>
          </a:p>
          <a:p>
            <a:pPr lvl="1"/>
            <a:r>
              <a:rPr lang="en-US" sz="2200" dirty="0"/>
              <a:t>Role Playing Dimensions</a:t>
            </a:r>
          </a:p>
          <a:p>
            <a:pPr lvl="1"/>
            <a:r>
              <a:rPr lang="en-US" sz="2200" dirty="0"/>
              <a:t>Dimension Measures</a:t>
            </a:r>
          </a:p>
          <a:p>
            <a:pPr lvl="1"/>
            <a:r>
              <a:rPr lang="en-US" sz="2200" dirty="0"/>
              <a:t>Actual vs. Plan</a:t>
            </a:r>
          </a:p>
          <a:p>
            <a:pPr lvl="1"/>
            <a:r>
              <a:rPr lang="en-US" sz="2200" dirty="0"/>
              <a:t>Dynamic Row-level Security</a:t>
            </a:r>
          </a:p>
          <a:p>
            <a:pPr lvl="1"/>
            <a:r>
              <a:rPr lang="en-US" sz="2200" dirty="0"/>
              <a:t>Virtual Relationships</a:t>
            </a:r>
          </a:p>
          <a:p>
            <a:pPr lvl="1"/>
            <a:r>
              <a:rPr lang="en-US" sz="2200" dirty="0"/>
              <a:t>Many to Many</a:t>
            </a:r>
          </a:p>
          <a:p>
            <a:pPr lvl="2"/>
            <a:endParaRPr lang="en-US" dirty="0"/>
          </a:p>
        </p:txBody>
      </p:sp>
    </p:spTree>
    <p:extLst>
      <p:ext uri="{BB962C8B-B14F-4D97-AF65-F5344CB8AC3E}">
        <p14:creationId xmlns:p14="http://schemas.microsoft.com/office/powerpoint/2010/main" val="683157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C1C78D-D8BD-4D07-B17C-4CAE524474BE}"/>
              </a:ext>
            </a:extLst>
          </p:cNvPr>
          <p:cNvSpPr>
            <a:spLocks noGrp="1"/>
          </p:cNvSpPr>
          <p:nvPr>
            <p:ph idx="4294967295"/>
          </p:nvPr>
        </p:nvSpPr>
        <p:spPr>
          <a:xfrm>
            <a:off x="499667" y="706158"/>
            <a:ext cx="5294794" cy="4944332"/>
          </a:xfrm>
        </p:spPr>
        <p:txBody>
          <a:bodyPr>
            <a:normAutofit fontScale="92500" lnSpcReduction="10000"/>
          </a:bodyPr>
          <a:lstStyle/>
          <a:p>
            <a:r>
              <a:rPr lang="en-US" sz="2400" dirty="0"/>
              <a:t>Boston BI User Group Leader</a:t>
            </a:r>
          </a:p>
          <a:p>
            <a:r>
              <a:rPr lang="en-US" sz="2400" dirty="0"/>
              <a:t>BI Consultant, Frontline Analytics</a:t>
            </a:r>
          </a:p>
          <a:p>
            <a:r>
              <a:rPr lang="en-US" sz="2400" dirty="0"/>
              <a:t>Author of Power BI Book(s)</a:t>
            </a:r>
          </a:p>
          <a:p>
            <a:r>
              <a:rPr lang="en-US" sz="2400" dirty="0"/>
              <a:t>Blogger, Insight Quest</a:t>
            </a:r>
          </a:p>
          <a:p>
            <a:r>
              <a:rPr lang="en-US" sz="2400" dirty="0"/>
              <a:t>Sites:</a:t>
            </a:r>
          </a:p>
          <a:p>
            <a:pPr lvl="1"/>
            <a:r>
              <a:rPr lang="en-US" sz="2000" dirty="0">
                <a:solidFill>
                  <a:schemeClr val="accent5"/>
                </a:solidFill>
                <a:hlinkClick r:id="rId3"/>
              </a:rPr>
              <a:t>http://insightsquest.com</a:t>
            </a:r>
            <a:endParaRPr lang="en-US" sz="2000" dirty="0">
              <a:solidFill>
                <a:schemeClr val="accent5"/>
              </a:solidFill>
            </a:endParaRPr>
          </a:p>
          <a:p>
            <a:pPr lvl="1"/>
            <a:r>
              <a:rPr lang="en-US" sz="2000" dirty="0">
                <a:solidFill>
                  <a:schemeClr val="accent5"/>
                </a:solidFill>
                <a:hlinkClick r:id="rId4"/>
              </a:rPr>
              <a:t>http://frontlineanalytics.net</a:t>
            </a:r>
            <a:endParaRPr lang="en-US" sz="2000" dirty="0">
              <a:solidFill>
                <a:schemeClr val="accent5"/>
              </a:solidFill>
            </a:endParaRPr>
          </a:p>
          <a:p>
            <a:r>
              <a:rPr lang="en-US" sz="2400" dirty="0"/>
              <a:t>Contact:</a:t>
            </a:r>
          </a:p>
          <a:p>
            <a:pPr lvl="1"/>
            <a:r>
              <a:rPr lang="en-US" sz="2000" dirty="0"/>
              <a:t>Email: Brett.Powell@FrontlineAnalytics.net</a:t>
            </a:r>
          </a:p>
          <a:p>
            <a:pPr lvl="1"/>
            <a:r>
              <a:rPr lang="en-US" sz="2000" dirty="0"/>
              <a:t>Twitter: @BrettPowell76</a:t>
            </a:r>
          </a:p>
          <a:p>
            <a:pPr lvl="1"/>
            <a:r>
              <a:rPr lang="en-US" sz="2000" dirty="0"/>
              <a:t>LinkedIn</a:t>
            </a:r>
          </a:p>
          <a:p>
            <a:endParaRPr lang="en-US" dirty="0"/>
          </a:p>
          <a:p>
            <a:endParaRPr lang="en-US" dirty="0"/>
          </a:p>
        </p:txBody>
      </p:sp>
      <p:sp>
        <p:nvSpPr>
          <p:cNvPr id="2" name="Title 1">
            <a:extLst>
              <a:ext uri="{FF2B5EF4-FFF2-40B4-BE49-F238E27FC236}">
                <a16:creationId xmlns:a16="http://schemas.microsoft.com/office/drawing/2014/main" id="{A56390B8-2E7E-48E2-BEAE-EA3F4DA1A6BE}"/>
              </a:ext>
            </a:extLst>
          </p:cNvPr>
          <p:cNvSpPr>
            <a:spLocks noGrp="1"/>
          </p:cNvSpPr>
          <p:nvPr>
            <p:ph type="title" idx="4294967295"/>
          </p:nvPr>
        </p:nvSpPr>
        <p:spPr>
          <a:xfrm>
            <a:off x="4984597" y="114845"/>
            <a:ext cx="2747854" cy="611783"/>
          </a:xfrm>
        </p:spPr>
        <p:txBody>
          <a:bodyPr/>
          <a:lstStyle/>
          <a:p>
            <a:r>
              <a:rPr lang="en-US" dirty="0"/>
              <a:t>about me </a:t>
            </a:r>
          </a:p>
        </p:txBody>
      </p:sp>
      <p:pic>
        <p:nvPicPr>
          <p:cNvPr id="8" name="Picture 7" descr="A screenshot of a cell phone&#10;&#10;Description generated with very high confidence">
            <a:extLst>
              <a:ext uri="{FF2B5EF4-FFF2-40B4-BE49-F238E27FC236}">
                <a16:creationId xmlns:a16="http://schemas.microsoft.com/office/drawing/2014/main" id="{F88279C5-4AD7-4E5F-94B0-C61BF18762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89601" y="706157"/>
            <a:ext cx="2758660" cy="3437715"/>
          </a:xfrm>
          <a:prstGeom prst="rect">
            <a:avLst/>
          </a:prstGeom>
        </p:spPr>
      </p:pic>
      <p:pic>
        <p:nvPicPr>
          <p:cNvPr id="10" name="Picture 9">
            <a:extLst>
              <a:ext uri="{FF2B5EF4-FFF2-40B4-BE49-F238E27FC236}">
                <a16:creationId xmlns:a16="http://schemas.microsoft.com/office/drawing/2014/main" id="{813079DD-AA40-4CA2-8270-2DE774EE5F7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59458" y="4419600"/>
            <a:ext cx="2818296" cy="1068330"/>
          </a:xfrm>
          <a:prstGeom prst="rect">
            <a:avLst/>
          </a:prstGeom>
        </p:spPr>
      </p:pic>
      <p:pic>
        <p:nvPicPr>
          <p:cNvPr id="5" name="Picture 4" descr="A screenshot of text&#10;&#10;Description generated with very high confidence">
            <a:extLst>
              <a:ext uri="{FF2B5EF4-FFF2-40B4-BE49-F238E27FC236}">
                <a16:creationId xmlns:a16="http://schemas.microsoft.com/office/drawing/2014/main" id="{29A82113-4A10-441A-BCF6-BA81A40FAC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93266" y="726627"/>
            <a:ext cx="2785933" cy="3420353"/>
          </a:xfrm>
          <a:prstGeom prst="rect">
            <a:avLst/>
          </a:prstGeom>
        </p:spPr>
      </p:pic>
      <p:sp>
        <p:nvSpPr>
          <p:cNvPr id="7" name="Slide Number Placeholder 6">
            <a:extLst>
              <a:ext uri="{FF2B5EF4-FFF2-40B4-BE49-F238E27FC236}">
                <a16:creationId xmlns:a16="http://schemas.microsoft.com/office/drawing/2014/main" id="{22CF18BB-6A99-4E87-9907-1D08E24D6CA9}"/>
              </a:ext>
            </a:extLst>
          </p:cNvPr>
          <p:cNvSpPr>
            <a:spLocks noGrp="1"/>
          </p:cNvSpPr>
          <p:nvPr>
            <p:ph type="sldNum" sz="quarter" idx="12"/>
          </p:nvPr>
        </p:nvSpPr>
        <p:spPr/>
        <p:txBody>
          <a:bodyPr/>
          <a:lstStyle/>
          <a:p>
            <a:fld id="{DEB70F92-0C9C-4AA6-AD05-3BC07D552F67}" type="slidenum">
              <a:rPr lang="en-US" smtClean="0"/>
              <a:t>4</a:t>
            </a:fld>
            <a:endParaRPr lang="en-US"/>
          </a:p>
        </p:txBody>
      </p:sp>
    </p:spTree>
    <p:extLst>
      <p:ext uri="{BB962C8B-B14F-4D97-AF65-F5344CB8AC3E}">
        <p14:creationId xmlns:p14="http://schemas.microsoft.com/office/powerpoint/2010/main" val="27938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FD0E91F-A67F-4EB1-9181-DE97697A1FEB}"/>
              </a:ext>
            </a:extLst>
          </p:cNvPr>
          <p:cNvSpPr>
            <a:spLocks noGrp="1"/>
          </p:cNvSpPr>
          <p:nvPr>
            <p:ph type="title"/>
          </p:nvPr>
        </p:nvSpPr>
        <p:spPr/>
        <p:txBody>
          <a:bodyPr/>
          <a:lstStyle/>
          <a:p>
            <a:pPr algn="ctr"/>
            <a:r>
              <a:rPr lang="en-US" dirty="0"/>
              <a:t>Datasets</a:t>
            </a:r>
          </a:p>
        </p:txBody>
      </p:sp>
    </p:spTree>
    <p:extLst>
      <p:ext uri="{BB962C8B-B14F-4D97-AF65-F5344CB8AC3E}">
        <p14:creationId xmlns:p14="http://schemas.microsoft.com/office/powerpoint/2010/main" val="2095408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8B4CE86-5310-4FD6-85FE-0B551F6210A9}"/>
              </a:ext>
            </a:extLst>
          </p:cNvPr>
          <p:cNvSpPr>
            <a:spLocks noGrp="1"/>
          </p:cNvSpPr>
          <p:nvPr>
            <p:ph sz="half" idx="4294967295"/>
          </p:nvPr>
        </p:nvSpPr>
        <p:spPr>
          <a:xfrm>
            <a:off x="99831" y="729905"/>
            <a:ext cx="5515878" cy="5350805"/>
          </a:xfrm>
        </p:spPr>
        <p:txBody>
          <a:bodyPr>
            <a:normAutofit lnSpcReduction="10000"/>
          </a:bodyPr>
          <a:lstStyle/>
          <a:p>
            <a:r>
              <a:rPr lang="en-US" dirty="0"/>
              <a:t>Analytical Data Models (</a:t>
            </a:r>
            <a:r>
              <a:rPr lang="en-US" b="1" u="sng" dirty="0"/>
              <a:t>not</a:t>
            </a:r>
            <a:r>
              <a:rPr lang="en-US" dirty="0"/>
              <a:t> Reports)</a:t>
            </a:r>
            <a:endParaRPr lang="en-US" sz="2400" dirty="0"/>
          </a:p>
          <a:p>
            <a:pPr lvl="1"/>
            <a:r>
              <a:rPr lang="en-US" dirty="0"/>
              <a:t>SSAS Tabular Instance inside Power BI Desktop  </a:t>
            </a:r>
          </a:p>
          <a:p>
            <a:pPr lvl="1"/>
            <a:r>
              <a:rPr lang="en-US" dirty="0"/>
              <a:t>Platforms for Reporting &amp; Analysis</a:t>
            </a:r>
            <a:endParaRPr lang="en-US" sz="1800" dirty="0"/>
          </a:p>
          <a:p>
            <a:pPr lvl="2"/>
            <a:r>
              <a:rPr lang="en-US" dirty="0"/>
              <a:t>User Interface for Client Tools</a:t>
            </a:r>
          </a:p>
          <a:p>
            <a:pPr lvl="2"/>
            <a:r>
              <a:rPr lang="en-US" dirty="0"/>
              <a:t>Embedded Business Logic</a:t>
            </a:r>
          </a:p>
          <a:p>
            <a:pPr lvl="2"/>
            <a:r>
              <a:rPr lang="en-US" dirty="0"/>
              <a:t>Reports connect to Datasets</a:t>
            </a:r>
          </a:p>
          <a:p>
            <a:pPr lvl="2"/>
            <a:endParaRPr lang="en-US" dirty="0"/>
          </a:p>
          <a:p>
            <a:pPr lvl="2"/>
            <a:endParaRPr lang="en-US" dirty="0"/>
          </a:p>
          <a:p>
            <a:pPr lvl="2"/>
            <a:endParaRPr lang="en-US" dirty="0"/>
          </a:p>
          <a:p>
            <a:pPr lvl="2"/>
            <a:endParaRPr lang="en-US" dirty="0"/>
          </a:p>
          <a:p>
            <a:r>
              <a:rPr lang="en-US" dirty="0"/>
              <a:t>Dataset Layers:</a:t>
            </a:r>
          </a:p>
          <a:p>
            <a:pPr marL="914400" lvl="1" indent="-457200">
              <a:buFont typeface="+mj-lt"/>
              <a:buAutoNum type="arabicPeriod"/>
            </a:pPr>
            <a:r>
              <a:rPr lang="en-US" dirty="0"/>
              <a:t>Data Access and Transform (M Query)</a:t>
            </a:r>
          </a:p>
          <a:p>
            <a:pPr marL="914400" lvl="1" indent="-457200">
              <a:buFont typeface="+mj-lt"/>
              <a:buAutoNum type="arabicPeriod"/>
            </a:pPr>
            <a:r>
              <a:rPr lang="en-US" dirty="0"/>
              <a:t>Data Model (Import or </a:t>
            </a:r>
            <a:r>
              <a:rPr lang="en-US" dirty="0" err="1"/>
              <a:t>DirectQuery</a:t>
            </a:r>
            <a:r>
              <a:rPr lang="en-US" dirty="0"/>
              <a:t>)</a:t>
            </a:r>
          </a:p>
          <a:p>
            <a:pPr marL="914400" lvl="1" indent="-457200">
              <a:buFont typeface="+mj-lt"/>
              <a:buAutoNum type="arabicPeriod"/>
            </a:pPr>
            <a:r>
              <a:rPr lang="en-US" dirty="0"/>
              <a:t>DAX Measures</a:t>
            </a:r>
          </a:p>
          <a:p>
            <a:endParaRPr lang="en-US" sz="2400" dirty="0"/>
          </a:p>
        </p:txBody>
      </p:sp>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2090961" y="93349"/>
            <a:ext cx="7281090" cy="636556"/>
          </a:xfrm>
        </p:spPr>
        <p:txBody>
          <a:bodyPr>
            <a:normAutofit/>
          </a:bodyPr>
          <a:lstStyle/>
          <a:p>
            <a:pPr algn="ctr"/>
            <a:r>
              <a:rPr lang="en-US" dirty="0"/>
              <a:t>Datasets Defined</a:t>
            </a:r>
          </a:p>
        </p:txBody>
      </p:sp>
      <p:graphicFrame>
        <p:nvGraphicFramePr>
          <p:cNvPr id="3" name="Diagram 2">
            <a:extLst>
              <a:ext uri="{FF2B5EF4-FFF2-40B4-BE49-F238E27FC236}">
                <a16:creationId xmlns:a16="http://schemas.microsoft.com/office/drawing/2014/main" id="{44527E7A-7979-42E5-BE4E-3B86E98E508A}"/>
              </a:ext>
            </a:extLst>
          </p:cNvPr>
          <p:cNvGraphicFramePr/>
          <p:nvPr>
            <p:extLst>
              <p:ext uri="{D42A27DB-BD31-4B8C-83A1-F6EECF244321}">
                <p14:modId xmlns:p14="http://schemas.microsoft.com/office/powerpoint/2010/main" val="3172699005"/>
              </p:ext>
            </p:extLst>
          </p:nvPr>
        </p:nvGraphicFramePr>
        <p:xfrm>
          <a:off x="5731506" y="873223"/>
          <a:ext cx="5805312" cy="4409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3AC839E1-681D-4965-B6B3-FF12F300F17A}"/>
              </a:ext>
            </a:extLst>
          </p:cNvPr>
          <p:cNvSpPr txBox="1"/>
          <p:nvPr/>
        </p:nvSpPr>
        <p:spPr>
          <a:xfrm>
            <a:off x="6962371" y="5299182"/>
            <a:ext cx="3763930" cy="369332"/>
          </a:xfrm>
          <a:prstGeom prst="rect">
            <a:avLst/>
          </a:prstGeom>
          <a:noFill/>
        </p:spPr>
        <p:txBody>
          <a:bodyPr wrap="square" rtlCol="0">
            <a:spAutoFit/>
          </a:bodyPr>
          <a:lstStyle/>
          <a:p>
            <a:pPr algn="ctr"/>
            <a:r>
              <a:rPr lang="en-US" b="1" dirty="0"/>
              <a:t>Three Layers of PBI Datasets</a:t>
            </a:r>
          </a:p>
        </p:txBody>
      </p:sp>
      <p:sp>
        <p:nvSpPr>
          <p:cNvPr id="8" name="Slide Number Placeholder 7">
            <a:extLst>
              <a:ext uri="{FF2B5EF4-FFF2-40B4-BE49-F238E27FC236}">
                <a16:creationId xmlns:a16="http://schemas.microsoft.com/office/drawing/2014/main" id="{49920958-AD38-4CDD-85C9-81EB1A86C929}"/>
              </a:ext>
            </a:extLst>
          </p:cNvPr>
          <p:cNvSpPr>
            <a:spLocks noGrp="1"/>
          </p:cNvSpPr>
          <p:nvPr>
            <p:ph type="sldNum" sz="quarter" idx="12"/>
          </p:nvPr>
        </p:nvSpPr>
        <p:spPr/>
        <p:txBody>
          <a:bodyPr/>
          <a:lstStyle/>
          <a:p>
            <a:fld id="{DEB70F92-0C9C-4AA6-AD05-3BC07D552F67}" type="slidenum">
              <a:rPr lang="en-US" smtClean="0"/>
              <a:t>6</a:t>
            </a:fld>
            <a:endParaRPr lang="en-US"/>
          </a:p>
        </p:txBody>
      </p:sp>
      <p:pic>
        <p:nvPicPr>
          <p:cNvPr id="7" name="Picture 6">
            <a:extLst>
              <a:ext uri="{FF2B5EF4-FFF2-40B4-BE49-F238E27FC236}">
                <a16:creationId xmlns:a16="http://schemas.microsoft.com/office/drawing/2014/main" id="{5E4FC399-5053-40C1-AA91-7E937597D458}"/>
              </a:ext>
            </a:extLst>
          </p:cNvPr>
          <p:cNvPicPr>
            <a:picLocks noChangeAspect="1"/>
          </p:cNvPicPr>
          <p:nvPr/>
        </p:nvPicPr>
        <p:blipFill>
          <a:blip r:embed="rId8"/>
          <a:stretch>
            <a:fillRect/>
          </a:stretch>
        </p:blipFill>
        <p:spPr>
          <a:xfrm>
            <a:off x="528637" y="2918777"/>
            <a:ext cx="4418101" cy="1338263"/>
          </a:xfrm>
          <a:prstGeom prst="rect">
            <a:avLst/>
          </a:prstGeom>
        </p:spPr>
      </p:pic>
    </p:spTree>
    <p:extLst>
      <p:ext uri="{BB962C8B-B14F-4D97-AF65-F5344CB8AC3E}">
        <p14:creationId xmlns:p14="http://schemas.microsoft.com/office/powerpoint/2010/main" val="4094544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8B4CE86-5310-4FD6-85FE-0B551F6210A9}"/>
              </a:ext>
            </a:extLst>
          </p:cNvPr>
          <p:cNvSpPr>
            <a:spLocks noGrp="1"/>
          </p:cNvSpPr>
          <p:nvPr>
            <p:ph sz="half" idx="4294967295"/>
          </p:nvPr>
        </p:nvSpPr>
        <p:spPr>
          <a:xfrm>
            <a:off x="257472" y="769650"/>
            <a:ext cx="4985461" cy="5231141"/>
          </a:xfrm>
        </p:spPr>
        <p:txBody>
          <a:bodyPr>
            <a:normAutofit fontScale="92500" lnSpcReduction="10000"/>
          </a:bodyPr>
          <a:lstStyle/>
          <a:p>
            <a:r>
              <a:rPr lang="en-US" sz="3200" dirty="0"/>
              <a:t>Intuitive User Interface</a:t>
            </a:r>
          </a:p>
          <a:p>
            <a:r>
              <a:rPr lang="en-US" sz="3200" dirty="0"/>
              <a:t>Version Control; Reusability</a:t>
            </a:r>
            <a:endParaRPr lang="en-US" dirty="0"/>
          </a:p>
          <a:p>
            <a:r>
              <a:rPr lang="en-US" sz="3200" dirty="0"/>
              <a:t>Data Security </a:t>
            </a:r>
          </a:p>
          <a:p>
            <a:r>
              <a:rPr lang="en-US" sz="3200" dirty="0"/>
              <a:t>Query Performance </a:t>
            </a:r>
          </a:p>
          <a:p>
            <a:r>
              <a:rPr lang="en-US" sz="3200" dirty="0"/>
              <a:t>Scalability</a:t>
            </a:r>
          </a:p>
          <a:p>
            <a:r>
              <a:rPr lang="en-US" sz="3200" dirty="0"/>
              <a:t>Analytics</a:t>
            </a:r>
          </a:p>
          <a:p>
            <a:r>
              <a:rPr lang="en-US" sz="3200" dirty="0"/>
              <a:t>Availability </a:t>
            </a:r>
          </a:p>
          <a:p>
            <a:r>
              <a:rPr lang="en-US" sz="3200" dirty="0"/>
              <a:t>Manageability</a:t>
            </a:r>
          </a:p>
        </p:txBody>
      </p:sp>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2998983" y="93349"/>
            <a:ext cx="6182197" cy="636556"/>
          </a:xfrm>
        </p:spPr>
        <p:txBody>
          <a:bodyPr>
            <a:normAutofit/>
          </a:bodyPr>
          <a:lstStyle/>
          <a:p>
            <a:pPr algn="ctr"/>
            <a:r>
              <a:rPr lang="en-US" dirty="0"/>
              <a:t>Dataset Design Objectives</a:t>
            </a:r>
          </a:p>
        </p:txBody>
      </p:sp>
      <p:pic>
        <p:nvPicPr>
          <p:cNvPr id="3" name="Picture 2">
            <a:extLst>
              <a:ext uri="{FF2B5EF4-FFF2-40B4-BE49-F238E27FC236}">
                <a16:creationId xmlns:a16="http://schemas.microsoft.com/office/drawing/2014/main" id="{CFF2685C-67F2-435D-A3BB-251DD578A316}"/>
              </a:ext>
            </a:extLst>
          </p:cNvPr>
          <p:cNvPicPr>
            <a:picLocks noChangeAspect="1"/>
          </p:cNvPicPr>
          <p:nvPr/>
        </p:nvPicPr>
        <p:blipFill rotWithShape="1">
          <a:blip r:embed="rId3"/>
          <a:srcRect r="9931"/>
          <a:stretch/>
        </p:blipFill>
        <p:spPr>
          <a:xfrm>
            <a:off x="8740873" y="729905"/>
            <a:ext cx="2119717" cy="3021311"/>
          </a:xfrm>
          <a:prstGeom prst="rect">
            <a:avLst/>
          </a:prstGeom>
        </p:spPr>
      </p:pic>
      <p:sp>
        <p:nvSpPr>
          <p:cNvPr id="5" name="TextBox 4">
            <a:extLst>
              <a:ext uri="{FF2B5EF4-FFF2-40B4-BE49-F238E27FC236}">
                <a16:creationId xmlns:a16="http://schemas.microsoft.com/office/drawing/2014/main" id="{C71FD33B-BA8A-4944-B5DA-A683613FC20C}"/>
              </a:ext>
            </a:extLst>
          </p:cNvPr>
          <p:cNvSpPr txBox="1"/>
          <p:nvPr/>
        </p:nvSpPr>
        <p:spPr>
          <a:xfrm>
            <a:off x="8552208" y="3704546"/>
            <a:ext cx="2597943" cy="292388"/>
          </a:xfrm>
          <a:prstGeom prst="rect">
            <a:avLst/>
          </a:prstGeom>
          <a:noFill/>
        </p:spPr>
        <p:txBody>
          <a:bodyPr wrap="square" rtlCol="0">
            <a:spAutoFit/>
          </a:bodyPr>
          <a:lstStyle/>
          <a:p>
            <a:pPr algn="ctr"/>
            <a:r>
              <a:rPr lang="en-US" sz="1300" b="1" dirty="0"/>
              <a:t>Power BI Publisher for Excel</a:t>
            </a:r>
          </a:p>
        </p:txBody>
      </p:sp>
      <p:pic>
        <p:nvPicPr>
          <p:cNvPr id="6" name="Picture 5">
            <a:extLst>
              <a:ext uri="{FF2B5EF4-FFF2-40B4-BE49-F238E27FC236}">
                <a16:creationId xmlns:a16="http://schemas.microsoft.com/office/drawing/2014/main" id="{B8CA81DB-5A34-4BE4-A350-32863F16925A}"/>
              </a:ext>
            </a:extLst>
          </p:cNvPr>
          <p:cNvPicPr>
            <a:picLocks noChangeAspect="1"/>
          </p:cNvPicPr>
          <p:nvPr/>
        </p:nvPicPr>
        <p:blipFill>
          <a:blip r:embed="rId4"/>
          <a:stretch>
            <a:fillRect/>
          </a:stretch>
        </p:blipFill>
        <p:spPr>
          <a:xfrm>
            <a:off x="5639442" y="743191"/>
            <a:ext cx="2126519" cy="3008025"/>
          </a:xfrm>
          <a:prstGeom prst="rect">
            <a:avLst/>
          </a:prstGeom>
        </p:spPr>
      </p:pic>
      <p:sp>
        <p:nvSpPr>
          <p:cNvPr id="9" name="TextBox 8">
            <a:extLst>
              <a:ext uri="{FF2B5EF4-FFF2-40B4-BE49-F238E27FC236}">
                <a16:creationId xmlns:a16="http://schemas.microsoft.com/office/drawing/2014/main" id="{404F64C0-7B9E-4E8B-9A68-451054343FCE}"/>
              </a:ext>
            </a:extLst>
          </p:cNvPr>
          <p:cNvSpPr txBox="1"/>
          <p:nvPr/>
        </p:nvSpPr>
        <p:spPr>
          <a:xfrm>
            <a:off x="5347188" y="3704546"/>
            <a:ext cx="2913624" cy="292388"/>
          </a:xfrm>
          <a:prstGeom prst="rect">
            <a:avLst/>
          </a:prstGeom>
          <a:noFill/>
        </p:spPr>
        <p:txBody>
          <a:bodyPr wrap="square" rtlCol="0">
            <a:spAutoFit/>
          </a:bodyPr>
          <a:lstStyle/>
          <a:p>
            <a:pPr algn="ctr"/>
            <a:r>
              <a:rPr lang="en-US" sz="1300" b="1" dirty="0"/>
              <a:t>PBIX Report: Live Connection</a:t>
            </a:r>
          </a:p>
        </p:txBody>
      </p:sp>
      <p:pic>
        <p:nvPicPr>
          <p:cNvPr id="10" name="Picture 9" descr="A screenshot of a cell phone&#10;&#10;Description generated with very high confidence">
            <a:extLst>
              <a:ext uri="{FF2B5EF4-FFF2-40B4-BE49-F238E27FC236}">
                <a16:creationId xmlns:a16="http://schemas.microsoft.com/office/drawing/2014/main" id="{B6E6B6DD-4A1B-46E8-8A72-A3CE457BAE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09108" y="4042379"/>
            <a:ext cx="5657498" cy="1814493"/>
          </a:xfrm>
          <a:prstGeom prst="rect">
            <a:avLst/>
          </a:prstGeom>
        </p:spPr>
      </p:pic>
      <p:sp>
        <p:nvSpPr>
          <p:cNvPr id="13" name="TextBox 12">
            <a:extLst>
              <a:ext uri="{FF2B5EF4-FFF2-40B4-BE49-F238E27FC236}">
                <a16:creationId xmlns:a16="http://schemas.microsoft.com/office/drawing/2014/main" id="{EE402F68-D844-47E7-88F3-28D86E49023B}"/>
              </a:ext>
            </a:extLst>
          </p:cNvPr>
          <p:cNvSpPr txBox="1"/>
          <p:nvPr/>
        </p:nvSpPr>
        <p:spPr>
          <a:xfrm>
            <a:off x="5998275" y="5856872"/>
            <a:ext cx="4879163" cy="292388"/>
          </a:xfrm>
          <a:prstGeom prst="rect">
            <a:avLst/>
          </a:prstGeom>
          <a:noFill/>
        </p:spPr>
        <p:txBody>
          <a:bodyPr wrap="square" rtlCol="0">
            <a:spAutoFit/>
          </a:bodyPr>
          <a:lstStyle/>
          <a:p>
            <a:pPr algn="ctr"/>
            <a:r>
              <a:rPr lang="en-US" sz="1300" b="1" dirty="0"/>
              <a:t>Assigning Users/Groups to Row Level Security Roles</a:t>
            </a:r>
          </a:p>
        </p:txBody>
      </p:sp>
      <p:sp>
        <p:nvSpPr>
          <p:cNvPr id="8" name="Slide Number Placeholder 7">
            <a:extLst>
              <a:ext uri="{FF2B5EF4-FFF2-40B4-BE49-F238E27FC236}">
                <a16:creationId xmlns:a16="http://schemas.microsoft.com/office/drawing/2014/main" id="{60A29135-056E-44E4-9145-64DF844E0E0D}"/>
              </a:ext>
            </a:extLst>
          </p:cNvPr>
          <p:cNvSpPr>
            <a:spLocks noGrp="1"/>
          </p:cNvSpPr>
          <p:nvPr>
            <p:ph type="sldNum" sz="quarter" idx="12"/>
          </p:nvPr>
        </p:nvSpPr>
        <p:spPr/>
        <p:txBody>
          <a:bodyPr/>
          <a:lstStyle/>
          <a:p>
            <a:fld id="{DEB70F92-0C9C-4AA6-AD05-3BC07D552F67}" type="slidenum">
              <a:rPr lang="en-US" smtClean="0"/>
              <a:t>7</a:t>
            </a:fld>
            <a:endParaRPr lang="en-US"/>
          </a:p>
        </p:txBody>
      </p:sp>
    </p:spTree>
    <p:extLst>
      <p:ext uri="{BB962C8B-B14F-4D97-AF65-F5344CB8AC3E}">
        <p14:creationId xmlns:p14="http://schemas.microsoft.com/office/powerpoint/2010/main" val="944467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1299728" y="0"/>
            <a:ext cx="9501167" cy="636556"/>
          </a:xfrm>
        </p:spPr>
        <p:txBody>
          <a:bodyPr>
            <a:normAutofit/>
          </a:bodyPr>
          <a:lstStyle/>
          <a:p>
            <a:pPr algn="ctr"/>
            <a:r>
              <a:rPr lang="en-US" dirty="0"/>
              <a:t>Dataset Designers in Power BI Teams</a:t>
            </a:r>
          </a:p>
        </p:txBody>
      </p:sp>
      <p:pic>
        <p:nvPicPr>
          <p:cNvPr id="5" name="Graphic 4" descr="Man">
            <a:extLst>
              <a:ext uri="{FF2B5EF4-FFF2-40B4-BE49-F238E27FC236}">
                <a16:creationId xmlns:a16="http://schemas.microsoft.com/office/drawing/2014/main" id="{EC90BECE-A9E8-4CB4-AF6B-5CAE90C779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22902" y="1224775"/>
            <a:ext cx="914400" cy="914400"/>
          </a:xfrm>
          <a:prstGeom prst="rect">
            <a:avLst/>
          </a:prstGeom>
        </p:spPr>
      </p:pic>
      <p:pic>
        <p:nvPicPr>
          <p:cNvPr id="7" name="Graphic 6" descr="Woman">
            <a:extLst>
              <a:ext uri="{FF2B5EF4-FFF2-40B4-BE49-F238E27FC236}">
                <a16:creationId xmlns:a16="http://schemas.microsoft.com/office/drawing/2014/main" id="{EDB2BDE9-DF06-41B7-92A8-8A52396230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61917" y="1224775"/>
            <a:ext cx="914400" cy="914400"/>
          </a:xfrm>
          <a:prstGeom prst="rect">
            <a:avLst/>
          </a:prstGeom>
        </p:spPr>
      </p:pic>
      <p:sp>
        <p:nvSpPr>
          <p:cNvPr id="8" name="Rectangle 7">
            <a:extLst>
              <a:ext uri="{FF2B5EF4-FFF2-40B4-BE49-F238E27FC236}">
                <a16:creationId xmlns:a16="http://schemas.microsoft.com/office/drawing/2014/main" id="{F0BC2DFC-CAFD-4CBB-9914-D07C7762084B}"/>
              </a:ext>
            </a:extLst>
          </p:cNvPr>
          <p:cNvSpPr/>
          <p:nvPr/>
        </p:nvSpPr>
        <p:spPr>
          <a:xfrm>
            <a:off x="841328" y="585346"/>
            <a:ext cx="2889504" cy="591901"/>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Dataset Designers</a:t>
            </a:r>
          </a:p>
        </p:txBody>
      </p:sp>
      <p:sp>
        <p:nvSpPr>
          <p:cNvPr id="10" name="Rectangle 9">
            <a:extLst>
              <a:ext uri="{FF2B5EF4-FFF2-40B4-BE49-F238E27FC236}">
                <a16:creationId xmlns:a16="http://schemas.microsoft.com/office/drawing/2014/main" id="{161189C9-ABC7-414C-A7D3-01C9028C7C1E}"/>
              </a:ext>
            </a:extLst>
          </p:cNvPr>
          <p:cNvSpPr/>
          <p:nvPr/>
        </p:nvSpPr>
        <p:spPr>
          <a:xfrm>
            <a:off x="841326" y="2176543"/>
            <a:ext cx="2889506" cy="3868657"/>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dirty="0"/>
              <a:t>Collaborate with:</a:t>
            </a:r>
          </a:p>
          <a:p>
            <a:pPr marL="742950" lvl="1" indent="-285750">
              <a:buFont typeface="Arial" panose="020B0604020202020204" pitchFamily="34" charset="0"/>
              <a:buChar char="•"/>
            </a:pPr>
            <a:r>
              <a:rPr lang="en-US" dirty="0"/>
              <a:t>Data Source Owners</a:t>
            </a:r>
          </a:p>
          <a:p>
            <a:pPr marL="742950" lvl="1" indent="-285750">
              <a:buFont typeface="Arial" panose="020B0604020202020204" pitchFamily="34" charset="0"/>
              <a:buChar char="•"/>
            </a:pPr>
            <a:r>
              <a:rPr lang="en-US" dirty="0"/>
              <a:t>Report Authors</a:t>
            </a:r>
          </a:p>
          <a:p>
            <a:pPr marL="742950" lvl="1" indent="-285750">
              <a:buFont typeface="Arial" panose="020B0604020202020204" pitchFamily="34" charset="0"/>
              <a:buChar char="•"/>
            </a:pPr>
            <a:r>
              <a:rPr lang="en-US" dirty="0"/>
              <a:t>Power BI Admin(s)</a:t>
            </a:r>
          </a:p>
          <a:p>
            <a:pPr marL="285750" indent="-285750">
              <a:buFont typeface="Arial" panose="020B0604020202020204" pitchFamily="34" charset="0"/>
              <a:buChar char="•"/>
            </a:pPr>
            <a:r>
              <a:rPr lang="en-US" dirty="0"/>
              <a:t>Data Access</a:t>
            </a:r>
          </a:p>
          <a:p>
            <a:pPr marL="742950" lvl="1" indent="-285750">
              <a:buFont typeface="Arial" panose="020B0604020202020204" pitchFamily="34" charset="0"/>
              <a:buChar char="•"/>
            </a:pPr>
            <a:r>
              <a:rPr lang="en-US" dirty="0"/>
              <a:t>Privacy Levels</a:t>
            </a:r>
          </a:p>
          <a:p>
            <a:pPr marL="742950" lvl="1" indent="-285750">
              <a:buFont typeface="Arial" panose="020B0604020202020204" pitchFamily="34" charset="0"/>
              <a:buChar char="•"/>
            </a:pPr>
            <a:r>
              <a:rPr lang="en-US" dirty="0"/>
              <a:t>M (or SQL)</a:t>
            </a:r>
          </a:p>
          <a:p>
            <a:pPr marL="742950" lvl="1" indent="-285750">
              <a:buFont typeface="Arial" panose="020B0604020202020204" pitchFamily="34" charset="0"/>
              <a:buChar char="•"/>
            </a:pPr>
            <a:r>
              <a:rPr lang="en-US" dirty="0"/>
              <a:t>Authentication</a:t>
            </a:r>
          </a:p>
          <a:p>
            <a:pPr marL="742950" lvl="1" indent="-285750">
              <a:buFont typeface="Arial" panose="020B0604020202020204" pitchFamily="34" charset="0"/>
              <a:buChar char="•"/>
            </a:pPr>
            <a:r>
              <a:rPr lang="en-US" dirty="0"/>
              <a:t>Data Refresh </a:t>
            </a:r>
          </a:p>
          <a:p>
            <a:pPr marL="285750" indent="-285750">
              <a:buFont typeface="Arial" panose="020B0604020202020204" pitchFamily="34" charset="0"/>
              <a:buChar char="•"/>
            </a:pPr>
            <a:r>
              <a:rPr lang="en-US" dirty="0"/>
              <a:t>Data Model</a:t>
            </a:r>
          </a:p>
          <a:p>
            <a:pPr marL="742950" lvl="1" indent="-285750">
              <a:buFont typeface="Arial" panose="020B0604020202020204" pitchFamily="34" charset="0"/>
              <a:buChar char="•"/>
            </a:pPr>
            <a:r>
              <a:rPr lang="en-US" dirty="0"/>
              <a:t>DAX Measures</a:t>
            </a:r>
          </a:p>
          <a:p>
            <a:pPr marL="742950" lvl="1" indent="-285750">
              <a:buFont typeface="Arial" panose="020B0604020202020204" pitchFamily="34" charset="0"/>
              <a:buChar char="•"/>
            </a:pPr>
            <a:r>
              <a:rPr lang="en-US" dirty="0"/>
              <a:t>Security Roles</a:t>
            </a:r>
          </a:p>
          <a:p>
            <a:pPr marL="742950" lvl="1" indent="-285750">
              <a:buFont typeface="Arial" panose="020B0604020202020204" pitchFamily="34" charset="0"/>
              <a:buChar char="•"/>
            </a:pPr>
            <a:r>
              <a:rPr lang="en-US" dirty="0"/>
              <a:t>Metadata</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11" name="Rectangle 10">
            <a:extLst>
              <a:ext uri="{FF2B5EF4-FFF2-40B4-BE49-F238E27FC236}">
                <a16:creationId xmlns:a16="http://schemas.microsoft.com/office/drawing/2014/main" id="{0EEF4E4B-767C-4897-8EDD-DE3FBB7EBFEA}"/>
              </a:ext>
            </a:extLst>
          </p:cNvPr>
          <p:cNvSpPr/>
          <p:nvPr/>
        </p:nvSpPr>
        <p:spPr>
          <a:xfrm>
            <a:off x="4755471" y="585346"/>
            <a:ext cx="2889504" cy="591901"/>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Report Authors</a:t>
            </a:r>
          </a:p>
        </p:txBody>
      </p:sp>
      <p:sp>
        <p:nvSpPr>
          <p:cNvPr id="13" name="Rectangle 12">
            <a:extLst>
              <a:ext uri="{FF2B5EF4-FFF2-40B4-BE49-F238E27FC236}">
                <a16:creationId xmlns:a16="http://schemas.microsoft.com/office/drawing/2014/main" id="{C2FAA36A-481C-4D40-9E2B-CD8EF164EDE2}"/>
              </a:ext>
            </a:extLst>
          </p:cNvPr>
          <p:cNvSpPr/>
          <p:nvPr/>
        </p:nvSpPr>
        <p:spPr>
          <a:xfrm>
            <a:off x="4716143" y="2176543"/>
            <a:ext cx="2889504" cy="386791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dirty="0"/>
              <a:t>Collaborate with:</a:t>
            </a:r>
          </a:p>
          <a:p>
            <a:pPr marL="742950" lvl="1" indent="-285750">
              <a:buFont typeface="Arial" panose="020B0604020202020204" pitchFamily="34" charset="0"/>
              <a:buChar char="•"/>
            </a:pPr>
            <a:r>
              <a:rPr lang="en-US" dirty="0"/>
              <a:t>Business Users</a:t>
            </a:r>
          </a:p>
          <a:p>
            <a:pPr marL="742950" lvl="1" indent="-285750">
              <a:buFont typeface="Arial" panose="020B0604020202020204" pitchFamily="34" charset="0"/>
              <a:buChar char="•"/>
            </a:pPr>
            <a:r>
              <a:rPr lang="en-US" dirty="0"/>
              <a:t>Dataset Designers</a:t>
            </a:r>
          </a:p>
          <a:p>
            <a:pPr marL="285750" indent="-285750">
              <a:buFont typeface="Arial" panose="020B0604020202020204" pitchFamily="34" charset="0"/>
              <a:buChar char="•"/>
            </a:pPr>
            <a:r>
              <a:rPr lang="en-US" dirty="0"/>
              <a:t>Reports and Dashboards</a:t>
            </a:r>
          </a:p>
          <a:p>
            <a:pPr marL="742950" lvl="1" indent="-285750">
              <a:buFont typeface="Arial" panose="020B0604020202020204" pitchFamily="34" charset="0"/>
              <a:buChar char="•"/>
            </a:pPr>
            <a:r>
              <a:rPr lang="en-US" dirty="0"/>
              <a:t>Design Standards</a:t>
            </a:r>
          </a:p>
          <a:p>
            <a:pPr marL="742950" lvl="1" indent="-285750">
              <a:buFont typeface="Arial" panose="020B0604020202020204" pitchFamily="34" charset="0"/>
              <a:buChar char="•"/>
            </a:pPr>
            <a:r>
              <a:rPr lang="en-US" dirty="0"/>
              <a:t>Interactivity</a:t>
            </a:r>
          </a:p>
          <a:p>
            <a:pPr marL="285750" indent="-285750">
              <a:buFont typeface="Arial" panose="020B0604020202020204" pitchFamily="34" charset="0"/>
              <a:buChar char="•"/>
            </a:pPr>
            <a:r>
              <a:rPr lang="en-US" dirty="0"/>
              <a:t>Mobile Experience</a:t>
            </a:r>
          </a:p>
          <a:p>
            <a:pPr marL="742950" lvl="1" indent="-285750">
              <a:buFont typeface="Arial" panose="020B0604020202020204" pitchFamily="34" charset="0"/>
              <a:buChar char="•"/>
            </a:pPr>
            <a:r>
              <a:rPr lang="en-US" dirty="0"/>
              <a:t>Mobile Optimized</a:t>
            </a:r>
          </a:p>
          <a:p>
            <a:pPr marL="285750" indent="-285750">
              <a:buFont typeface="Arial" panose="020B0604020202020204" pitchFamily="34" charset="0"/>
              <a:buChar char="•"/>
            </a:pPr>
            <a:r>
              <a:rPr lang="en-US" dirty="0"/>
              <a:t>Content Distribution</a:t>
            </a:r>
          </a:p>
          <a:p>
            <a:pPr marL="742950" lvl="1" indent="-285750">
              <a:buFont typeface="Arial" panose="020B0604020202020204" pitchFamily="34" charset="0"/>
              <a:buChar char="•"/>
            </a:pPr>
            <a:r>
              <a:rPr lang="en-US" dirty="0"/>
              <a:t>Apps</a:t>
            </a:r>
          </a:p>
          <a:p>
            <a:pPr marL="742950" lvl="1" indent="-285750">
              <a:buFont typeface="Arial" panose="020B0604020202020204" pitchFamily="34" charset="0"/>
              <a:buChar char="•"/>
            </a:pPr>
            <a:r>
              <a:rPr lang="en-US" dirty="0"/>
              <a:t>Subscriptions</a:t>
            </a:r>
          </a:p>
          <a:p>
            <a:pPr marL="285750" indent="-285750">
              <a:buFont typeface="Arial" panose="020B0604020202020204" pitchFamily="34" charset="0"/>
              <a:buChar char="•"/>
            </a:pPr>
            <a:r>
              <a:rPr lang="en-US" dirty="0"/>
              <a:t>Support Self-Service</a:t>
            </a:r>
          </a:p>
          <a:p>
            <a:pPr marL="742950" lvl="1" indent="-285750">
              <a:buFont typeface="Arial" panose="020B0604020202020204" pitchFamily="34" charset="0"/>
              <a:buChar char="•"/>
            </a:pPr>
            <a:r>
              <a:rPr lang="en-US" dirty="0"/>
              <a:t>Analyze in Excel</a:t>
            </a:r>
          </a:p>
          <a:p>
            <a:endParaRPr lang="en-US" dirty="0"/>
          </a:p>
        </p:txBody>
      </p:sp>
      <p:sp>
        <p:nvSpPr>
          <p:cNvPr id="14" name="Rectangle 13">
            <a:extLst>
              <a:ext uri="{FF2B5EF4-FFF2-40B4-BE49-F238E27FC236}">
                <a16:creationId xmlns:a16="http://schemas.microsoft.com/office/drawing/2014/main" id="{B333AB0D-342D-4180-AA19-6C292998671A}"/>
              </a:ext>
            </a:extLst>
          </p:cNvPr>
          <p:cNvSpPr/>
          <p:nvPr/>
        </p:nvSpPr>
        <p:spPr>
          <a:xfrm>
            <a:off x="8647590" y="585346"/>
            <a:ext cx="2889504" cy="591901"/>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Power BI Admin(s)</a:t>
            </a:r>
          </a:p>
        </p:txBody>
      </p:sp>
      <p:sp>
        <p:nvSpPr>
          <p:cNvPr id="15" name="Rectangle 14">
            <a:extLst>
              <a:ext uri="{FF2B5EF4-FFF2-40B4-BE49-F238E27FC236}">
                <a16:creationId xmlns:a16="http://schemas.microsoft.com/office/drawing/2014/main" id="{76D7F868-3773-4A9C-847C-E3FB907A45E5}"/>
              </a:ext>
            </a:extLst>
          </p:cNvPr>
          <p:cNvSpPr/>
          <p:nvPr/>
        </p:nvSpPr>
        <p:spPr>
          <a:xfrm>
            <a:off x="8647588" y="2176543"/>
            <a:ext cx="2889504" cy="3867912"/>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dirty="0"/>
              <a:t>Collaborate with:</a:t>
            </a:r>
          </a:p>
          <a:p>
            <a:pPr marL="742950" lvl="1" indent="-285750">
              <a:buFont typeface="Arial" panose="020B0604020202020204" pitchFamily="34" charset="0"/>
              <a:buChar char="•"/>
            </a:pPr>
            <a:r>
              <a:rPr lang="en-US" dirty="0"/>
              <a:t>O365 Global Admin</a:t>
            </a:r>
          </a:p>
          <a:p>
            <a:pPr marL="742950" lvl="1" indent="-285750">
              <a:buFont typeface="Arial" panose="020B0604020202020204" pitchFamily="34" charset="0"/>
              <a:buChar char="•"/>
            </a:pPr>
            <a:r>
              <a:rPr lang="en-US" dirty="0"/>
              <a:t>Governance Team</a:t>
            </a:r>
          </a:p>
          <a:p>
            <a:pPr marL="742950" lvl="1" indent="-285750">
              <a:buFont typeface="Arial" panose="020B0604020202020204" pitchFamily="34" charset="0"/>
              <a:buChar char="•"/>
            </a:pPr>
            <a:r>
              <a:rPr lang="en-US" dirty="0"/>
              <a:t>BI Team</a:t>
            </a:r>
          </a:p>
          <a:p>
            <a:pPr marL="285750" indent="-285750">
              <a:buFont typeface="Arial" panose="020B0604020202020204" pitchFamily="34" charset="0"/>
              <a:buChar char="•"/>
            </a:pPr>
            <a:r>
              <a:rPr lang="en-US" dirty="0"/>
              <a:t>Tenant Settings</a:t>
            </a:r>
          </a:p>
          <a:p>
            <a:pPr marL="742950" lvl="1" indent="-285750">
              <a:buFont typeface="Arial" panose="020B0604020202020204" pitchFamily="34" charset="0"/>
              <a:buChar char="•"/>
            </a:pPr>
            <a:r>
              <a:rPr lang="en-US" dirty="0"/>
              <a:t>Security Groups</a:t>
            </a:r>
          </a:p>
          <a:p>
            <a:pPr marL="285750" indent="-285750">
              <a:buFont typeface="Arial" panose="020B0604020202020204" pitchFamily="34" charset="0"/>
              <a:buChar char="•"/>
            </a:pPr>
            <a:r>
              <a:rPr lang="en-US" dirty="0"/>
              <a:t>Premium Capacity</a:t>
            </a:r>
          </a:p>
          <a:p>
            <a:pPr marL="742950" lvl="1" indent="-285750">
              <a:buFont typeface="Arial" panose="020B0604020202020204" pitchFamily="34" charset="0"/>
              <a:buChar char="•"/>
            </a:pPr>
            <a:r>
              <a:rPr lang="en-US" dirty="0"/>
              <a:t>Capacity Allocation</a:t>
            </a:r>
          </a:p>
          <a:p>
            <a:pPr marL="285750" indent="-285750">
              <a:buFont typeface="Arial" panose="020B0604020202020204" pitchFamily="34" charset="0"/>
              <a:buChar char="•"/>
            </a:pPr>
            <a:r>
              <a:rPr lang="en-US" dirty="0"/>
              <a:t>Power BI Licenses</a:t>
            </a:r>
          </a:p>
          <a:p>
            <a:pPr marL="285750" indent="-285750">
              <a:buFont typeface="Arial" panose="020B0604020202020204" pitchFamily="34" charset="0"/>
              <a:buChar char="•"/>
            </a:pPr>
            <a:r>
              <a:rPr lang="en-US" dirty="0"/>
              <a:t>On-Premises Gateway</a:t>
            </a:r>
          </a:p>
          <a:p>
            <a:pPr marL="285750" indent="-285750">
              <a:buFont typeface="Arial" panose="020B0604020202020204" pitchFamily="34" charset="0"/>
              <a:buChar char="•"/>
            </a:pPr>
            <a:r>
              <a:rPr lang="en-US" dirty="0"/>
              <a:t>Usage Monitoring</a:t>
            </a:r>
          </a:p>
          <a:p>
            <a:pPr marL="285750" indent="-285750">
              <a:buFont typeface="Arial" panose="020B0604020202020204" pitchFamily="34" charset="0"/>
              <a:buChar char="•"/>
            </a:pPr>
            <a:r>
              <a:rPr lang="en-US" dirty="0"/>
              <a:t>Resource Monitoring</a:t>
            </a:r>
          </a:p>
          <a:p>
            <a:pPr marL="285750" indent="-285750">
              <a:buFont typeface="Arial" panose="020B0604020202020204" pitchFamily="34" charset="0"/>
              <a:buChar char="•"/>
            </a:pPr>
            <a:r>
              <a:rPr lang="en-US" dirty="0"/>
              <a:t>Organizational Policies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16" name="Graphic 15" descr="Man">
            <a:extLst>
              <a:ext uri="{FF2B5EF4-FFF2-40B4-BE49-F238E27FC236}">
                <a16:creationId xmlns:a16="http://schemas.microsoft.com/office/drawing/2014/main" id="{281BF32C-2681-4934-8148-1ED307EB796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6817" y="1224775"/>
            <a:ext cx="768147" cy="914400"/>
          </a:xfrm>
          <a:prstGeom prst="rect">
            <a:avLst/>
          </a:prstGeom>
        </p:spPr>
      </p:pic>
      <p:pic>
        <p:nvPicPr>
          <p:cNvPr id="17" name="Graphic 16" descr="Woman">
            <a:extLst>
              <a:ext uri="{FF2B5EF4-FFF2-40B4-BE49-F238E27FC236}">
                <a16:creationId xmlns:a16="http://schemas.microsoft.com/office/drawing/2014/main" id="{3A58D610-6F62-4C46-A493-6EE23AAD02C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63993" y="1224775"/>
            <a:ext cx="747975" cy="914400"/>
          </a:xfrm>
          <a:prstGeom prst="rect">
            <a:avLst/>
          </a:prstGeom>
        </p:spPr>
      </p:pic>
      <p:pic>
        <p:nvPicPr>
          <p:cNvPr id="18" name="Graphic 17" descr="Man">
            <a:extLst>
              <a:ext uri="{FF2B5EF4-FFF2-40B4-BE49-F238E27FC236}">
                <a16:creationId xmlns:a16="http://schemas.microsoft.com/office/drawing/2014/main" id="{7BD7CFAA-8DF7-411F-8078-B8403A64E3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17495" y="1224775"/>
            <a:ext cx="747975" cy="914400"/>
          </a:xfrm>
          <a:prstGeom prst="rect">
            <a:avLst/>
          </a:prstGeom>
        </p:spPr>
      </p:pic>
      <p:pic>
        <p:nvPicPr>
          <p:cNvPr id="19" name="Graphic 18" descr="Woman">
            <a:extLst>
              <a:ext uri="{FF2B5EF4-FFF2-40B4-BE49-F238E27FC236}">
                <a16:creationId xmlns:a16="http://schemas.microsoft.com/office/drawing/2014/main" id="{82A513F0-BF6F-4C25-9C10-66DB30F2BE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10491" y="1224775"/>
            <a:ext cx="747975" cy="914400"/>
          </a:xfrm>
          <a:prstGeom prst="rect">
            <a:avLst/>
          </a:prstGeom>
        </p:spPr>
      </p:pic>
      <p:pic>
        <p:nvPicPr>
          <p:cNvPr id="20" name="Graphic 19" descr="Man">
            <a:extLst>
              <a:ext uri="{FF2B5EF4-FFF2-40B4-BE49-F238E27FC236}">
                <a16:creationId xmlns:a16="http://schemas.microsoft.com/office/drawing/2014/main" id="{3EF3FAF1-7976-4783-BF9D-22E6C954A0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0997" y="1224775"/>
            <a:ext cx="761221" cy="914400"/>
          </a:xfrm>
          <a:prstGeom prst="rect">
            <a:avLst/>
          </a:prstGeom>
        </p:spPr>
      </p:pic>
      <p:pic>
        <p:nvPicPr>
          <p:cNvPr id="21" name="Graphic 20" descr="Woman">
            <a:extLst>
              <a:ext uri="{FF2B5EF4-FFF2-40B4-BE49-F238E27FC236}">
                <a16:creationId xmlns:a16="http://schemas.microsoft.com/office/drawing/2014/main" id="{1F3EE991-2934-4319-B8AE-DF796935641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37744" y="1224775"/>
            <a:ext cx="756361" cy="914400"/>
          </a:xfrm>
          <a:prstGeom prst="rect">
            <a:avLst/>
          </a:prstGeom>
        </p:spPr>
      </p:pic>
      <p:pic>
        <p:nvPicPr>
          <p:cNvPr id="22" name="Graphic 21" descr="Woman">
            <a:extLst>
              <a:ext uri="{FF2B5EF4-FFF2-40B4-BE49-F238E27FC236}">
                <a16:creationId xmlns:a16="http://schemas.microsoft.com/office/drawing/2014/main" id="{626AA899-BE0C-48AE-96A9-D54EC466EE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62312" y="1224775"/>
            <a:ext cx="914400" cy="914400"/>
          </a:xfrm>
          <a:prstGeom prst="rect">
            <a:avLst/>
          </a:prstGeom>
        </p:spPr>
      </p:pic>
      <p:sp>
        <p:nvSpPr>
          <p:cNvPr id="3" name="Slide Number Placeholder 2">
            <a:extLst>
              <a:ext uri="{FF2B5EF4-FFF2-40B4-BE49-F238E27FC236}">
                <a16:creationId xmlns:a16="http://schemas.microsoft.com/office/drawing/2014/main" id="{884A04E3-25D6-4498-95E7-E7B743777658}"/>
              </a:ext>
            </a:extLst>
          </p:cNvPr>
          <p:cNvSpPr>
            <a:spLocks noGrp="1"/>
          </p:cNvSpPr>
          <p:nvPr>
            <p:ph type="sldNum" sz="quarter" idx="12"/>
          </p:nvPr>
        </p:nvSpPr>
        <p:spPr/>
        <p:txBody>
          <a:bodyPr/>
          <a:lstStyle/>
          <a:p>
            <a:fld id="{DEB70F92-0C9C-4AA6-AD05-3BC07D552F67}" type="slidenum">
              <a:rPr lang="en-US" smtClean="0"/>
              <a:t>8</a:t>
            </a:fld>
            <a:endParaRPr lang="en-US"/>
          </a:p>
        </p:txBody>
      </p:sp>
    </p:spTree>
    <p:extLst>
      <p:ext uri="{BB962C8B-B14F-4D97-AF65-F5344CB8AC3E}">
        <p14:creationId xmlns:p14="http://schemas.microsoft.com/office/powerpoint/2010/main" val="2680057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FD0E91F-A67F-4EB1-9181-DE97697A1FEB}"/>
              </a:ext>
            </a:extLst>
          </p:cNvPr>
          <p:cNvSpPr>
            <a:spLocks noGrp="1"/>
          </p:cNvSpPr>
          <p:nvPr>
            <p:ph type="title"/>
          </p:nvPr>
        </p:nvSpPr>
        <p:spPr>
          <a:xfrm>
            <a:off x="269239" y="2084172"/>
            <a:ext cx="11653523" cy="2139688"/>
          </a:xfrm>
        </p:spPr>
        <p:txBody>
          <a:bodyPr/>
          <a:lstStyle/>
          <a:p>
            <a:pPr algn="ctr"/>
            <a:r>
              <a:rPr lang="en-US" dirty="0"/>
              <a:t>Relationship fundamentals</a:t>
            </a:r>
          </a:p>
        </p:txBody>
      </p:sp>
    </p:spTree>
    <p:extLst>
      <p:ext uri="{BB962C8B-B14F-4D97-AF65-F5344CB8AC3E}">
        <p14:creationId xmlns:p14="http://schemas.microsoft.com/office/powerpoint/2010/main" val="442417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8B4CE86-5310-4FD6-85FE-0B551F6210A9}"/>
              </a:ext>
            </a:extLst>
          </p:cNvPr>
          <p:cNvSpPr>
            <a:spLocks noGrp="1"/>
          </p:cNvSpPr>
          <p:nvPr>
            <p:ph sz="half" idx="4294967295"/>
          </p:nvPr>
        </p:nvSpPr>
        <p:spPr>
          <a:xfrm>
            <a:off x="369231" y="822960"/>
            <a:ext cx="5736929" cy="5334000"/>
          </a:xfrm>
        </p:spPr>
        <p:txBody>
          <a:bodyPr>
            <a:normAutofit fontScale="77500" lnSpcReduction="20000"/>
          </a:bodyPr>
          <a:lstStyle/>
          <a:p>
            <a:r>
              <a:rPr lang="en-US" sz="3600" dirty="0"/>
              <a:t>Row Identity</a:t>
            </a:r>
          </a:p>
          <a:p>
            <a:pPr lvl="1"/>
            <a:r>
              <a:rPr lang="en-US" sz="3100" dirty="0"/>
              <a:t>Single Column Uniqueness Enforced</a:t>
            </a:r>
          </a:p>
          <a:p>
            <a:r>
              <a:rPr lang="en-US" sz="3600" dirty="0"/>
              <a:t>Referential Integrity</a:t>
            </a:r>
          </a:p>
          <a:p>
            <a:pPr lvl="1"/>
            <a:r>
              <a:rPr lang="en-US" sz="3100" dirty="0"/>
              <a:t>In-Memory Mode: Not Enforced </a:t>
            </a:r>
          </a:p>
          <a:p>
            <a:pPr lvl="1"/>
            <a:r>
              <a:rPr lang="en-US" sz="3100" dirty="0" err="1"/>
              <a:t>DirectQuery</a:t>
            </a:r>
            <a:r>
              <a:rPr lang="en-US" sz="3100" dirty="0"/>
              <a:t> Mode: Defined by Author</a:t>
            </a:r>
          </a:p>
          <a:p>
            <a:r>
              <a:rPr lang="en-US" sz="3600" dirty="0"/>
              <a:t>Active and Passive</a:t>
            </a:r>
          </a:p>
          <a:p>
            <a:pPr lvl="1"/>
            <a:r>
              <a:rPr lang="en-US" sz="3100" dirty="0"/>
              <a:t>Role Playing Dimensions</a:t>
            </a:r>
          </a:p>
          <a:p>
            <a:r>
              <a:rPr lang="en-US" sz="3600" dirty="0" err="1"/>
              <a:t>Crossfiltering</a:t>
            </a:r>
            <a:endParaRPr lang="en-US" sz="3600" dirty="0"/>
          </a:p>
          <a:p>
            <a:pPr lvl="1"/>
            <a:r>
              <a:rPr lang="en-US" sz="3100" dirty="0"/>
              <a:t>Single and Bidirectional</a:t>
            </a:r>
          </a:p>
          <a:p>
            <a:r>
              <a:rPr lang="en-US" sz="3600" dirty="0"/>
              <a:t>Unambiguous Filter Path</a:t>
            </a:r>
          </a:p>
          <a:p>
            <a:pPr lvl="1"/>
            <a:r>
              <a:rPr lang="en-US" sz="3100" dirty="0"/>
              <a:t>Single Relationship Path </a:t>
            </a:r>
            <a:endParaRPr lang="en-US" sz="3600" dirty="0"/>
          </a:p>
          <a:p>
            <a:pPr lvl="1"/>
            <a:endParaRPr lang="en-US" sz="3000" dirty="0"/>
          </a:p>
        </p:txBody>
      </p:sp>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2927863" y="186404"/>
            <a:ext cx="6182197" cy="636556"/>
          </a:xfrm>
        </p:spPr>
        <p:txBody>
          <a:bodyPr>
            <a:normAutofit/>
          </a:bodyPr>
          <a:lstStyle/>
          <a:p>
            <a:pPr algn="ctr"/>
            <a:r>
              <a:rPr lang="en-US" dirty="0"/>
              <a:t>Relationship fundamentals</a:t>
            </a:r>
          </a:p>
        </p:txBody>
      </p:sp>
      <p:sp>
        <p:nvSpPr>
          <p:cNvPr id="5" name="TextBox 4">
            <a:extLst>
              <a:ext uri="{FF2B5EF4-FFF2-40B4-BE49-F238E27FC236}">
                <a16:creationId xmlns:a16="http://schemas.microsoft.com/office/drawing/2014/main" id="{D691339F-CF57-47B1-831E-56CF7EAADEE3}"/>
              </a:ext>
            </a:extLst>
          </p:cNvPr>
          <p:cNvSpPr txBox="1"/>
          <p:nvPr/>
        </p:nvSpPr>
        <p:spPr>
          <a:xfrm>
            <a:off x="6849460" y="5331363"/>
            <a:ext cx="4521200" cy="369332"/>
          </a:xfrm>
          <a:prstGeom prst="rect">
            <a:avLst/>
          </a:prstGeom>
          <a:noFill/>
        </p:spPr>
        <p:txBody>
          <a:bodyPr wrap="square" rtlCol="0">
            <a:spAutoFit/>
          </a:bodyPr>
          <a:lstStyle/>
          <a:p>
            <a:pPr algn="ctr"/>
            <a:r>
              <a:rPr lang="en-US" dirty="0"/>
              <a:t>Edit Relationships in Power BI Desktop</a:t>
            </a:r>
          </a:p>
        </p:txBody>
      </p:sp>
      <p:sp>
        <p:nvSpPr>
          <p:cNvPr id="7" name="Slide Number Placeholder 6">
            <a:extLst>
              <a:ext uri="{FF2B5EF4-FFF2-40B4-BE49-F238E27FC236}">
                <a16:creationId xmlns:a16="http://schemas.microsoft.com/office/drawing/2014/main" id="{E668528E-90F4-4764-A487-26D7892F2D57}"/>
              </a:ext>
            </a:extLst>
          </p:cNvPr>
          <p:cNvSpPr>
            <a:spLocks noGrp="1"/>
          </p:cNvSpPr>
          <p:nvPr>
            <p:ph type="sldNum" sz="quarter" idx="12"/>
          </p:nvPr>
        </p:nvSpPr>
        <p:spPr/>
        <p:txBody>
          <a:bodyPr/>
          <a:lstStyle/>
          <a:p>
            <a:fld id="{DEB70F92-0C9C-4AA6-AD05-3BC07D552F67}" type="slidenum">
              <a:rPr lang="en-US" smtClean="0"/>
              <a:t>10</a:t>
            </a:fld>
            <a:endParaRPr lang="en-US"/>
          </a:p>
        </p:txBody>
      </p:sp>
      <p:pic>
        <p:nvPicPr>
          <p:cNvPr id="3" name="Picture 2">
            <a:extLst>
              <a:ext uri="{FF2B5EF4-FFF2-40B4-BE49-F238E27FC236}">
                <a16:creationId xmlns:a16="http://schemas.microsoft.com/office/drawing/2014/main" id="{DBFA5CA3-BEAB-439E-8973-7A1AC72F84B2}"/>
              </a:ext>
            </a:extLst>
          </p:cNvPr>
          <p:cNvPicPr>
            <a:picLocks noChangeAspect="1"/>
          </p:cNvPicPr>
          <p:nvPr/>
        </p:nvPicPr>
        <p:blipFill>
          <a:blip r:embed="rId3"/>
          <a:stretch>
            <a:fillRect/>
          </a:stretch>
        </p:blipFill>
        <p:spPr>
          <a:xfrm>
            <a:off x="6150734" y="822960"/>
            <a:ext cx="5898345" cy="4508403"/>
          </a:xfrm>
          <a:prstGeom prst="rect">
            <a:avLst/>
          </a:prstGeom>
        </p:spPr>
      </p:pic>
    </p:spTree>
    <p:extLst>
      <p:ext uri="{BB962C8B-B14F-4D97-AF65-F5344CB8AC3E}">
        <p14:creationId xmlns:p14="http://schemas.microsoft.com/office/powerpoint/2010/main" val="1067764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21BD0-405D-44AF-9516-565790A23062}"/>
              </a:ext>
            </a:extLst>
          </p:cNvPr>
          <p:cNvSpPr>
            <a:spLocks noGrp="1"/>
          </p:cNvSpPr>
          <p:nvPr>
            <p:ph type="title" idx="4294967295"/>
          </p:nvPr>
        </p:nvSpPr>
        <p:spPr>
          <a:xfrm>
            <a:off x="0" y="183911"/>
            <a:ext cx="12192000" cy="608013"/>
          </a:xfrm>
        </p:spPr>
        <p:txBody>
          <a:bodyPr>
            <a:normAutofit/>
          </a:bodyPr>
          <a:lstStyle/>
          <a:p>
            <a:pPr algn="ctr"/>
            <a:r>
              <a:rPr lang="en-US" dirty="0"/>
              <a:t>Relationships by storage mode</a:t>
            </a:r>
          </a:p>
        </p:txBody>
      </p:sp>
      <p:sp>
        <p:nvSpPr>
          <p:cNvPr id="3" name="Content Placeholder 2">
            <a:extLst>
              <a:ext uri="{FF2B5EF4-FFF2-40B4-BE49-F238E27FC236}">
                <a16:creationId xmlns:a16="http://schemas.microsoft.com/office/drawing/2014/main" id="{AF9BD3B2-D0D0-46E1-A93A-796DC45DF192}"/>
              </a:ext>
            </a:extLst>
          </p:cNvPr>
          <p:cNvSpPr>
            <a:spLocks noGrp="1"/>
          </p:cNvSpPr>
          <p:nvPr>
            <p:ph idx="4294967295"/>
          </p:nvPr>
        </p:nvSpPr>
        <p:spPr>
          <a:xfrm>
            <a:off x="162560" y="786130"/>
            <a:ext cx="5647690" cy="2509520"/>
          </a:xfrm>
        </p:spPr>
        <p:txBody>
          <a:bodyPr>
            <a:normAutofit fontScale="40000" lnSpcReduction="20000"/>
          </a:bodyPr>
          <a:lstStyle/>
          <a:p>
            <a:r>
              <a:rPr lang="en-US" sz="5300" b="1" dirty="0"/>
              <a:t>Import Mode</a:t>
            </a:r>
          </a:p>
          <a:p>
            <a:pPr lvl="1"/>
            <a:r>
              <a:rPr lang="en-US" sz="4800" dirty="0"/>
              <a:t>Default Mode</a:t>
            </a:r>
          </a:p>
          <a:p>
            <a:pPr lvl="1"/>
            <a:r>
              <a:rPr lang="en-US" sz="4800" dirty="0"/>
              <a:t>In-Memory</a:t>
            </a:r>
          </a:p>
          <a:p>
            <a:pPr lvl="1"/>
            <a:r>
              <a:rPr lang="en-US" sz="4800" dirty="0"/>
              <a:t>Columnar and Compressed</a:t>
            </a:r>
          </a:p>
          <a:p>
            <a:pPr lvl="1"/>
            <a:r>
              <a:rPr lang="en-US" sz="4800" dirty="0"/>
              <a:t>Many Data Sources Supported</a:t>
            </a:r>
          </a:p>
          <a:p>
            <a:pPr lvl="1"/>
            <a:r>
              <a:rPr lang="en-US" sz="4800" dirty="0"/>
              <a:t>Multiple Sources per Model</a:t>
            </a:r>
          </a:p>
          <a:p>
            <a:endParaRPr lang="en-US" sz="3200" dirty="0"/>
          </a:p>
          <a:p>
            <a:pPr lvl="1"/>
            <a:endParaRPr lang="en-US" sz="3000" dirty="0"/>
          </a:p>
          <a:p>
            <a:pPr lvl="1"/>
            <a:endParaRPr lang="en-US" sz="3000" dirty="0"/>
          </a:p>
          <a:p>
            <a:pPr lvl="1"/>
            <a:endParaRPr lang="en-US" sz="3000" dirty="0"/>
          </a:p>
        </p:txBody>
      </p:sp>
      <p:sp>
        <p:nvSpPr>
          <p:cNvPr id="6" name="Content Placeholder 2">
            <a:extLst>
              <a:ext uri="{FF2B5EF4-FFF2-40B4-BE49-F238E27FC236}">
                <a16:creationId xmlns:a16="http://schemas.microsoft.com/office/drawing/2014/main" id="{DA9D3128-0419-48CA-B944-304881F053FA}"/>
              </a:ext>
            </a:extLst>
          </p:cNvPr>
          <p:cNvSpPr txBox="1">
            <a:spLocks/>
          </p:cNvSpPr>
          <p:nvPr/>
        </p:nvSpPr>
        <p:spPr>
          <a:xfrm>
            <a:off x="162560" y="3165093"/>
            <a:ext cx="5476240" cy="2432839"/>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3200" b="1" dirty="0" err="1"/>
              <a:t>DirectQuery</a:t>
            </a:r>
            <a:r>
              <a:rPr lang="en-US" sz="3200" b="1" dirty="0"/>
              <a:t> Mode</a:t>
            </a:r>
          </a:p>
          <a:p>
            <a:pPr lvl="1"/>
            <a:r>
              <a:rPr lang="en-US" sz="3000" dirty="0"/>
              <a:t>Near Real-Time Analytics</a:t>
            </a:r>
          </a:p>
          <a:p>
            <a:pPr lvl="1"/>
            <a:r>
              <a:rPr lang="en-US" sz="3000" dirty="0"/>
              <a:t>Semantic Layer Only</a:t>
            </a:r>
          </a:p>
          <a:p>
            <a:pPr lvl="1"/>
            <a:r>
              <a:rPr lang="en-US" sz="3000" dirty="0"/>
              <a:t>SQL Queries Sent to Source</a:t>
            </a:r>
          </a:p>
          <a:p>
            <a:pPr lvl="1"/>
            <a:r>
              <a:rPr lang="en-US" sz="3000" dirty="0"/>
              <a:t>Limited Data Sources</a:t>
            </a:r>
          </a:p>
          <a:p>
            <a:pPr lvl="1"/>
            <a:r>
              <a:rPr lang="en-US" sz="3000" dirty="0"/>
              <a:t>Single Database per Model</a:t>
            </a:r>
          </a:p>
          <a:p>
            <a:pPr marL="457200" lvl="1" indent="0">
              <a:buNone/>
            </a:pPr>
            <a:endParaRPr lang="en-US" sz="3000" dirty="0"/>
          </a:p>
          <a:p>
            <a:endParaRPr lang="en-US" sz="3200" dirty="0"/>
          </a:p>
          <a:p>
            <a:pPr lvl="1"/>
            <a:endParaRPr lang="en-US" sz="3000" dirty="0"/>
          </a:p>
          <a:p>
            <a:pPr lvl="1"/>
            <a:endParaRPr lang="en-US" sz="3000" dirty="0"/>
          </a:p>
          <a:p>
            <a:pPr lvl="1"/>
            <a:endParaRPr lang="en-US" sz="3000" dirty="0"/>
          </a:p>
        </p:txBody>
      </p:sp>
      <p:sp>
        <p:nvSpPr>
          <p:cNvPr id="10" name="Slide Number Placeholder 9">
            <a:extLst>
              <a:ext uri="{FF2B5EF4-FFF2-40B4-BE49-F238E27FC236}">
                <a16:creationId xmlns:a16="http://schemas.microsoft.com/office/drawing/2014/main" id="{53218D1E-9E7C-477E-BEAC-D2E010A7928E}"/>
              </a:ext>
            </a:extLst>
          </p:cNvPr>
          <p:cNvSpPr>
            <a:spLocks noGrp="1"/>
          </p:cNvSpPr>
          <p:nvPr>
            <p:ph type="sldNum" sz="quarter" idx="12"/>
          </p:nvPr>
        </p:nvSpPr>
        <p:spPr/>
        <p:txBody>
          <a:bodyPr/>
          <a:lstStyle/>
          <a:p>
            <a:fld id="{DEB70F92-0C9C-4AA6-AD05-3BC07D552F67}" type="slidenum">
              <a:rPr lang="en-US" smtClean="0"/>
              <a:t>11</a:t>
            </a:fld>
            <a:endParaRPr lang="en-US"/>
          </a:p>
        </p:txBody>
      </p:sp>
      <p:sp>
        <p:nvSpPr>
          <p:cNvPr id="14" name="TextBox 13">
            <a:extLst>
              <a:ext uri="{FF2B5EF4-FFF2-40B4-BE49-F238E27FC236}">
                <a16:creationId xmlns:a16="http://schemas.microsoft.com/office/drawing/2014/main" id="{2A0C84C4-D15A-4CD5-BF87-190D4EB6C24D}"/>
              </a:ext>
            </a:extLst>
          </p:cNvPr>
          <p:cNvSpPr txBox="1"/>
          <p:nvPr/>
        </p:nvSpPr>
        <p:spPr>
          <a:xfrm>
            <a:off x="4873215" y="3157150"/>
            <a:ext cx="6350728" cy="338554"/>
          </a:xfrm>
          <a:prstGeom prst="rect">
            <a:avLst/>
          </a:prstGeom>
          <a:noFill/>
        </p:spPr>
        <p:txBody>
          <a:bodyPr wrap="square" rtlCol="0">
            <a:spAutoFit/>
          </a:bodyPr>
          <a:lstStyle/>
          <a:p>
            <a:pPr algn="ctr"/>
            <a:r>
              <a:rPr lang="en-US" sz="1600" b="1" dirty="0"/>
              <a:t>Relationship Structures of In-Memory Model per SSAS DMV </a:t>
            </a:r>
          </a:p>
        </p:txBody>
      </p:sp>
      <p:pic>
        <p:nvPicPr>
          <p:cNvPr id="15" name="Picture 14">
            <a:extLst>
              <a:ext uri="{FF2B5EF4-FFF2-40B4-BE49-F238E27FC236}">
                <a16:creationId xmlns:a16="http://schemas.microsoft.com/office/drawing/2014/main" id="{FD315A6D-AB24-4C0C-9F75-B93AFF977994}"/>
              </a:ext>
            </a:extLst>
          </p:cNvPr>
          <p:cNvPicPr>
            <a:picLocks noChangeAspect="1"/>
          </p:cNvPicPr>
          <p:nvPr/>
        </p:nvPicPr>
        <p:blipFill>
          <a:blip r:embed="rId3"/>
          <a:stretch>
            <a:fillRect/>
          </a:stretch>
        </p:blipFill>
        <p:spPr>
          <a:xfrm>
            <a:off x="6765925" y="3857905"/>
            <a:ext cx="3581400" cy="1847850"/>
          </a:xfrm>
          <a:prstGeom prst="rect">
            <a:avLst/>
          </a:prstGeom>
        </p:spPr>
      </p:pic>
      <p:sp>
        <p:nvSpPr>
          <p:cNvPr id="17" name="TextBox 16">
            <a:extLst>
              <a:ext uri="{FF2B5EF4-FFF2-40B4-BE49-F238E27FC236}">
                <a16:creationId xmlns:a16="http://schemas.microsoft.com/office/drawing/2014/main" id="{EC047319-B0EF-4114-99F4-117A426C356C}"/>
              </a:ext>
            </a:extLst>
          </p:cNvPr>
          <p:cNvSpPr txBox="1"/>
          <p:nvPr/>
        </p:nvSpPr>
        <p:spPr>
          <a:xfrm>
            <a:off x="6448612" y="5705755"/>
            <a:ext cx="4545704" cy="338554"/>
          </a:xfrm>
          <a:prstGeom prst="rect">
            <a:avLst/>
          </a:prstGeom>
          <a:noFill/>
        </p:spPr>
        <p:txBody>
          <a:bodyPr wrap="square" rtlCol="0">
            <a:spAutoFit/>
          </a:bodyPr>
          <a:lstStyle/>
          <a:p>
            <a:pPr algn="ctr"/>
            <a:r>
              <a:rPr lang="en-US" sz="1600" b="1" dirty="0"/>
              <a:t>SQL Query Generated by </a:t>
            </a:r>
            <a:r>
              <a:rPr lang="en-US" sz="1600" b="1" dirty="0" err="1"/>
              <a:t>DirectQuery</a:t>
            </a:r>
            <a:r>
              <a:rPr lang="en-US" sz="1600" b="1" dirty="0"/>
              <a:t> Model</a:t>
            </a:r>
          </a:p>
        </p:txBody>
      </p:sp>
      <p:pic>
        <p:nvPicPr>
          <p:cNvPr id="4" name="Picture 3">
            <a:extLst>
              <a:ext uri="{FF2B5EF4-FFF2-40B4-BE49-F238E27FC236}">
                <a16:creationId xmlns:a16="http://schemas.microsoft.com/office/drawing/2014/main" id="{86973804-AD19-4B8A-A8F7-43E1C29825A0}"/>
              </a:ext>
            </a:extLst>
          </p:cNvPr>
          <p:cNvPicPr>
            <a:picLocks noChangeAspect="1"/>
          </p:cNvPicPr>
          <p:nvPr/>
        </p:nvPicPr>
        <p:blipFill>
          <a:blip r:embed="rId4"/>
          <a:stretch>
            <a:fillRect/>
          </a:stretch>
        </p:blipFill>
        <p:spPr>
          <a:xfrm>
            <a:off x="4800033" y="698003"/>
            <a:ext cx="6676322" cy="2459147"/>
          </a:xfrm>
          <a:prstGeom prst="rect">
            <a:avLst/>
          </a:prstGeom>
        </p:spPr>
      </p:pic>
    </p:spTree>
    <p:extLst>
      <p:ext uri="{BB962C8B-B14F-4D97-AF65-F5344CB8AC3E}">
        <p14:creationId xmlns:p14="http://schemas.microsoft.com/office/powerpoint/2010/main" val="3150418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8B4CE86-5310-4FD6-85FE-0B551F6210A9}"/>
              </a:ext>
            </a:extLst>
          </p:cNvPr>
          <p:cNvSpPr>
            <a:spLocks noGrp="1"/>
          </p:cNvSpPr>
          <p:nvPr>
            <p:ph sz="half" idx="4294967295"/>
          </p:nvPr>
        </p:nvSpPr>
        <p:spPr>
          <a:xfrm>
            <a:off x="257472" y="769650"/>
            <a:ext cx="5771853" cy="5231141"/>
          </a:xfrm>
        </p:spPr>
        <p:txBody>
          <a:bodyPr>
            <a:normAutofit fontScale="92500" lnSpcReduction="10000"/>
          </a:bodyPr>
          <a:lstStyle/>
          <a:p>
            <a:pPr marL="514350" indent="-514350">
              <a:buFont typeface="+mj-lt"/>
              <a:buAutoNum type="arabicPeriod"/>
            </a:pPr>
            <a:r>
              <a:rPr lang="en-US" sz="3200" dirty="0"/>
              <a:t>Filter Context Detected</a:t>
            </a:r>
          </a:p>
          <a:p>
            <a:pPr lvl="1"/>
            <a:r>
              <a:rPr lang="en-US" sz="2800" dirty="0"/>
              <a:t>Off Canvas + On Canvas</a:t>
            </a:r>
          </a:p>
          <a:p>
            <a:pPr marL="514350" indent="-514350">
              <a:buFont typeface="+mj-lt"/>
              <a:buAutoNum type="arabicPeriod"/>
            </a:pPr>
            <a:r>
              <a:rPr lang="en-US" sz="3200" dirty="0"/>
              <a:t>Calculate() or </a:t>
            </a:r>
            <a:r>
              <a:rPr lang="en-US" sz="3200" dirty="0" err="1"/>
              <a:t>CalculateTable</a:t>
            </a:r>
            <a:r>
              <a:rPr lang="en-US" sz="3200" dirty="0"/>
              <a:t>()</a:t>
            </a:r>
          </a:p>
          <a:p>
            <a:pPr lvl="1"/>
            <a:r>
              <a:rPr lang="en-US" sz="3000" dirty="0"/>
              <a:t>Add, Remove, or Overwrite</a:t>
            </a:r>
          </a:p>
          <a:p>
            <a:pPr marL="514350" indent="-514350">
              <a:buFont typeface="+mj-lt"/>
              <a:buAutoNum type="arabicPeriod"/>
            </a:pPr>
            <a:r>
              <a:rPr lang="en-US" sz="3200" dirty="0"/>
              <a:t>Model Tables Filtered</a:t>
            </a:r>
          </a:p>
          <a:p>
            <a:pPr marL="514350" indent="-514350">
              <a:buFont typeface="+mj-lt"/>
              <a:buAutoNum type="arabicPeriod"/>
            </a:pPr>
            <a:r>
              <a:rPr lang="en-US" sz="3200" dirty="0">
                <a:solidFill>
                  <a:srgbClr val="FF0000"/>
                </a:solidFill>
                <a:highlight>
                  <a:srgbClr val="FFFF00"/>
                </a:highlight>
              </a:rPr>
              <a:t>Related Tables Filtered </a:t>
            </a:r>
          </a:p>
          <a:p>
            <a:pPr lvl="1"/>
            <a:r>
              <a:rPr lang="en-US" sz="2800" dirty="0">
                <a:solidFill>
                  <a:srgbClr val="FF0000"/>
                </a:solidFill>
                <a:highlight>
                  <a:srgbClr val="FFFF00"/>
                </a:highlight>
              </a:rPr>
              <a:t>Single or Bidirectional</a:t>
            </a:r>
          </a:p>
          <a:p>
            <a:pPr marL="514350" indent="-514350">
              <a:buFont typeface="+mj-lt"/>
              <a:buAutoNum type="arabicPeriod"/>
            </a:pPr>
            <a:r>
              <a:rPr lang="en-US" sz="3200" dirty="0"/>
              <a:t>Metric Calculation Executed</a:t>
            </a:r>
          </a:p>
          <a:p>
            <a:pPr lvl="1"/>
            <a:r>
              <a:rPr lang="en-US" sz="3000" dirty="0"/>
              <a:t>Filter context for each cell</a:t>
            </a:r>
          </a:p>
        </p:txBody>
      </p:sp>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2998983" y="93349"/>
            <a:ext cx="7049257" cy="636556"/>
          </a:xfrm>
        </p:spPr>
        <p:txBody>
          <a:bodyPr>
            <a:normAutofit/>
          </a:bodyPr>
          <a:lstStyle/>
          <a:p>
            <a:pPr algn="ctr"/>
            <a:r>
              <a:rPr lang="en-US" dirty="0"/>
              <a:t>Relationships in filter context</a:t>
            </a:r>
          </a:p>
        </p:txBody>
      </p:sp>
      <p:sp>
        <p:nvSpPr>
          <p:cNvPr id="6" name="Slide Number Placeholder 5">
            <a:extLst>
              <a:ext uri="{FF2B5EF4-FFF2-40B4-BE49-F238E27FC236}">
                <a16:creationId xmlns:a16="http://schemas.microsoft.com/office/drawing/2014/main" id="{9A4E1EF4-FC7C-4CD2-B5B9-8920517DF1E2}"/>
              </a:ext>
            </a:extLst>
          </p:cNvPr>
          <p:cNvSpPr>
            <a:spLocks noGrp="1"/>
          </p:cNvSpPr>
          <p:nvPr>
            <p:ph type="sldNum" sz="quarter" idx="12"/>
          </p:nvPr>
        </p:nvSpPr>
        <p:spPr/>
        <p:txBody>
          <a:bodyPr/>
          <a:lstStyle/>
          <a:p>
            <a:fld id="{DEB70F92-0C9C-4AA6-AD05-3BC07D552F67}" type="slidenum">
              <a:rPr lang="en-US" smtClean="0"/>
              <a:t>12</a:t>
            </a:fld>
            <a:endParaRPr lang="en-US"/>
          </a:p>
        </p:txBody>
      </p:sp>
      <p:pic>
        <p:nvPicPr>
          <p:cNvPr id="7" name="Picture 6" descr="A screenshot of a cell phone&#10;&#10;Description generated with very high confidence">
            <a:extLst>
              <a:ext uri="{FF2B5EF4-FFF2-40B4-BE49-F238E27FC236}">
                <a16:creationId xmlns:a16="http://schemas.microsoft.com/office/drawing/2014/main" id="{3C941EEA-E2D4-4029-86A0-89E066A9B4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3761" y="894079"/>
            <a:ext cx="6163826" cy="2941826"/>
          </a:xfrm>
          <a:prstGeom prst="rect">
            <a:avLst/>
          </a:prstGeom>
        </p:spPr>
      </p:pic>
      <p:sp>
        <p:nvSpPr>
          <p:cNvPr id="8" name="TextBox 7">
            <a:extLst>
              <a:ext uri="{FF2B5EF4-FFF2-40B4-BE49-F238E27FC236}">
                <a16:creationId xmlns:a16="http://schemas.microsoft.com/office/drawing/2014/main" id="{7C4D602D-C010-4EC0-88E2-E79C697C9D53}"/>
              </a:ext>
            </a:extLst>
          </p:cNvPr>
          <p:cNvSpPr txBox="1"/>
          <p:nvPr/>
        </p:nvSpPr>
        <p:spPr>
          <a:xfrm>
            <a:off x="5709920" y="3948849"/>
            <a:ext cx="6424352" cy="1754326"/>
          </a:xfrm>
          <a:prstGeom prst="rect">
            <a:avLst/>
          </a:prstGeom>
          <a:noFill/>
        </p:spPr>
        <p:txBody>
          <a:bodyPr wrap="square" rtlCol="0">
            <a:spAutoFit/>
          </a:bodyPr>
          <a:lstStyle/>
          <a:p>
            <a:pPr algn="ctr"/>
            <a:r>
              <a:rPr lang="en-US" b="1" dirty="0"/>
              <a:t>Five Filters Applied to Matrix Cells (ex Subtotals)</a:t>
            </a:r>
          </a:p>
          <a:p>
            <a:pPr marL="342900" indent="-342900">
              <a:buFont typeface="+mj-lt"/>
              <a:buAutoNum type="arabicPeriod"/>
            </a:pPr>
            <a:r>
              <a:rPr lang="en-US" dirty="0"/>
              <a:t>Date Table = Current Year or Prior Year</a:t>
            </a:r>
          </a:p>
          <a:p>
            <a:pPr marL="342900" indent="-342900">
              <a:buFont typeface="+mj-lt"/>
              <a:buAutoNum type="arabicPeriod"/>
            </a:pPr>
            <a:r>
              <a:rPr lang="en-US" dirty="0"/>
              <a:t>Promotion Table = Excess Inventory or Volume Discount</a:t>
            </a:r>
          </a:p>
          <a:p>
            <a:pPr marL="342900" indent="-342900">
              <a:buFont typeface="+mj-lt"/>
              <a:buAutoNum type="arabicPeriod"/>
            </a:pPr>
            <a:r>
              <a:rPr lang="en-US" dirty="0"/>
              <a:t>Sales Territory Table = Europe</a:t>
            </a:r>
          </a:p>
          <a:p>
            <a:pPr marL="342900" indent="-342900">
              <a:buFont typeface="+mj-lt"/>
              <a:buAutoNum type="arabicPeriod"/>
            </a:pPr>
            <a:r>
              <a:rPr lang="en-US" dirty="0"/>
              <a:t>Product Table = Product Category (Rows)</a:t>
            </a:r>
          </a:p>
          <a:p>
            <a:pPr marL="342900" indent="-342900">
              <a:buFont typeface="+mj-lt"/>
              <a:buAutoNum type="arabicPeriod"/>
            </a:pPr>
            <a:r>
              <a:rPr lang="en-US" dirty="0"/>
              <a:t>Customer Table  = Customer Marital Status (Columns)</a:t>
            </a:r>
          </a:p>
        </p:txBody>
      </p:sp>
    </p:spTree>
    <p:extLst>
      <p:ext uri="{BB962C8B-B14F-4D97-AF65-F5344CB8AC3E}">
        <p14:creationId xmlns:p14="http://schemas.microsoft.com/office/powerpoint/2010/main" val="1996201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FD0E91F-A67F-4EB1-9181-DE97697A1FEB}"/>
              </a:ext>
            </a:extLst>
          </p:cNvPr>
          <p:cNvSpPr>
            <a:spLocks noGrp="1"/>
          </p:cNvSpPr>
          <p:nvPr>
            <p:ph type="title"/>
          </p:nvPr>
        </p:nvSpPr>
        <p:spPr>
          <a:xfrm>
            <a:off x="279399" y="2348332"/>
            <a:ext cx="11653523" cy="1162178"/>
          </a:xfrm>
        </p:spPr>
        <p:txBody>
          <a:bodyPr/>
          <a:lstStyle/>
          <a:p>
            <a:pPr algn="ctr"/>
            <a:r>
              <a:rPr lang="en-US" dirty="0"/>
              <a:t>Relationship patterns</a:t>
            </a:r>
          </a:p>
        </p:txBody>
      </p:sp>
    </p:spTree>
    <p:extLst>
      <p:ext uri="{BB962C8B-B14F-4D97-AF65-F5344CB8AC3E}">
        <p14:creationId xmlns:p14="http://schemas.microsoft.com/office/powerpoint/2010/main" val="3851644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8B4CE86-5310-4FD6-85FE-0B551F6210A9}"/>
              </a:ext>
            </a:extLst>
          </p:cNvPr>
          <p:cNvSpPr>
            <a:spLocks noGrp="1"/>
          </p:cNvSpPr>
          <p:nvPr>
            <p:ph sz="half" idx="4294967295"/>
          </p:nvPr>
        </p:nvSpPr>
        <p:spPr>
          <a:xfrm>
            <a:off x="121080" y="769649"/>
            <a:ext cx="3994144" cy="5046469"/>
          </a:xfrm>
        </p:spPr>
        <p:txBody>
          <a:bodyPr>
            <a:normAutofit lnSpcReduction="10000"/>
          </a:bodyPr>
          <a:lstStyle/>
          <a:p>
            <a:r>
              <a:rPr lang="en-US" sz="3200" dirty="0"/>
              <a:t>Main Benefits</a:t>
            </a:r>
          </a:p>
          <a:p>
            <a:pPr lvl="1"/>
            <a:r>
              <a:rPr lang="en-US" sz="3000" dirty="0"/>
              <a:t>Usability</a:t>
            </a:r>
          </a:p>
          <a:p>
            <a:pPr lvl="1"/>
            <a:r>
              <a:rPr lang="en-US" sz="3000" dirty="0"/>
              <a:t>Performance*</a:t>
            </a:r>
          </a:p>
          <a:p>
            <a:r>
              <a:rPr lang="en-US" sz="3200" dirty="0"/>
              <a:t>Single Direction Only</a:t>
            </a:r>
          </a:p>
          <a:p>
            <a:r>
              <a:rPr lang="en-US" sz="3200" dirty="0"/>
              <a:t>Demo:</a:t>
            </a:r>
          </a:p>
          <a:p>
            <a:pPr lvl="1"/>
            <a:r>
              <a:rPr lang="en-US" sz="3000" dirty="0"/>
              <a:t>Active Rows </a:t>
            </a:r>
          </a:p>
          <a:p>
            <a:pPr lvl="1"/>
            <a:r>
              <a:rPr lang="en-US" sz="3000" dirty="0"/>
              <a:t>Filter Context vs SQL Query</a:t>
            </a:r>
          </a:p>
          <a:p>
            <a:pPr lvl="1"/>
            <a:endParaRPr lang="en-US" sz="3000" dirty="0"/>
          </a:p>
        </p:txBody>
      </p:sp>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2990998" y="133094"/>
            <a:ext cx="8164682" cy="636556"/>
          </a:xfrm>
        </p:spPr>
        <p:txBody>
          <a:bodyPr>
            <a:normAutofit/>
          </a:bodyPr>
          <a:lstStyle/>
          <a:p>
            <a:pPr algn="ctr"/>
            <a:r>
              <a:rPr lang="en-US" dirty="0"/>
              <a:t>Getting started with Star schema</a:t>
            </a:r>
          </a:p>
        </p:txBody>
      </p:sp>
      <p:sp>
        <p:nvSpPr>
          <p:cNvPr id="5" name="Slide Number Placeholder 4">
            <a:extLst>
              <a:ext uri="{FF2B5EF4-FFF2-40B4-BE49-F238E27FC236}">
                <a16:creationId xmlns:a16="http://schemas.microsoft.com/office/drawing/2014/main" id="{4CC88361-E54B-4F42-815B-136E09F9201F}"/>
              </a:ext>
            </a:extLst>
          </p:cNvPr>
          <p:cNvSpPr>
            <a:spLocks noGrp="1"/>
          </p:cNvSpPr>
          <p:nvPr>
            <p:ph type="sldNum" sz="quarter" idx="12"/>
          </p:nvPr>
        </p:nvSpPr>
        <p:spPr/>
        <p:txBody>
          <a:bodyPr/>
          <a:lstStyle/>
          <a:p>
            <a:fld id="{DEB70F92-0C9C-4AA6-AD05-3BC07D552F67}" type="slidenum">
              <a:rPr lang="en-US" smtClean="0"/>
              <a:t>14</a:t>
            </a:fld>
            <a:endParaRPr lang="en-US"/>
          </a:p>
        </p:txBody>
      </p:sp>
      <p:pic>
        <p:nvPicPr>
          <p:cNvPr id="3" name="Picture 2">
            <a:extLst>
              <a:ext uri="{FF2B5EF4-FFF2-40B4-BE49-F238E27FC236}">
                <a16:creationId xmlns:a16="http://schemas.microsoft.com/office/drawing/2014/main" id="{505D9C9E-E354-43EE-8474-C7349893A3CA}"/>
              </a:ext>
            </a:extLst>
          </p:cNvPr>
          <p:cNvPicPr>
            <a:picLocks noChangeAspect="1"/>
          </p:cNvPicPr>
          <p:nvPr/>
        </p:nvPicPr>
        <p:blipFill>
          <a:blip r:embed="rId3"/>
          <a:stretch>
            <a:fillRect/>
          </a:stretch>
        </p:blipFill>
        <p:spPr>
          <a:xfrm>
            <a:off x="4115224" y="698530"/>
            <a:ext cx="6410536" cy="2821128"/>
          </a:xfrm>
          <a:prstGeom prst="rect">
            <a:avLst/>
          </a:prstGeom>
        </p:spPr>
      </p:pic>
      <p:pic>
        <p:nvPicPr>
          <p:cNvPr id="6" name="Picture 5">
            <a:extLst>
              <a:ext uri="{FF2B5EF4-FFF2-40B4-BE49-F238E27FC236}">
                <a16:creationId xmlns:a16="http://schemas.microsoft.com/office/drawing/2014/main" id="{30B07AA1-9AD6-4989-9CC9-EA1856B6FBD5}"/>
              </a:ext>
            </a:extLst>
          </p:cNvPr>
          <p:cNvPicPr>
            <a:picLocks noChangeAspect="1"/>
          </p:cNvPicPr>
          <p:nvPr/>
        </p:nvPicPr>
        <p:blipFill>
          <a:blip r:embed="rId4"/>
          <a:stretch>
            <a:fillRect/>
          </a:stretch>
        </p:blipFill>
        <p:spPr>
          <a:xfrm>
            <a:off x="4115224" y="3855239"/>
            <a:ext cx="6488929" cy="1960880"/>
          </a:xfrm>
          <a:prstGeom prst="rect">
            <a:avLst/>
          </a:prstGeom>
        </p:spPr>
      </p:pic>
      <p:sp>
        <p:nvSpPr>
          <p:cNvPr id="7" name="TextBox 6">
            <a:extLst>
              <a:ext uri="{FF2B5EF4-FFF2-40B4-BE49-F238E27FC236}">
                <a16:creationId xmlns:a16="http://schemas.microsoft.com/office/drawing/2014/main" id="{63A48A43-B962-4E28-96F7-FF5346FC4A98}"/>
              </a:ext>
            </a:extLst>
          </p:cNvPr>
          <p:cNvSpPr txBox="1"/>
          <p:nvPr/>
        </p:nvSpPr>
        <p:spPr>
          <a:xfrm>
            <a:off x="5755852" y="3441823"/>
            <a:ext cx="3129280" cy="338554"/>
          </a:xfrm>
          <a:prstGeom prst="rect">
            <a:avLst/>
          </a:prstGeom>
          <a:noFill/>
        </p:spPr>
        <p:txBody>
          <a:bodyPr wrap="square" rtlCol="0">
            <a:spAutoFit/>
          </a:bodyPr>
          <a:lstStyle/>
          <a:p>
            <a:pPr algn="ctr"/>
            <a:r>
              <a:rPr lang="en-US" sz="1600" dirty="0"/>
              <a:t>Star Schema Data Model</a:t>
            </a:r>
          </a:p>
        </p:txBody>
      </p:sp>
      <p:sp>
        <p:nvSpPr>
          <p:cNvPr id="8" name="TextBox 7">
            <a:extLst>
              <a:ext uri="{FF2B5EF4-FFF2-40B4-BE49-F238E27FC236}">
                <a16:creationId xmlns:a16="http://schemas.microsoft.com/office/drawing/2014/main" id="{3A76C4E9-6634-4EDC-A7A0-7359CE2977EB}"/>
              </a:ext>
            </a:extLst>
          </p:cNvPr>
          <p:cNvSpPr txBox="1"/>
          <p:nvPr/>
        </p:nvSpPr>
        <p:spPr>
          <a:xfrm>
            <a:off x="4825999" y="5756085"/>
            <a:ext cx="5463655" cy="369332"/>
          </a:xfrm>
          <a:prstGeom prst="rect">
            <a:avLst/>
          </a:prstGeom>
          <a:noFill/>
        </p:spPr>
        <p:txBody>
          <a:bodyPr wrap="square" rtlCol="0">
            <a:spAutoFit/>
          </a:bodyPr>
          <a:lstStyle/>
          <a:p>
            <a:r>
              <a:rPr lang="en-US" dirty="0"/>
              <a:t>Row Count Metrics by Table to Indicate Filter Context</a:t>
            </a:r>
          </a:p>
        </p:txBody>
      </p:sp>
    </p:spTree>
    <p:extLst>
      <p:ext uri="{BB962C8B-B14F-4D97-AF65-F5344CB8AC3E}">
        <p14:creationId xmlns:p14="http://schemas.microsoft.com/office/powerpoint/2010/main" val="2494844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8B4CE86-5310-4FD6-85FE-0B551F6210A9}"/>
              </a:ext>
            </a:extLst>
          </p:cNvPr>
          <p:cNvSpPr>
            <a:spLocks noGrp="1"/>
          </p:cNvSpPr>
          <p:nvPr>
            <p:ph sz="half" idx="4294967295"/>
          </p:nvPr>
        </p:nvSpPr>
        <p:spPr>
          <a:xfrm>
            <a:off x="0" y="786658"/>
            <a:ext cx="5120640" cy="5184110"/>
          </a:xfrm>
        </p:spPr>
        <p:txBody>
          <a:bodyPr>
            <a:normAutofit fontScale="70000" lnSpcReduction="20000"/>
          </a:bodyPr>
          <a:lstStyle/>
          <a:p>
            <a:r>
              <a:rPr lang="en-US" sz="3200" dirty="0"/>
              <a:t>Many-to-One Filter Context</a:t>
            </a:r>
            <a:endParaRPr lang="en-US" sz="3000" dirty="0"/>
          </a:p>
          <a:p>
            <a:r>
              <a:rPr lang="en-US" sz="3200" dirty="0"/>
              <a:t>Use Cases </a:t>
            </a:r>
          </a:p>
          <a:p>
            <a:pPr lvl="1"/>
            <a:r>
              <a:rPr lang="en-US" sz="3000" dirty="0"/>
              <a:t>Many-to-Many</a:t>
            </a:r>
          </a:p>
          <a:p>
            <a:pPr lvl="1"/>
            <a:r>
              <a:rPr lang="en-US" sz="3000" dirty="0"/>
              <a:t>Multiple Grains </a:t>
            </a:r>
          </a:p>
          <a:p>
            <a:pPr lvl="1"/>
            <a:r>
              <a:rPr lang="en-US" sz="3000" dirty="0"/>
              <a:t>Row Level Security</a:t>
            </a:r>
          </a:p>
          <a:p>
            <a:pPr lvl="1"/>
            <a:r>
              <a:rPr lang="en-US" sz="3000" dirty="0"/>
              <a:t>Edge Cases</a:t>
            </a:r>
          </a:p>
          <a:p>
            <a:r>
              <a:rPr lang="en-US" sz="3200" dirty="0"/>
              <a:t>CROSSFILTER() </a:t>
            </a:r>
          </a:p>
          <a:p>
            <a:pPr lvl="1"/>
            <a:r>
              <a:rPr lang="en-US" sz="3000" dirty="0"/>
              <a:t>Measure-specific relationship filtering</a:t>
            </a:r>
          </a:p>
          <a:p>
            <a:r>
              <a:rPr lang="en-US" sz="3200" dirty="0"/>
              <a:t>Anti-Patterns</a:t>
            </a:r>
          </a:p>
          <a:p>
            <a:pPr lvl="1"/>
            <a:r>
              <a:rPr lang="en-US" sz="3000" dirty="0"/>
              <a:t>Relationship to Date Table</a:t>
            </a:r>
          </a:p>
          <a:p>
            <a:pPr lvl="1"/>
            <a:r>
              <a:rPr lang="en-US" sz="3000" dirty="0"/>
              <a:t>Common Dimension to Multiple Fact Tables</a:t>
            </a:r>
          </a:p>
        </p:txBody>
      </p:sp>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2990998" y="133094"/>
            <a:ext cx="8164682" cy="636556"/>
          </a:xfrm>
        </p:spPr>
        <p:txBody>
          <a:bodyPr>
            <a:normAutofit/>
          </a:bodyPr>
          <a:lstStyle/>
          <a:p>
            <a:pPr algn="ctr"/>
            <a:r>
              <a:rPr lang="en-US" dirty="0"/>
              <a:t>Intro to bidirectional relationships</a:t>
            </a:r>
          </a:p>
        </p:txBody>
      </p:sp>
      <p:sp>
        <p:nvSpPr>
          <p:cNvPr id="5" name="Slide Number Placeholder 4">
            <a:extLst>
              <a:ext uri="{FF2B5EF4-FFF2-40B4-BE49-F238E27FC236}">
                <a16:creationId xmlns:a16="http://schemas.microsoft.com/office/drawing/2014/main" id="{4CC88361-E54B-4F42-815B-136E09F9201F}"/>
              </a:ext>
            </a:extLst>
          </p:cNvPr>
          <p:cNvSpPr>
            <a:spLocks noGrp="1"/>
          </p:cNvSpPr>
          <p:nvPr>
            <p:ph type="sldNum" sz="quarter" idx="12"/>
          </p:nvPr>
        </p:nvSpPr>
        <p:spPr/>
        <p:txBody>
          <a:bodyPr/>
          <a:lstStyle/>
          <a:p>
            <a:fld id="{DEB70F92-0C9C-4AA6-AD05-3BC07D552F67}" type="slidenum">
              <a:rPr lang="en-US" smtClean="0"/>
              <a:t>15</a:t>
            </a:fld>
            <a:endParaRPr lang="en-US"/>
          </a:p>
        </p:txBody>
      </p:sp>
      <p:pic>
        <p:nvPicPr>
          <p:cNvPr id="7" name="Picture 6">
            <a:extLst>
              <a:ext uri="{FF2B5EF4-FFF2-40B4-BE49-F238E27FC236}">
                <a16:creationId xmlns:a16="http://schemas.microsoft.com/office/drawing/2014/main" id="{A30379FE-2E66-4D52-BDA6-60D827BE20B1}"/>
              </a:ext>
            </a:extLst>
          </p:cNvPr>
          <p:cNvPicPr>
            <a:picLocks noChangeAspect="1"/>
          </p:cNvPicPr>
          <p:nvPr/>
        </p:nvPicPr>
        <p:blipFill rotWithShape="1">
          <a:blip r:embed="rId3"/>
          <a:srcRect l="750" t="42325" r="43148"/>
          <a:stretch/>
        </p:blipFill>
        <p:spPr>
          <a:xfrm>
            <a:off x="5120640" y="891570"/>
            <a:ext cx="6947015" cy="3297983"/>
          </a:xfrm>
          <a:prstGeom prst="rect">
            <a:avLst/>
          </a:prstGeom>
        </p:spPr>
      </p:pic>
      <p:sp>
        <p:nvSpPr>
          <p:cNvPr id="8" name="TextBox 7">
            <a:extLst>
              <a:ext uri="{FF2B5EF4-FFF2-40B4-BE49-F238E27FC236}">
                <a16:creationId xmlns:a16="http://schemas.microsoft.com/office/drawing/2014/main" id="{B1BE8EC3-0E04-478A-875A-8B3E83DA81C2}"/>
              </a:ext>
            </a:extLst>
          </p:cNvPr>
          <p:cNvSpPr txBox="1"/>
          <p:nvPr/>
        </p:nvSpPr>
        <p:spPr>
          <a:xfrm>
            <a:off x="6004559" y="4189553"/>
            <a:ext cx="5463655" cy="369332"/>
          </a:xfrm>
          <a:prstGeom prst="rect">
            <a:avLst/>
          </a:prstGeom>
          <a:noFill/>
        </p:spPr>
        <p:txBody>
          <a:bodyPr wrap="square" rtlCol="0">
            <a:spAutoFit/>
          </a:bodyPr>
          <a:lstStyle/>
          <a:p>
            <a:r>
              <a:rPr lang="en-US" dirty="0"/>
              <a:t>Bidirectional Relationship from Internet Sales to Product</a:t>
            </a:r>
          </a:p>
        </p:txBody>
      </p:sp>
      <p:sp>
        <p:nvSpPr>
          <p:cNvPr id="9" name="TextBox 8">
            <a:extLst>
              <a:ext uri="{FF2B5EF4-FFF2-40B4-BE49-F238E27FC236}">
                <a16:creationId xmlns:a16="http://schemas.microsoft.com/office/drawing/2014/main" id="{C9355B80-198B-4BEC-B3A9-D70D0375E3E5}"/>
              </a:ext>
            </a:extLst>
          </p:cNvPr>
          <p:cNvSpPr txBox="1"/>
          <p:nvPr/>
        </p:nvSpPr>
        <p:spPr>
          <a:xfrm>
            <a:off x="5120640" y="4838119"/>
            <a:ext cx="7233920" cy="646331"/>
          </a:xfrm>
          <a:prstGeom prst="rect">
            <a:avLst/>
          </a:prstGeom>
          <a:solidFill>
            <a:schemeClr val="bg1"/>
          </a:solidFill>
          <a:ln>
            <a:solidFill>
              <a:schemeClr val="tx1"/>
            </a:solidFill>
          </a:ln>
        </p:spPr>
        <p:txBody>
          <a:bodyPr wrap="square" rtlCol="0">
            <a:spAutoFit/>
          </a:bodyPr>
          <a:lstStyle/>
          <a:p>
            <a:r>
              <a:rPr lang="en-US" dirty="0"/>
              <a:t>Product Rows (Online Sales) = CALCULATE([Product Rows],</a:t>
            </a:r>
          </a:p>
          <a:p>
            <a:r>
              <a:rPr lang="en-US" dirty="0">
                <a:solidFill>
                  <a:srgbClr val="FF0000"/>
                </a:solidFill>
              </a:rPr>
              <a:t>CROSSFILTER('Internet Sales'[</a:t>
            </a:r>
            <a:r>
              <a:rPr lang="en-US" dirty="0" err="1">
                <a:solidFill>
                  <a:srgbClr val="FF0000"/>
                </a:solidFill>
              </a:rPr>
              <a:t>ProductKey</a:t>
            </a:r>
            <a:r>
              <a:rPr lang="en-US" dirty="0">
                <a:solidFill>
                  <a:srgbClr val="FF0000"/>
                </a:solidFill>
              </a:rPr>
              <a:t>],'Product'[</a:t>
            </a:r>
            <a:r>
              <a:rPr lang="en-US" dirty="0" err="1">
                <a:solidFill>
                  <a:srgbClr val="FF0000"/>
                </a:solidFill>
              </a:rPr>
              <a:t>ProductKey</a:t>
            </a:r>
            <a:r>
              <a:rPr lang="en-US" dirty="0">
                <a:solidFill>
                  <a:srgbClr val="FF0000"/>
                </a:solidFill>
              </a:rPr>
              <a:t>],Both))</a:t>
            </a:r>
          </a:p>
        </p:txBody>
      </p:sp>
      <p:sp>
        <p:nvSpPr>
          <p:cNvPr id="10" name="TextBox 9">
            <a:extLst>
              <a:ext uri="{FF2B5EF4-FFF2-40B4-BE49-F238E27FC236}">
                <a16:creationId xmlns:a16="http://schemas.microsoft.com/office/drawing/2014/main" id="{CACEC0B6-5F4C-4BD3-9029-3E1FB7E6BC1B}"/>
              </a:ext>
            </a:extLst>
          </p:cNvPr>
          <p:cNvSpPr txBox="1"/>
          <p:nvPr/>
        </p:nvSpPr>
        <p:spPr>
          <a:xfrm>
            <a:off x="5692025" y="5465619"/>
            <a:ext cx="6375630" cy="369332"/>
          </a:xfrm>
          <a:prstGeom prst="rect">
            <a:avLst/>
          </a:prstGeom>
          <a:noFill/>
        </p:spPr>
        <p:txBody>
          <a:bodyPr wrap="square" rtlCol="0">
            <a:spAutoFit/>
          </a:bodyPr>
          <a:lstStyle/>
          <a:p>
            <a:pPr algn="ctr"/>
            <a:r>
              <a:rPr lang="en-US" dirty="0"/>
              <a:t>Bidirectional cross filtering via DAX</a:t>
            </a:r>
          </a:p>
        </p:txBody>
      </p:sp>
    </p:spTree>
    <p:extLst>
      <p:ext uri="{BB962C8B-B14F-4D97-AF65-F5344CB8AC3E}">
        <p14:creationId xmlns:p14="http://schemas.microsoft.com/office/powerpoint/2010/main" val="918292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8B4CE86-5310-4FD6-85FE-0B551F6210A9}"/>
              </a:ext>
            </a:extLst>
          </p:cNvPr>
          <p:cNvSpPr>
            <a:spLocks noGrp="1"/>
          </p:cNvSpPr>
          <p:nvPr>
            <p:ph sz="half" idx="4294967295"/>
          </p:nvPr>
        </p:nvSpPr>
        <p:spPr>
          <a:xfrm>
            <a:off x="257472" y="769651"/>
            <a:ext cx="7047568" cy="2197070"/>
          </a:xfrm>
        </p:spPr>
        <p:txBody>
          <a:bodyPr>
            <a:normAutofit fontScale="92500"/>
          </a:bodyPr>
          <a:lstStyle/>
          <a:p>
            <a:r>
              <a:rPr lang="en-US" sz="3200" dirty="0"/>
              <a:t>Role Playing Dimension Patterns</a:t>
            </a:r>
            <a:endParaRPr lang="en-US" sz="3000" dirty="0"/>
          </a:p>
          <a:p>
            <a:pPr lvl="1"/>
            <a:r>
              <a:rPr lang="en-US" sz="3000" dirty="0"/>
              <a:t>Dedicated Tables vs. Passive Relationships</a:t>
            </a:r>
          </a:p>
          <a:p>
            <a:r>
              <a:rPr lang="en-US" sz="3200" dirty="0"/>
              <a:t>Usage/Frequency of Alternative Dates?</a:t>
            </a:r>
          </a:p>
          <a:p>
            <a:pPr lvl="1"/>
            <a:endParaRPr lang="en-US" sz="3000" dirty="0"/>
          </a:p>
          <a:p>
            <a:endParaRPr lang="en-US" sz="3200" dirty="0"/>
          </a:p>
          <a:p>
            <a:pPr marL="457200" lvl="1" indent="0">
              <a:buNone/>
            </a:pPr>
            <a:endParaRPr lang="en-US" sz="3000" dirty="0"/>
          </a:p>
        </p:txBody>
      </p:sp>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3076723" y="133094"/>
            <a:ext cx="6182197" cy="636556"/>
          </a:xfrm>
        </p:spPr>
        <p:txBody>
          <a:bodyPr>
            <a:normAutofit/>
          </a:bodyPr>
          <a:lstStyle/>
          <a:p>
            <a:pPr algn="ctr"/>
            <a:r>
              <a:rPr lang="en-US" dirty="0"/>
              <a:t>role playing dimensions</a:t>
            </a:r>
          </a:p>
        </p:txBody>
      </p:sp>
      <p:sp>
        <p:nvSpPr>
          <p:cNvPr id="5" name="Slide Number Placeholder 4">
            <a:extLst>
              <a:ext uri="{FF2B5EF4-FFF2-40B4-BE49-F238E27FC236}">
                <a16:creationId xmlns:a16="http://schemas.microsoft.com/office/drawing/2014/main" id="{C2C9E803-5A55-40A7-A5C8-34D739771C84}"/>
              </a:ext>
            </a:extLst>
          </p:cNvPr>
          <p:cNvSpPr>
            <a:spLocks noGrp="1"/>
          </p:cNvSpPr>
          <p:nvPr>
            <p:ph type="sldNum" sz="quarter" idx="12"/>
          </p:nvPr>
        </p:nvSpPr>
        <p:spPr/>
        <p:txBody>
          <a:bodyPr/>
          <a:lstStyle/>
          <a:p>
            <a:fld id="{DEB70F92-0C9C-4AA6-AD05-3BC07D552F67}" type="slidenum">
              <a:rPr lang="en-US" smtClean="0"/>
              <a:t>16</a:t>
            </a:fld>
            <a:endParaRPr lang="en-US"/>
          </a:p>
        </p:txBody>
      </p:sp>
      <p:pic>
        <p:nvPicPr>
          <p:cNvPr id="3" name="Picture 2">
            <a:extLst>
              <a:ext uri="{FF2B5EF4-FFF2-40B4-BE49-F238E27FC236}">
                <a16:creationId xmlns:a16="http://schemas.microsoft.com/office/drawing/2014/main" id="{519744C8-9041-4349-BA49-64E714F0FE6F}"/>
              </a:ext>
            </a:extLst>
          </p:cNvPr>
          <p:cNvPicPr>
            <a:picLocks noChangeAspect="1"/>
          </p:cNvPicPr>
          <p:nvPr/>
        </p:nvPicPr>
        <p:blipFill>
          <a:blip r:embed="rId3"/>
          <a:stretch>
            <a:fillRect/>
          </a:stretch>
        </p:blipFill>
        <p:spPr>
          <a:xfrm>
            <a:off x="7738745" y="641985"/>
            <a:ext cx="3562350" cy="5086350"/>
          </a:xfrm>
          <a:prstGeom prst="rect">
            <a:avLst/>
          </a:prstGeom>
        </p:spPr>
      </p:pic>
      <p:pic>
        <p:nvPicPr>
          <p:cNvPr id="6" name="Picture 5">
            <a:extLst>
              <a:ext uri="{FF2B5EF4-FFF2-40B4-BE49-F238E27FC236}">
                <a16:creationId xmlns:a16="http://schemas.microsoft.com/office/drawing/2014/main" id="{BC0CD368-DDEC-443F-968E-4F1E7550195C}"/>
              </a:ext>
            </a:extLst>
          </p:cNvPr>
          <p:cNvPicPr>
            <a:picLocks noChangeAspect="1"/>
          </p:cNvPicPr>
          <p:nvPr/>
        </p:nvPicPr>
        <p:blipFill>
          <a:blip r:embed="rId4"/>
          <a:stretch>
            <a:fillRect/>
          </a:stretch>
        </p:blipFill>
        <p:spPr>
          <a:xfrm>
            <a:off x="985520" y="3113087"/>
            <a:ext cx="5791200" cy="2257425"/>
          </a:xfrm>
          <a:prstGeom prst="rect">
            <a:avLst/>
          </a:prstGeom>
        </p:spPr>
      </p:pic>
      <p:sp>
        <p:nvSpPr>
          <p:cNvPr id="7" name="TextBox 6">
            <a:extLst>
              <a:ext uri="{FF2B5EF4-FFF2-40B4-BE49-F238E27FC236}">
                <a16:creationId xmlns:a16="http://schemas.microsoft.com/office/drawing/2014/main" id="{086D74EE-B6D5-42CF-9CAB-56E07C0F7F8E}"/>
              </a:ext>
            </a:extLst>
          </p:cNvPr>
          <p:cNvSpPr txBox="1"/>
          <p:nvPr/>
        </p:nvSpPr>
        <p:spPr>
          <a:xfrm>
            <a:off x="593441" y="5370512"/>
            <a:ext cx="6375630" cy="369332"/>
          </a:xfrm>
          <a:prstGeom prst="rect">
            <a:avLst/>
          </a:prstGeom>
          <a:noFill/>
        </p:spPr>
        <p:txBody>
          <a:bodyPr wrap="square" rtlCol="0">
            <a:spAutoFit/>
          </a:bodyPr>
          <a:lstStyle/>
          <a:p>
            <a:pPr algn="ctr"/>
            <a:r>
              <a:rPr lang="en-US" dirty="0"/>
              <a:t>Date Table with Inactive Relationships</a:t>
            </a:r>
          </a:p>
        </p:txBody>
      </p:sp>
    </p:spTree>
    <p:extLst>
      <p:ext uri="{BB962C8B-B14F-4D97-AF65-F5344CB8AC3E}">
        <p14:creationId xmlns:p14="http://schemas.microsoft.com/office/powerpoint/2010/main" val="652622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8B4CE86-5310-4FD6-85FE-0B551F6210A9}"/>
              </a:ext>
            </a:extLst>
          </p:cNvPr>
          <p:cNvSpPr>
            <a:spLocks noGrp="1"/>
          </p:cNvSpPr>
          <p:nvPr>
            <p:ph sz="half" idx="4294967295"/>
          </p:nvPr>
        </p:nvSpPr>
        <p:spPr>
          <a:xfrm>
            <a:off x="0" y="769650"/>
            <a:ext cx="4665618" cy="2715230"/>
          </a:xfrm>
        </p:spPr>
        <p:txBody>
          <a:bodyPr>
            <a:normAutofit fontScale="85000" lnSpcReduction="20000"/>
          </a:bodyPr>
          <a:lstStyle/>
          <a:p>
            <a:pPr marL="0" indent="0" algn="ctr">
              <a:buNone/>
            </a:pPr>
            <a:r>
              <a:rPr lang="en-US" sz="3000" b="1" dirty="0"/>
              <a:t>Example: Four Measures</a:t>
            </a:r>
          </a:p>
          <a:p>
            <a:r>
              <a:rPr lang="en-US" sz="3000" dirty="0"/>
              <a:t>Product Rows</a:t>
            </a:r>
          </a:p>
          <a:p>
            <a:r>
              <a:rPr lang="en-US" sz="3000" dirty="0"/>
              <a:t>Distinct Products</a:t>
            </a:r>
          </a:p>
          <a:p>
            <a:r>
              <a:rPr lang="en-US" sz="3000" dirty="0"/>
              <a:t>Distinct Products Sold</a:t>
            </a:r>
          </a:p>
          <a:p>
            <a:r>
              <a:rPr lang="en-US" sz="3000" dirty="0"/>
              <a:t>Distinct Products Not Sold</a:t>
            </a:r>
          </a:p>
          <a:p>
            <a:endParaRPr lang="en-US" sz="3200" dirty="0"/>
          </a:p>
        </p:txBody>
      </p:sp>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2990998" y="133094"/>
            <a:ext cx="6182197" cy="636556"/>
          </a:xfrm>
        </p:spPr>
        <p:txBody>
          <a:bodyPr>
            <a:normAutofit/>
          </a:bodyPr>
          <a:lstStyle/>
          <a:p>
            <a:pPr algn="ctr"/>
            <a:r>
              <a:rPr lang="en-US" dirty="0"/>
              <a:t>Dimension Measures</a:t>
            </a:r>
          </a:p>
        </p:txBody>
      </p:sp>
      <p:sp>
        <p:nvSpPr>
          <p:cNvPr id="5" name="Slide Number Placeholder 4">
            <a:extLst>
              <a:ext uri="{FF2B5EF4-FFF2-40B4-BE49-F238E27FC236}">
                <a16:creationId xmlns:a16="http://schemas.microsoft.com/office/drawing/2014/main" id="{4CC88361-E54B-4F42-815B-136E09F9201F}"/>
              </a:ext>
            </a:extLst>
          </p:cNvPr>
          <p:cNvSpPr>
            <a:spLocks noGrp="1"/>
          </p:cNvSpPr>
          <p:nvPr>
            <p:ph type="sldNum" sz="quarter" idx="12"/>
          </p:nvPr>
        </p:nvSpPr>
        <p:spPr/>
        <p:txBody>
          <a:bodyPr/>
          <a:lstStyle/>
          <a:p>
            <a:fld id="{DEB70F92-0C9C-4AA6-AD05-3BC07D552F67}" type="slidenum">
              <a:rPr lang="en-US" smtClean="0"/>
              <a:t>17</a:t>
            </a:fld>
            <a:endParaRPr lang="en-US"/>
          </a:p>
        </p:txBody>
      </p:sp>
      <p:pic>
        <p:nvPicPr>
          <p:cNvPr id="3" name="Picture 2">
            <a:extLst>
              <a:ext uri="{FF2B5EF4-FFF2-40B4-BE49-F238E27FC236}">
                <a16:creationId xmlns:a16="http://schemas.microsoft.com/office/drawing/2014/main" id="{4C5E9A44-C420-4BDD-B94D-0D879E9F67D2}"/>
              </a:ext>
            </a:extLst>
          </p:cNvPr>
          <p:cNvPicPr>
            <a:picLocks noChangeAspect="1"/>
          </p:cNvPicPr>
          <p:nvPr/>
        </p:nvPicPr>
        <p:blipFill rotWithShape="1">
          <a:blip r:embed="rId3"/>
          <a:srcRect r="3334"/>
          <a:stretch/>
        </p:blipFill>
        <p:spPr>
          <a:xfrm>
            <a:off x="4665618" y="775267"/>
            <a:ext cx="7150462" cy="2882921"/>
          </a:xfrm>
          <a:prstGeom prst="rect">
            <a:avLst/>
          </a:prstGeom>
        </p:spPr>
      </p:pic>
      <p:sp>
        <p:nvSpPr>
          <p:cNvPr id="6" name="Content Placeholder 3">
            <a:extLst>
              <a:ext uri="{FF2B5EF4-FFF2-40B4-BE49-F238E27FC236}">
                <a16:creationId xmlns:a16="http://schemas.microsoft.com/office/drawing/2014/main" id="{AD639334-FF6A-4B5E-8EF8-02632D44E940}"/>
              </a:ext>
            </a:extLst>
          </p:cNvPr>
          <p:cNvSpPr txBox="1">
            <a:spLocks/>
          </p:cNvSpPr>
          <p:nvPr/>
        </p:nvSpPr>
        <p:spPr>
          <a:xfrm>
            <a:off x="853440" y="4375149"/>
            <a:ext cx="4521200" cy="1573737"/>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endParaRPr lang="en-US" sz="3000" dirty="0"/>
          </a:p>
        </p:txBody>
      </p:sp>
      <p:sp>
        <p:nvSpPr>
          <p:cNvPr id="8" name="Content Placeholder 3">
            <a:extLst>
              <a:ext uri="{FF2B5EF4-FFF2-40B4-BE49-F238E27FC236}">
                <a16:creationId xmlns:a16="http://schemas.microsoft.com/office/drawing/2014/main" id="{3385BE30-D307-4A9C-A575-CFA87693E455}"/>
              </a:ext>
            </a:extLst>
          </p:cNvPr>
          <p:cNvSpPr txBox="1">
            <a:spLocks/>
          </p:cNvSpPr>
          <p:nvPr/>
        </p:nvSpPr>
        <p:spPr>
          <a:xfrm>
            <a:off x="0" y="3799840"/>
            <a:ext cx="4765040" cy="1830163"/>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r>
              <a:rPr lang="en-US" sz="3000" b="1" dirty="0"/>
              <a:t>Two Options</a:t>
            </a:r>
          </a:p>
          <a:p>
            <a:r>
              <a:rPr lang="en-US" sz="3000" dirty="0"/>
              <a:t>Invoke Filter Context of Fact Table</a:t>
            </a:r>
          </a:p>
          <a:p>
            <a:r>
              <a:rPr lang="en-US" sz="3000" dirty="0"/>
              <a:t>Bidirectional Relationship</a:t>
            </a:r>
          </a:p>
          <a:p>
            <a:endParaRPr lang="en-US" sz="3200" dirty="0"/>
          </a:p>
        </p:txBody>
      </p:sp>
      <p:sp>
        <p:nvSpPr>
          <p:cNvPr id="9" name="TextBox 8">
            <a:extLst>
              <a:ext uri="{FF2B5EF4-FFF2-40B4-BE49-F238E27FC236}">
                <a16:creationId xmlns:a16="http://schemas.microsoft.com/office/drawing/2014/main" id="{741300E2-6DF5-4A4C-8A97-B756972F13D5}"/>
              </a:ext>
            </a:extLst>
          </p:cNvPr>
          <p:cNvSpPr txBox="1"/>
          <p:nvPr/>
        </p:nvSpPr>
        <p:spPr>
          <a:xfrm>
            <a:off x="5770878" y="3632230"/>
            <a:ext cx="5463655" cy="338554"/>
          </a:xfrm>
          <a:prstGeom prst="rect">
            <a:avLst/>
          </a:prstGeom>
          <a:noFill/>
        </p:spPr>
        <p:txBody>
          <a:bodyPr wrap="square" rtlCol="0">
            <a:spAutoFit/>
          </a:bodyPr>
          <a:lstStyle/>
          <a:p>
            <a:pPr algn="ctr"/>
            <a:r>
              <a:rPr lang="en-US" sz="1600" dirty="0"/>
              <a:t>Multiple Definitions of Count of Products</a:t>
            </a:r>
          </a:p>
        </p:txBody>
      </p:sp>
      <p:sp>
        <p:nvSpPr>
          <p:cNvPr id="10" name="TextBox 9">
            <a:extLst>
              <a:ext uri="{FF2B5EF4-FFF2-40B4-BE49-F238E27FC236}">
                <a16:creationId xmlns:a16="http://schemas.microsoft.com/office/drawing/2014/main" id="{1640B780-D3A1-4468-892E-4132682E74D1}"/>
              </a:ext>
            </a:extLst>
          </p:cNvPr>
          <p:cNvSpPr txBox="1"/>
          <p:nvPr/>
        </p:nvSpPr>
        <p:spPr>
          <a:xfrm>
            <a:off x="4665618" y="3974656"/>
            <a:ext cx="7233920" cy="1815882"/>
          </a:xfrm>
          <a:prstGeom prst="rect">
            <a:avLst/>
          </a:prstGeom>
          <a:solidFill>
            <a:schemeClr val="bg1"/>
          </a:solidFill>
          <a:ln>
            <a:solidFill>
              <a:schemeClr val="tx1"/>
            </a:solidFill>
          </a:ln>
        </p:spPr>
        <p:txBody>
          <a:bodyPr wrap="square" rtlCol="0">
            <a:spAutoFit/>
          </a:bodyPr>
          <a:lstStyle/>
          <a:p>
            <a:r>
              <a:rPr lang="en-US" sz="1400" dirty="0"/>
              <a:t>Distinct Products Sold Online = </a:t>
            </a:r>
          </a:p>
          <a:p>
            <a:r>
              <a:rPr lang="en-US" sz="1400" dirty="0"/>
              <a:t>CALCULATE([Distinct Products],</a:t>
            </a:r>
            <a:r>
              <a:rPr lang="en-US" sz="1400" dirty="0">
                <a:solidFill>
                  <a:srgbClr val="FF0000"/>
                </a:solidFill>
              </a:rPr>
              <a:t>'Internet Sales’)</a:t>
            </a:r>
          </a:p>
          <a:p>
            <a:endParaRPr lang="en-US" sz="1400" dirty="0"/>
          </a:p>
          <a:p>
            <a:r>
              <a:rPr lang="en-US" sz="1400" dirty="0"/>
              <a:t>Distinct Products Not Sold Online = CALCULATE([Distinct Products],</a:t>
            </a:r>
          </a:p>
          <a:p>
            <a:r>
              <a:rPr lang="en-US" sz="1400" dirty="0"/>
              <a:t>	</a:t>
            </a:r>
            <a:r>
              <a:rPr lang="en-US" sz="1400" dirty="0">
                <a:solidFill>
                  <a:srgbClr val="FF0000"/>
                </a:solidFill>
              </a:rPr>
              <a:t>FILTER(ALL('Product'[Product Alternate Key]),</a:t>
            </a:r>
          </a:p>
          <a:p>
            <a:r>
              <a:rPr lang="en-US" sz="1400" dirty="0">
                <a:solidFill>
                  <a:srgbClr val="FF0000"/>
                </a:solidFill>
              </a:rPr>
              <a:t>				ISEMPTY(RELATEDTABLE('Internet Sales’))</a:t>
            </a:r>
          </a:p>
          <a:p>
            <a:r>
              <a:rPr lang="en-US" sz="1400" dirty="0">
                <a:solidFill>
                  <a:srgbClr val="FF0000"/>
                </a:solidFill>
              </a:rPr>
              <a:t>		)</a:t>
            </a:r>
          </a:p>
          <a:p>
            <a:r>
              <a:rPr lang="en-US" sz="1400" dirty="0">
                <a:solidFill>
                  <a:srgbClr val="FF0000"/>
                </a:solidFill>
              </a:rPr>
              <a:t>						)</a:t>
            </a:r>
          </a:p>
        </p:txBody>
      </p:sp>
      <p:sp>
        <p:nvSpPr>
          <p:cNvPr id="11" name="TextBox 10">
            <a:extLst>
              <a:ext uri="{FF2B5EF4-FFF2-40B4-BE49-F238E27FC236}">
                <a16:creationId xmlns:a16="http://schemas.microsoft.com/office/drawing/2014/main" id="{85551791-996C-4F18-A938-4093253F9A81}"/>
              </a:ext>
            </a:extLst>
          </p:cNvPr>
          <p:cNvSpPr txBox="1"/>
          <p:nvPr/>
        </p:nvSpPr>
        <p:spPr>
          <a:xfrm>
            <a:off x="5550750" y="5779609"/>
            <a:ext cx="5463655" cy="338554"/>
          </a:xfrm>
          <a:prstGeom prst="rect">
            <a:avLst/>
          </a:prstGeom>
          <a:noFill/>
        </p:spPr>
        <p:txBody>
          <a:bodyPr wrap="square" rtlCol="0">
            <a:spAutoFit/>
          </a:bodyPr>
          <a:lstStyle/>
          <a:p>
            <a:pPr algn="ctr"/>
            <a:r>
              <a:rPr lang="en-US" sz="1600" dirty="0"/>
              <a:t>Filter Context via DAX</a:t>
            </a:r>
          </a:p>
        </p:txBody>
      </p:sp>
    </p:spTree>
    <p:extLst>
      <p:ext uri="{BB962C8B-B14F-4D97-AF65-F5344CB8AC3E}">
        <p14:creationId xmlns:p14="http://schemas.microsoft.com/office/powerpoint/2010/main" val="269204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8B4CE86-5310-4FD6-85FE-0B551F6210A9}"/>
              </a:ext>
            </a:extLst>
          </p:cNvPr>
          <p:cNvSpPr>
            <a:spLocks noGrp="1"/>
          </p:cNvSpPr>
          <p:nvPr>
            <p:ph sz="half" idx="4294967295"/>
          </p:nvPr>
        </p:nvSpPr>
        <p:spPr>
          <a:xfrm>
            <a:off x="257472" y="769650"/>
            <a:ext cx="5467053" cy="5231141"/>
          </a:xfrm>
        </p:spPr>
        <p:txBody>
          <a:bodyPr>
            <a:normAutofit/>
          </a:bodyPr>
          <a:lstStyle/>
          <a:p>
            <a:pPr marL="514350" indent="-514350">
              <a:buFont typeface="+mj-lt"/>
              <a:buAutoNum type="arabicPeriod"/>
            </a:pPr>
            <a:r>
              <a:rPr lang="en-US" sz="3200" dirty="0"/>
              <a:t>Bridge Tables for Plan Grain</a:t>
            </a:r>
          </a:p>
          <a:p>
            <a:pPr marL="514350" indent="-514350">
              <a:buFont typeface="+mj-lt"/>
              <a:buAutoNum type="arabicPeriod"/>
            </a:pPr>
            <a:r>
              <a:rPr lang="en-US" sz="3200" dirty="0"/>
              <a:t>Bidirectional Relationships</a:t>
            </a:r>
          </a:p>
          <a:p>
            <a:pPr lvl="1"/>
            <a:r>
              <a:rPr lang="en-US" sz="3000" dirty="0"/>
              <a:t>Dims to Bridge Tables</a:t>
            </a:r>
          </a:p>
          <a:p>
            <a:pPr marL="514350" indent="-514350">
              <a:buFont typeface="+mj-lt"/>
              <a:buAutoNum type="arabicPeriod"/>
            </a:pPr>
            <a:r>
              <a:rPr lang="en-US" sz="3200" dirty="0"/>
              <a:t>Single Relationships </a:t>
            </a:r>
          </a:p>
          <a:p>
            <a:pPr lvl="1"/>
            <a:r>
              <a:rPr lang="en-US" sz="3000" dirty="0"/>
              <a:t>Bridge Tables to Plan</a:t>
            </a:r>
          </a:p>
          <a:p>
            <a:pPr marL="514350" indent="-514350">
              <a:buFont typeface="+mj-lt"/>
              <a:buAutoNum type="arabicPeriod"/>
            </a:pPr>
            <a:r>
              <a:rPr lang="en-US" sz="3200" dirty="0"/>
              <a:t>DAX Measures to Test Filter Context</a:t>
            </a:r>
          </a:p>
          <a:p>
            <a:endParaRPr lang="en-US" sz="3200" dirty="0"/>
          </a:p>
        </p:txBody>
      </p:sp>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3090423" y="133094"/>
            <a:ext cx="7953497" cy="636556"/>
          </a:xfrm>
        </p:spPr>
        <p:txBody>
          <a:bodyPr>
            <a:normAutofit/>
          </a:bodyPr>
          <a:lstStyle/>
          <a:p>
            <a:pPr algn="ctr"/>
            <a:r>
              <a:rPr lang="en-US" dirty="0"/>
              <a:t>Actual vs. plan via bidirectional</a:t>
            </a:r>
          </a:p>
        </p:txBody>
      </p:sp>
      <p:sp>
        <p:nvSpPr>
          <p:cNvPr id="5" name="Slide Number Placeholder 4">
            <a:extLst>
              <a:ext uri="{FF2B5EF4-FFF2-40B4-BE49-F238E27FC236}">
                <a16:creationId xmlns:a16="http://schemas.microsoft.com/office/drawing/2014/main" id="{2222990C-E032-4852-9F85-79996C9B1B22}"/>
              </a:ext>
            </a:extLst>
          </p:cNvPr>
          <p:cNvSpPr>
            <a:spLocks noGrp="1"/>
          </p:cNvSpPr>
          <p:nvPr>
            <p:ph type="sldNum" sz="quarter" idx="12"/>
          </p:nvPr>
        </p:nvSpPr>
        <p:spPr/>
        <p:txBody>
          <a:bodyPr/>
          <a:lstStyle/>
          <a:p>
            <a:fld id="{DEB70F92-0C9C-4AA6-AD05-3BC07D552F67}" type="slidenum">
              <a:rPr lang="en-US" smtClean="0"/>
              <a:t>18</a:t>
            </a:fld>
            <a:endParaRPr lang="en-US"/>
          </a:p>
        </p:txBody>
      </p:sp>
      <p:pic>
        <p:nvPicPr>
          <p:cNvPr id="3" name="Picture 2">
            <a:extLst>
              <a:ext uri="{FF2B5EF4-FFF2-40B4-BE49-F238E27FC236}">
                <a16:creationId xmlns:a16="http://schemas.microsoft.com/office/drawing/2014/main" id="{A68F52E7-0C23-4EC1-951E-587A20448973}"/>
              </a:ext>
            </a:extLst>
          </p:cNvPr>
          <p:cNvPicPr>
            <a:picLocks noChangeAspect="1"/>
          </p:cNvPicPr>
          <p:nvPr/>
        </p:nvPicPr>
        <p:blipFill>
          <a:blip r:embed="rId3"/>
          <a:stretch>
            <a:fillRect/>
          </a:stretch>
        </p:blipFill>
        <p:spPr>
          <a:xfrm>
            <a:off x="5994400" y="769650"/>
            <a:ext cx="5879864" cy="4328233"/>
          </a:xfrm>
          <a:prstGeom prst="rect">
            <a:avLst/>
          </a:prstGeom>
        </p:spPr>
      </p:pic>
      <p:sp>
        <p:nvSpPr>
          <p:cNvPr id="6" name="TextBox 5">
            <a:extLst>
              <a:ext uri="{FF2B5EF4-FFF2-40B4-BE49-F238E27FC236}">
                <a16:creationId xmlns:a16="http://schemas.microsoft.com/office/drawing/2014/main" id="{67F851AB-F29E-4203-A2A9-8BF2534CEB82}"/>
              </a:ext>
            </a:extLst>
          </p:cNvPr>
          <p:cNvSpPr txBox="1"/>
          <p:nvPr/>
        </p:nvSpPr>
        <p:spPr>
          <a:xfrm>
            <a:off x="5498634" y="5087669"/>
            <a:ext cx="6375630" cy="369332"/>
          </a:xfrm>
          <a:prstGeom prst="rect">
            <a:avLst/>
          </a:prstGeom>
          <a:noFill/>
        </p:spPr>
        <p:txBody>
          <a:bodyPr wrap="square" rtlCol="0">
            <a:spAutoFit/>
          </a:bodyPr>
          <a:lstStyle/>
          <a:p>
            <a:pPr algn="ctr"/>
            <a:r>
              <a:rPr lang="en-US" dirty="0"/>
              <a:t>Date Table with Inactive Relationships</a:t>
            </a:r>
          </a:p>
        </p:txBody>
      </p:sp>
    </p:spTree>
    <p:extLst>
      <p:ext uri="{BB962C8B-B14F-4D97-AF65-F5344CB8AC3E}">
        <p14:creationId xmlns:p14="http://schemas.microsoft.com/office/powerpoint/2010/main" val="1573598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3090423" y="133094"/>
            <a:ext cx="6182197" cy="636556"/>
          </a:xfrm>
        </p:spPr>
        <p:txBody>
          <a:bodyPr>
            <a:normAutofit/>
          </a:bodyPr>
          <a:lstStyle/>
          <a:p>
            <a:pPr algn="ctr"/>
            <a:r>
              <a:rPr lang="en-US" dirty="0"/>
              <a:t>Dynamic Row Level Security</a:t>
            </a:r>
          </a:p>
        </p:txBody>
      </p:sp>
      <p:sp>
        <p:nvSpPr>
          <p:cNvPr id="5" name="Slide Number Placeholder 4">
            <a:extLst>
              <a:ext uri="{FF2B5EF4-FFF2-40B4-BE49-F238E27FC236}">
                <a16:creationId xmlns:a16="http://schemas.microsoft.com/office/drawing/2014/main" id="{2222990C-E032-4852-9F85-79996C9B1B22}"/>
              </a:ext>
            </a:extLst>
          </p:cNvPr>
          <p:cNvSpPr>
            <a:spLocks noGrp="1"/>
          </p:cNvSpPr>
          <p:nvPr>
            <p:ph type="sldNum" sz="quarter" idx="12"/>
          </p:nvPr>
        </p:nvSpPr>
        <p:spPr/>
        <p:txBody>
          <a:bodyPr/>
          <a:lstStyle/>
          <a:p>
            <a:fld id="{DEB70F92-0C9C-4AA6-AD05-3BC07D552F67}" type="slidenum">
              <a:rPr lang="en-US" smtClean="0"/>
              <a:t>19</a:t>
            </a:fld>
            <a:endParaRPr lang="en-US"/>
          </a:p>
        </p:txBody>
      </p:sp>
      <p:pic>
        <p:nvPicPr>
          <p:cNvPr id="3" name="Picture 2">
            <a:extLst>
              <a:ext uri="{FF2B5EF4-FFF2-40B4-BE49-F238E27FC236}">
                <a16:creationId xmlns:a16="http://schemas.microsoft.com/office/drawing/2014/main" id="{B651BFDE-1C8A-4E40-83E8-4C2EE766C23E}"/>
              </a:ext>
            </a:extLst>
          </p:cNvPr>
          <p:cNvPicPr>
            <a:picLocks noChangeAspect="1"/>
          </p:cNvPicPr>
          <p:nvPr/>
        </p:nvPicPr>
        <p:blipFill>
          <a:blip r:embed="rId3"/>
          <a:stretch>
            <a:fillRect/>
          </a:stretch>
        </p:blipFill>
        <p:spPr>
          <a:xfrm>
            <a:off x="6260687" y="698530"/>
            <a:ext cx="5475964" cy="3982519"/>
          </a:xfrm>
          <a:prstGeom prst="rect">
            <a:avLst/>
          </a:prstGeom>
        </p:spPr>
      </p:pic>
      <p:sp>
        <p:nvSpPr>
          <p:cNvPr id="6" name="TextBox 5">
            <a:extLst>
              <a:ext uri="{FF2B5EF4-FFF2-40B4-BE49-F238E27FC236}">
                <a16:creationId xmlns:a16="http://schemas.microsoft.com/office/drawing/2014/main" id="{C1517208-24EE-4A5E-A561-B6E633D6354E}"/>
              </a:ext>
            </a:extLst>
          </p:cNvPr>
          <p:cNvSpPr txBox="1"/>
          <p:nvPr/>
        </p:nvSpPr>
        <p:spPr>
          <a:xfrm>
            <a:off x="5816370" y="4694586"/>
            <a:ext cx="6375630" cy="338554"/>
          </a:xfrm>
          <a:prstGeom prst="rect">
            <a:avLst/>
          </a:prstGeom>
          <a:noFill/>
        </p:spPr>
        <p:txBody>
          <a:bodyPr wrap="square" rtlCol="0">
            <a:spAutoFit/>
          </a:bodyPr>
          <a:lstStyle/>
          <a:p>
            <a:pPr algn="ctr"/>
            <a:r>
              <a:rPr lang="en-US" sz="1600" dirty="0"/>
              <a:t>User and User Permissions Table for Dynamic Security</a:t>
            </a:r>
          </a:p>
        </p:txBody>
      </p:sp>
      <p:pic>
        <p:nvPicPr>
          <p:cNvPr id="7" name="Picture 6">
            <a:extLst>
              <a:ext uri="{FF2B5EF4-FFF2-40B4-BE49-F238E27FC236}">
                <a16:creationId xmlns:a16="http://schemas.microsoft.com/office/drawing/2014/main" id="{31C23354-5C9B-4731-9EDA-03FF9C82A164}"/>
              </a:ext>
            </a:extLst>
          </p:cNvPr>
          <p:cNvPicPr>
            <a:picLocks noChangeAspect="1"/>
          </p:cNvPicPr>
          <p:nvPr/>
        </p:nvPicPr>
        <p:blipFill>
          <a:blip r:embed="rId4"/>
          <a:stretch>
            <a:fillRect/>
          </a:stretch>
        </p:blipFill>
        <p:spPr>
          <a:xfrm>
            <a:off x="7115576" y="5026357"/>
            <a:ext cx="4010025" cy="857250"/>
          </a:xfrm>
          <a:prstGeom prst="rect">
            <a:avLst/>
          </a:prstGeom>
        </p:spPr>
      </p:pic>
      <p:sp>
        <p:nvSpPr>
          <p:cNvPr id="8" name="TextBox 7">
            <a:extLst>
              <a:ext uri="{FF2B5EF4-FFF2-40B4-BE49-F238E27FC236}">
                <a16:creationId xmlns:a16="http://schemas.microsoft.com/office/drawing/2014/main" id="{97E684D2-AD19-49CD-AA51-AD8AEEDBC74B}"/>
              </a:ext>
            </a:extLst>
          </p:cNvPr>
          <p:cNvSpPr txBox="1"/>
          <p:nvPr/>
        </p:nvSpPr>
        <p:spPr>
          <a:xfrm>
            <a:off x="6084805" y="5816119"/>
            <a:ext cx="6375630" cy="338554"/>
          </a:xfrm>
          <a:prstGeom prst="rect">
            <a:avLst/>
          </a:prstGeom>
          <a:noFill/>
        </p:spPr>
        <p:txBody>
          <a:bodyPr wrap="square" rtlCol="0">
            <a:spAutoFit/>
          </a:bodyPr>
          <a:lstStyle/>
          <a:p>
            <a:pPr algn="ctr"/>
            <a:r>
              <a:rPr lang="en-US" sz="1600" dirty="0"/>
              <a:t>Users Table filtered by User Principal Name Measure</a:t>
            </a:r>
          </a:p>
        </p:txBody>
      </p:sp>
      <p:sp>
        <p:nvSpPr>
          <p:cNvPr id="9" name="Content Placeholder 3">
            <a:extLst>
              <a:ext uri="{FF2B5EF4-FFF2-40B4-BE49-F238E27FC236}">
                <a16:creationId xmlns:a16="http://schemas.microsoft.com/office/drawing/2014/main" id="{ECE4E86C-0E45-42F0-B860-E5B7EA075B38}"/>
              </a:ext>
            </a:extLst>
          </p:cNvPr>
          <p:cNvSpPr>
            <a:spLocks noGrp="1"/>
          </p:cNvSpPr>
          <p:nvPr>
            <p:ph sz="half" idx="4294967295"/>
          </p:nvPr>
        </p:nvSpPr>
        <p:spPr>
          <a:xfrm>
            <a:off x="257175" y="769938"/>
            <a:ext cx="5735638" cy="5230812"/>
          </a:xfrm>
        </p:spPr>
        <p:txBody>
          <a:bodyPr>
            <a:normAutofit/>
          </a:bodyPr>
          <a:lstStyle/>
          <a:p>
            <a:pPr marL="514350" indent="-514350">
              <a:buFont typeface="+mj-lt"/>
              <a:buAutoNum type="arabicPeriod"/>
            </a:pPr>
            <a:r>
              <a:rPr lang="en-US" sz="3200" dirty="0"/>
              <a:t>Users Table of UPNs</a:t>
            </a:r>
          </a:p>
          <a:p>
            <a:pPr marL="514350" indent="-514350">
              <a:buFont typeface="+mj-lt"/>
              <a:buAutoNum type="arabicPeriod"/>
            </a:pPr>
            <a:r>
              <a:rPr lang="en-US" sz="3200" dirty="0"/>
              <a:t>Permissions Table for Users</a:t>
            </a:r>
          </a:p>
          <a:p>
            <a:pPr lvl="1"/>
            <a:r>
              <a:rPr lang="en-US" sz="3000" dirty="0"/>
              <a:t>Many Countries per User</a:t>
            </a:r>
          </a:p>
          <a:p>
            <a:pPr marL="514350" indent="-514350">
              <a:buFont typeface="+mj-lt"/>
              <a:buAutoNum type="arabicPeriod"/>
            </a:pPr>
            <a:r>
              <a:rPr lang="en-US" sz="3200" dirty="0"/>
              <a:t>Bridge Table of Countries</a:t>
            </a:r>
          </a:p>
          <a:p>
            <a:pPr marL="514350" indent="-514350">
              <a:buFont typeface="+mj-lt"/>
              <a:buAutoNum type="arabicPeriod"/>
            </a:pPr>
            <a:r>
              <a:rPr lang="en-US" sz="3200" dirty="0"/>
              <a:t>Bidirectional Relationship</a:t>
            </a:r>
            <a:endParaRPr lang="en-US" sz="3000" dirty="0"/>
          </a:p>
          <a:p>
            <a:pPr marL="514350" indent="-514350">
              <a:buFont typeface="+mj-lt"/>
              <a:buAutoNum type="arabicPeriod"/>
            </a:pPr>
            <a:r>
              <a:rPr lang="en-US" sz="3200" dirty="0"/>
              <a:t>Security Role:</a:t>
            </a:r>
          </a:p>
          <a:p>
            <a:pPr lvl="1"/>
            <a:r>
              <a:rPr lang="en-US" sz="3000" dirty="0"/>
              <a:t>USERPRINCIPALNAME()</a:t>
            </a:r>
          </a:p>
          <a:p>
            <a:endParaRPr lang="en-US" sz="3200" dirty="0"/>
          </a:p>
        </p:txBody>
      </p:sp>
    </p:spTree>
    <p:extLst>
      <p:ext uri="{BB962C8B-B14F-4D97-AF65-F5344CB8AC3E}">
        <p14:creationId xmlns:p14="http://schemas.microsoft.com/office/powerpoint/2010/main" val="1957680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1972823" y="133094"/>
            <a:ext cx="8390377" cy="636556"/>
          </a:xfrm>
        </p:spPr>
        <p:txBody>
          <a:bodyPr>
            <a:normAutofit fontScale="90000"/>
          </a:bodyPr>
          <a:lstStyle/>
          <a:p>
            <a:pPr algn="ctr"/>
            <a:r>
              <a:rPr lang="en-US" dirty="0"/>
              <a:t>Actual vs. Plan via virtual relationship</a:t>
            </a:r>
          </a:p>
        </p:txBody>
      </p:sp>
      <p:sp>
        <p:nvSpPr>
          <p:cNvPr id="5" name="Slide Number Placeholder 4">
            <a:extLst>
              <a:ext uri="{FF2B5EF4-FFF2-40B4-BE49-F238E27FC236}">
                <a16:creationId xmlns:a16="http://schemas.microsoft.com/office/drawing/2014/main" id="{2222990C-E032-4852-9F85-79996C9B1B22}"/>
              </a:ext>
            </a:extLst>
          </p:cNvPr>
          <p:cNvSpPr>
            <a:spLocks noGrp="1"/>
          </p:cNvSpPr>
          <p:nvPr>
            <p:ph type="sldNum" sz="quarter" idx="12"/>
          </p:nvPr>
        </p:nvSpPr>
        <p:spPr/>
        <p:txBody>
          <a:bodyPr/>
          <a:lstStyle/>
          <a:p>
            <a:fld id="{DEB70F92-0C9C-4AA6-AD05-3BC07D552F67}" type="slidenum">
              <a:rPr lang="en-US" smtClean="0"/>
              <a:t>20</a:t>
            </a:fld>
            <a:endParaRPr lang="en-US"/>
          </a:p>
        </p:txBody>
      </p:sp>
      <p:pic>
        <p:nvPicPr>
          <p:cNvPr id="3" name="Picture 2">
            <a:extLst>
              <a:ext uri="{FF2B5EF4-FFF2-40B4-BE49-F238E27FC236}">
                <a16:creationId xmlns:a16="http://schemas.microsoft.com/office/drawing/2014/main" id="{ACA4EFAB-194B-4824-9AC1-05622BBFBB4D}"/>
              </a:ext>
            </a:extLst>
          </p:cNvPr>
          <p:cNvPicPr>
            <a:picLocks noChangeAspect="1"/>
          </p:cNvPicPr>
          <p:nvPr/>
        </p:nvPicPr>
        <p:blipFill rotWithShape="1">
          <a:blip r:embed="rId3"/>
          <a:srcRect b="2896"/>
          <a:stretch/>
        </p:blipFill>
        <p:spPr>
          <a:xfrm>
            <a:off x="7604248" y="769650"/>
            <a:ext cx="4491340" cy="4406327"/>
          </a:xfrm>
          <a:prstGeom prst="rect">
            <a:avLst/>
          </a:prstGeom>
        </p:spPr>
      </p:pic>
      <p:sp>
        <p:nvSpPr>
          <p:cNvPr id="6" name="TextBox 5">
            <a:extLst>
              <a:ext uri="{FF2B5EF4-FFF2-40B4-BE49-F238E27FC236}">
                <a16:creationId xmlns:a16="http://schemas.microsoft.com/office/drawing/2014/main" id="{A09CD8A9-3D71-4982-A3A3-1B967A16F02B}"/>
              </a:ext>
            </a:extLst>
          </p:cNvPr>
          <p:cNvSpPr txBox="1"/>
          <p:nvPr/>
        </p:nvSpPr>
        <p:spPr>
          <a:xfrm>
            <a:off x="6804343" y="5157494"/>
            <a:ext cx="6375630" cy="338554"/>
          </a:xfrm>
          <a:prstGeom prst="rect">
            <a:avLst/>
          </a:prstGeom>
          <a:noFill/>
        </p:spPr>
        <p:txBody>
          <a:bodyPr wrap="square" rtlCol="0">
            <a:spAutoFit/>
          </a:bodyPr>
          <a:lstStyle/>
          <a:p>
            <a:pPr algn="ctr"/>
            <a:r>
              <a:rPr lang="en-US" sz="1600" dirty="0"/>
              <a:t>No Physical Relationships to Plan</a:t>
            </a:r>
          </a:p>
        </p:txBody>
      </p:sp>
      <p:sp>
        <p:nvSpPr>
          <p:cNvPr id="7" name="Content Placeholder 3">
            <a:extLst>
              <a:ext uri="{FF2B5EF4-FFF2-40B4-BE49-F238E27FC236}">
                <a16:creationId xmlns:a16="http://schemas.microsoft.com/office/drawing/2014/main" id="{DD3ABC9E-A0C8-424F-BF45-9FD8F2F4A9FB}"/>
              </a:ext>
            </a:extLst>
          </p:cNvPr>
          <p:cNvSpPr txBox="1">
            <a:spLocks/>
          </p:cNvSpPr>
          <p:nvPr/>
        </p:nvSpPr>
        <p:spPr>
          <a:xfrm>
            <a:off x="257175" y="769938"/>
            <a:ext cx="7027545" cy="1993582"/>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514350" indent="-514350">
              <a:buFont typeface="+mj-lt"/>
              <a:buAutoNum type="arabicPeriod"/>
            </a:pPr>
            <a:r>
              <a:rPr lang="en-US" sz="3200" dirty="0"/>
              <a:t>DAX Measures to Filter Plan</a:t>
            </a:r>
          </a:p>
          <a:p>
            <a:pPr marL="514350" indent="-514350">
              <a:buFont typeface="+mj-lt"/>
              <a:buAutoNum type="arabicPeriod"/>
            </a:pPr>
            <a:r>
              <a:rPr lang="en-US" sz="3200" dirty="0"/>
              <a:t>DAX Measures to Test Filter Context </a:t>
            </a:r>
          </a:p>
        </p:txBody>
      </p:sp>
      <p:pic>
        <p:nvPicPr>
          <p:cNvPr id="9" name="Picture 8">
            <a:extLst>
              <a:ext uri="{FF2B5EF4-FFF2-40B4-BE49-F238E27FC236}">
                <a16:creationId xmlns:a16="http://schemas.microsoft.com/office/drawing/2014/main" id="{68EEB0D5-3412-40BE-8571-6C590D93F1B8}"/>
              </a:ext>
            </a:extLst>
          </p:cNvPr>
          <p:cNvPicPr>
            <a:picLocks noChangeAspect="1"/>
          </p:cNvPicPr>
          <p:nvPr/>
        </p:nvPicPr>
        <p:blipFill>
          <a:blip r:embed="rId4"/>
          <a:stretch>
            <a:fillRect/>
          </a:stretch>
        </p:blipFill>
        <p:spPr>
          <a:xfrm>
            <a:off x="146560" y="2211387"/>
            <a:ext cx="7261667" cy="2626036"/>
          </a:xfrm>
          <a:prstGeom prst="rect">
            <a:avLst/>
          </a:prstGeom>
        </p:spPr>
      </p:pic>
      <p:sp>
        <p:nvSpPr>
          <p:cNvPr id="10" name="TextBox 9">
            <a:extLst>
              <a:ext uri="{FF2B5EF4-FFF2-40B4-BE49-F238E27FC236}">
                <a16:creationId xmlns:a16="http://schemas.microsoft.com/office/drawing/2014/main" id="{47184E63-C81A-4584-9CBD-738591CBFD8B}"/>
              </a:ext>
            </a:extLst>
          </p:cNvPr>
          <p:cNvSpPr txBox="1"/>
          <p:nvPr/>
        </p:nvSpPr>
        <p:spPr>
          <a:xfrm>
            <a:off x="589578" y="4837423"/>
            <a:ext cx="6375630" cy="338554"/>
          </a:xfrm>
          <a:prstGeom prst="rect">
            <a:avLst/>
          </a:prstGeom>
          <a:noFill/>
        </p:spPr>
        <p:txBody>
          <a:bodyPr wrap="square" rtlCol="0">
            <a:spAutoFit/>
          </a:bodyPr>
          <a:lstStyle/>
          <a:p>
            <a:pPr algn="ctr"/>
            <a:r>
              <a:rPr lang="en-US" sz="1600" dirty="0"/>
              <a:t>Plan Measure Filtered via DAX</a:t>
            </a:r>
          </a:p>
        </p:txBody>
      </p:sp>
    </p:spTree>
    <p:extLst>
      <p:ext uri="{BB962C8B-B14F-4D97-AF65-F5344CB8AC3E}">
        <p14:creationId xmlns:p14="http://schemas.microsoft.com/office/powerpoint/2010/main" val="49632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8B4CE86-5310-4FD6-85FE-0B551F6210A9}"/>
              </a:ext>
            </a:extLst>
          </p:cNvPr>
          <p:cNvSpPr>
            <a:spLocks noGrp="1"/>
          </p:cNvSpPr>
          <p:nvPr>
            <p:ph sz="half" idx="4294967295"/>
          </p:nvPr>
        </p:nvSpPr>
        <p:spPr>
          <a:xfrm>
            <a:off x="257472" y="769651"/>
            <a:ext cx="5953578" cy="3761709"/>
          </a:xfrm>
        </p:spPr>
        <p:txBody>
          <a:bodyPr>
            <a:normAutofit fontScale="92500" lnSpcReduction="20000"/>
          </a:bodyPr>
          <a:lstStyle/>
          <a:p>
            <a:r>
              <a:rPr lang="en-US" sz="3200" dirty="0"/>
              <a:t>Scenario:</a:t>
            </a:r>
          </a:p>
          <a:p>
            <a:pPr lvl="1"/>
            <a:r>
              <a:rPr lang="en-US" sz="3000" dirty="0"/>
              <a:t>Many Customers per Account</a:t>
            </a:r>
          </a:p>
          <a:p>
            <a:pPr lvl="1"/>
            <a:r>
              <a:rPr lang="en-US" sz="3000" dirty="0"/>
              <a:t>Many Accounts per Customer</a:t>
            </a:r>
          </a:p>
          <a:p>
            <a:r>
              <a:rPr lang="en-US" sz="3200" dirty="0"/>
              <a:t>Pattern:</a:t>
            </a:r>
          </a:p>
          <a:p>
            <a:pPr marL="971550" lvl="1" indent="-514350">
              <a:buFont typeface="+mj-lt"/>
              <a:buAutoNum type="arabicPeriod"/>
            </a:pPr>
            <a:r>
              <a:rPr lang="en-US" sz="3000" dirty="0"/>
              <a:t>Bridge Table of Customer Keys</a:t>
            </a:r>
          </a:p>
          <a:p>
            <a:pPr marL="971550" lvl="1" indent="-514350">
              <a:buFont typeface="+mj-lt"/>
              <a:buAutoNum type="arabicPeriod"/>
            </a:pPr>
            <a:r>
              <a:rPr lang="en-US" sz="3000" dirty="0"/>
              <a:t>Bidirectional Relationship</a:t>
            </a:r>
          </a:p>
          <a:p>
            <a:pPr lvl="2"/>
            <a:r>
              <a:rPr lang="en-US" sz="2800" dirty="0"/>
              <a:t>From Bridge to Accounts</a:t>
            </a:r>
          </a:p>
        </p:txBody>
      </p:sp>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3090423" y="133094"/>
            <a:ext cx="6182197" cy="636556"/>
          </a:xfrm>
        </p:spPr>
        <p:txBody>
          <a:bodyPr>
            <a:normAutofit/>
          </a:bodyPr>
          <a:lstStyle/>
          <a:p>
            <a:pPr algn="ctr"/>
            <a:r>
              <a:rPr lang="en-US" dirty="0"/>
              <a:t>Many-to-Many Pattern</a:t>
            </a:r>
          </a:p>
        </p:txBody>
      </p:sp>
      <p:sp>
        <p:nvSpPr>
          <p:cNvPr id="5" name="Slide Number Placeholder 4">
            <a:extLst>
              <a:ext uri="{FF2B5EF4-FFF2-40B4-BE49-F238E27FC236}">
                <a16:creationId xmlns:a16="http://schemas.microsoft.com/office/drawing/2014/main" id="{2222990C-E032-4852-9F85-79996C9B1B22}"/>
              </a:ext>
            </a:extLst>
          </p:cNvPr>
          <p:cNvSpPr>
            <a:spLocks noGrp="1"/>
          </p:cNvSpPr>
          <p:nvPr>
            <p:ph type="sldNum" sz="quarter" idx="12"/>
          </p:nvPr>
        </p:nvSpPr>
        <p:spPr/>
        <p:txBody>
          <a:bodyPr/>
          <a:lstStyle/>
          <a:p>
            <a:fld id="{DEB70F92-0C9C-4AA6-AD05-3BC07D552F67}" type="slidenum">
              <a:rPr lang="en-US" smtClean="0"/>
              <a:t>21</a:t>
            </a:fld>
            <a:endParaRPr lang="en-US"/>
          </a:p>
        </p:txBody>
      </p:sp>
      <p:pic>
        <p:nvPicPr>
          <p:cNvPr id="3" name="Picture 2">
            <a:extLst>
              <a:ext uri="{FF2B5EF4-FFF2-40B4-BE49-F238E27FC236}">
                <a16:creationId xmlns:a16="http://schemas.microsoft.com/office/drawing/2014/main" id="{7B7B85F1-ACF4-45E2-A82E-DC4BBE67D0D4}"/>
              </a:ext>
            </a:extLst>
          </p:cNvPr>
          <p:cNvPicPr>
            <a:picLocks noChangeAspect="1"/>
          </p:cNvPicPr>
          <p:nvPr/>
        </p:nvPicPr>
        <p:blipFill>
          <a:blip r:embed="rId3"/>
          <a:stretch>
            <a:fillRect/>
          </a:stretch>
        </p:blipFill>
        <p:spPr>
          <a:xfrm>
            <a:off x="6211050" y="769650"/>
            <a:ext cx="5876925" cy="3600450"/>
          </a:xfrm>
          <a:prstGeom prst="rect">
            <a:avLst/>
          </a:prstGeom>
        </p:spPr>
      </p:pic>
      <p:sp>
        <p:nvSpPr>
          <p:cNvPr id="6" name="TextBox 5">
            <a:extLst>
              <a:ext uri="{FF2B5EF4-FFF2-40B4-BE49-F238E27FC236}">
                <a16:creationId xmlns:a16="http://schemas.microsoft.com/office/drawing/2014/main" id="{ABBE3B1C-ACB5-43C5-9DA1-40747902DD14}"/>
              </a:ext>
            </a:extLst>
          </p:cNvPr>
          <p:cNvSpPr txBox="1"/>
          <p:nvPr/>
        </p:nvSpPr>
        <p:spPr>
          <a:xfrm>
            <a:off x="6084805" y="4412884"/>
            <a:ext cx="6375630" cy="338554"/>
          </a:xfrm>
          <a:prstGeom prst="rect">
            <a:avLst/>
          </a:prstGeom>
          <a:noFill/>
        </p:spPr>
        <p:txBody>
          <a:bodyPr wrap="square" rtlCol="0">
            <a:spAutoFit/>
          </a:bodyPr>
          <a:lstStyle/>
          <a:p>
            <a:pPr algn="ctr"/>
            <a:r>
              <a:rPr lang="en-US" sz="1600" dirty="0"/>
              <a:t>Filter Applied via DAX functions (TREATAS())</a:t>
            </a:r>
          </a:p>
        </p:txBody>
      </p:sp>
      <p:sp>
        <p:nvSpPr>
          <p:cNvPr id="7" name="TextBox 6">
            <a:extLst>
              <a:ext uri="{FF2B5EF4-FFF2-40B4-BE49-F238E27FC236}">
                <a16:creationId xmlns:a16="http://schemas.microsoft.com/office/drawing/2014/main" id="{B3FB785C-C4D8-49AC-9E7A-289953B480A0}"/>
              </a:ext>
            </a:extLst>
          </p:cNvPr>
          <p:cNvSpPr txBox="1"/>
          <p:nvPr/>
        </p:nvSpPr>
        <p:spPr>
          <a:xfrm>
            <a:off x="257472" y="4346694"/>
            <a:ext cx="2418080" cy="369332"/>
          </a:xfrm>
          <a:prstGeom prst="rect">
            <a:avLst/>
          </a:prstGeom>
          <a:noFill/>
        </p:spPr>
        <p:txBody>
          <a:bodyPr wrap="square" rtlCol="0">
            <a:spAutoFit/>
          </a:bodyPr>
          <a:lstStyle/>
          <a:p>
            <a:r>
              <a:rPr lang="en-US" dirty="0"/>
              <a:t>DAX Alternative: </a:t>
            </a:r>
          </a:p>
        </p:txBody>
      </p:sp>
      <p:sp>
        <p:nvSpPr>
          <p:cNvPr id="8" name="TextBox 7">
            <a:extLst>
              <a:ext uri="{FF2B5EF4-FFF2-40B4-BE49-F238E27FC236}">
                <a16:creationId xmlns:a16="http://schemas.microsoft.com/office/drawing/2014/main" id="{F615A968-A559-4E8D-817F-649A29DAD2B3}"/>
              </a:ext>
            </a:extLst>
          </p:cNvPr>
          <p:cNvSpPr txBox="1"/>
          <p:nvPr/>
        </p:nvSpPr>
        <p:spPr>
          <a:xfrm>
            <a:off x="528320" y="4695707"/>
            <a:ext cx="5682730" cy="954107"/>
          </a:xfrm>
          <a:prstGeom prst="rect">
            <a:avLst/>
          </a:prstGeom>
          <a:solidFill>
            <a:schemeClr val="bg1"/>
          </a:solidFill>
          <a:ln>
            <a:solidFill>
              <a:schemeClr val="tx1"/>
            </a:solidFill>
          </a:ln>
        </p:spPr>
        <p:txBody>
          <a:bodyPr wrap="square" rtlCol="0">
            <a:spAutoFit/>
          </a:bodyPr>
          <a:lstStyle/>
          <a:p>
            <a:r>
              <a:rPr lang="en-US" sz="1400" dirty="0"/>
              <a:t>M2M Tran Amount = </a:t>
            </a:r>
          </a:p>
          <a:p>
            <a:r>
              <a:rPr lang="en-US" sz="1400" dirty="0">
                <a:solidFill>
                  <a:srgbClr val="FF0000"/>
                </a:solidFill>
              </a:rPr>
              <a:t>CALCULATE</a:t>
            </a:r>
            <a:r>
              <a:rPr lang="en-US" sz="1400" dirty="0"/>
              <a:t>([Tran Amount],</a:t>
            </a:r>
          </a:p>
          <a:p>
            <a:r>
              <a:rPr lang="en-US" sz="1400" dirty="0">
                <a:solidFill>
                  <a:srgbClr val="FF0000"/>
                </a:solidFill>
              </a:rPr>
              <a:t>	SUMMARIZE(</a:t>
            </a:r>
            <a:r>
              <a:rPr lang="en-US" sz="1400" dirty="0" err="1">
                <a:solidFill>
                  <a:srgbClr val="FF0000"/>
                </a:solidFill>
              </a:rPr>
              <a:t>CustomerAccount,Accounts</a:t>
            </a:r>
            <a:r>
              <a:rPr lang="en-US" sz="1400" dirty="0">
                <a:solidFill>
                  <a:srgbClr val="FF0000"/>
                </a:solidFill>
              </a:rPr>
              <a:t>[Account ID])</a:t>
            </a:r>
            <a:br>
              <a:rPr lang="en-US" sz="1400" dirty="0">
                <a:solidFill>
                  <a:srgbClr val="FF0000"/>
                </a:solidFill>
              </a:rPr>
            </a:br>
            <a:r>
              <a:rPr lang="en-US" sz="1400" dirty="0">
                <a:solidFill>
                  <a:srgbClr val="FF0000"/>
                </a:solidFill>
              </a:rPr>
              <a:t>		) </a:t>
            </a:r>
          </a:p>
        </p:txBody>
      </p:sp>
    </p:spTree>
    <p:extLst>
      <p:ext uri="{BB962C8B-B14F-4D97-AF65-F5344CB8AC3E}">
        <p14:creationId xmlns:p14="http://schemas.microsoft.com/office/powerpoint/2010/main" val="4042659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BDB479-E3D6-41E9-84D1-75524FFBCBE5}"/>
              </a:ext>
            </a:extLst>
          </p:cNvPr>
          <p:cNvSpPr>
            <a:spLocks noGrp="1"/>
          </p:cNvSpPr>
          <p:nvPr>
            <p:ph type="sldNum" sz="quarter" idx="12"/>
          </p:nvPr>
        </p:nvSpPr>
        <p:spPr/>
        <p:txBody>
          <a:bodyPr/>
          <a:lstStyle/>
          <a:p>
            <a:fld id="{DEB70F92-0C9C-4AA6-AD05-3BC07D552F67}" type="slidenum">
              <a:rPr lang="en-US" smtClean="0"/>
              <a:t>22</a:t>
            </a:fld>
            <a:endParaRPr lang="en-US"/>
          </a:p>
        </p:txBody>
      </p:sp>
      <p:sp>
        <p:nvSpPr>
          <p:cNvPr id="3" name="TextBox 2">
            <a:extLst>
              <a:ext uri="{FF2B5EF4-FFF2-40B4-BE49-F238E27FC236}">
                <a16:creationId xmlns:a16="http://schemas.microsoft.com/office/drawing/2014/main" id="{DC433693-02A1-435A-B046-3FEC49600344}"/>
              </a:ext>
            </a:extLst>
          </p:cNvPr>
          <p:cNvSpPr txBox="1"/>
          <p:nvPr/>
        </p:nvSpPr>
        <p:spPr>
          <a:xfrm>
            <a:off x="2387600" y="1767840"/>
            <a:ext cx="7843520" cy="1564640"/>
          </a:xfrm>
          <a:prstGeom prst="rect">
            <a:avLst/>
          </a:prstGeom>
          <a:noFill/>
        </p:spPr>
        <p:txBody>
          <a:bodyPr wrap="square" rtlCol="0">
            <a:spAutoFit/>
          </a:bodyPr>
          <a:lstStyle/>
          <a:p>
            <a:pPr algn="ctr"/>
            <a:r>
              <a:rPr lang="en-US" sz="9600" dirty="0"/>
              <a:t>The End</a:t>
            </a:r>
          </a:p>
        </p:txBody>
      </p:sp>
    </p:spTree>
    <p:extLst>
      <p:ext uri="{BB962C8B-B14F-4D97-AF65-F5344CB8AC3E}">
        <p14:creationId xmlns:p14="http://schemas.microsoft.com/office/powerpoint/2010/main" val="385206855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1671</TotalTime>
  <Words>1995</Words>
  <Application>Microsoft Office PowerPoint</Application>
  <PresentationFormat>Widescreen</PresentationFormat>
  <Paragraphs>455</Paragraphs>
  <Slides>22</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Gill Sans MT</vt:lpstr>
      <vt:lpstr>Gallery</vt:lpstr>
      <vt:lpstr>Relationship modeling patterns in SSAS and Power bi</vt:lpstr>
      <vt:lpstr>Objectives</vt:lpstr>
      <vt:lpstr>Session Agenda</vt:lpstr>
      <vt:lpstr>about me </vt:lpstr>
      <vt:lpstr>Datasets</vt:lpstr>
      <vt:lpstr>Datasets Defined</vt:lpstr>
      <vt:lpstr>Dataset Design Objectives</vt:lpstr>
      <vt:lpstr>Dataset Designers in Power BI Teams</vt:lpstr>
      <vt:lpstr>Relationship fundamentals</vt:lpstr>
      <vt:lpstr>Relationship fundamentals</vt:lpstr>
      <vt:lpstr>Relationships by storage mode</vt:lpstr>
      <vt:lpstr>Relationships in filter context</vt:lpstr>
      <vt:lpstr>Relationship patterns</vt:lpstr>
      <vt:lpstr>Getting started with Star schema</vt:lpstr>
      <vt:lpstr>Intro to bidirectional relationships</vt:lpstr>
      <vt:lpstr>role playing dimensions</vt:lpstr>
      <vt:lpstr>Dimension Measures</vt:lpstr>
      <vt:lpstr>Actual vs. plan via bidirectional</vt:lpstr>
      <vt:lpstr>Dynamic Row Level Security</vt:lpstr>
      <vt:lpstr>Actual vs. Plan via virtual relationship</vt:lpstr>
      <vt:lpstr>Many-to-Many Pattern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BI Dataset Design</dc:title>
  <dc:creator>Brett Powell</dc:creator>
  <cp:lastModifiedBy>Brett Powell</cp:lastModifiedBy>
  <cp:revision>80</cp:revision>
  <dcterms:created xsi:type="dcterms:W3CDTF">2017-08-21T00:44:50Z</dcterms:created>
  <dcterms:modified xsi:type="dcterms:W3CDTF">2017-09-23T16:41:54Z</dcterms:modified>
</cp:coreProperties>
</file>